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968983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upport.springshare.com/libguide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support.springshare.com/libguides/migration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9601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JN</a:t>
            </a:r>
          </a:p>
        </p:txBody>
      </p:sp>
    </p:spTree>
    <p:extLst>
      <p:ext uri="{BB962C8B-B14F-4D97-AF65-F5344CB8AC3E}">
        <p14:creationId xmlns:p14="http://schemas.microsoft.com/office/powerpoint/2010/main" val="2380973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JN</a:t>
            </a:r>
          </a:p>
        </p:txBody>
      </p:sp>
    </p:spTree>
    <p:extLst>
      <p:ext uri="{BB962C8B-B14F-4D97-AF65-F5344CB8AC3E}">
        <p14:creationId xmlns:p14="http://schemas.microsoft.com/office/powerpoint/2010/main" val="3608924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JN</a:t>
            </a:r>
          </a:p>
        </p:txBody>
      </p:sp>
    </p:spTree>
    <p:extLst>
      <p:ext uri="{BB962C8B-B14F-4D97-AF65-F5344CB8AC3E}">
        <p14:creationId xmlns:p14="http://schemas.microsoft.com/office/powerpoint/2010/main" val="6796105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JN</a:t>
            </a:r>
          </a:p>
        </p:txBody>
      </p:sp>
    </p:spTree>
    <p:extLst>
      <p:ext uri="{BB962C8B-B14F-4D97-AF65-F5344CB8AC3E}">
        <p14:creationId xmlns:p14="http://schemas.microsoft.com/office/powerpoint/2010/main" val="16524061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JN</a:t>
            </a:r>
          </a:p>
        </p:txBody>
      </p:sp>
    </p:spTree>
    <p:extLst>
      <p:ext uri="{BB962C8B-B14F-4D97-AF65-F5344CB8AC3E}">
        <p14:creationId xmlns:p14="http://schemas.microsoft.com/office/powerpoint/2010/main" val="32159726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JN</a:t>
            </a:r>
          </a:p>
        </p:txBody>
      </p:sp>
    </p:spTree>
    <p:extLst>
      <p:ext uri="{BB962C8B-B14F-4D97-AF65-F5344CB8AC3E}">
        <p14:creationId xmlns:p14="http://schemas.microsoft.com/office/powerpoint/2010/main" val="30594273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JB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Guide cleanup: in some cases it was easier for the working group to clean up behind the scenes. 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Division of labor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Working Group members</a:t>
            </a: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</a:pPr>
            <a:r>
              <a:rPr lang="en">
                <a:solidFill>
                  <a:schemeClr val="dk1"/>
                </a:solidFill>
              </a:rPr>
              <a:t>Division of guides among us for basic post-migration check in August</a:t>
            </a:r>
          </a:p>
          <a:p>
            <a:pPr marL="1828800" lvl="3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did all content migrate from old guide? check for missing pages, drop-down menus, boxes</a:t>
            </a:r>
          </a:p>
          <a:p>
            <a:pPr marL="1828800" lvl="3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did links/descriptions migrate from old guide?</a:t>
            </a:r>
          </a:p>
          <a:p>
            <a:pPr marL="1828800" lvl="3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RSS errors for those who had RSS feeds</a:t>
            </a: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</a:pPr>
            <a:r>
              <a:rPr lang="en">
                <a:solidFill>
                  <a:schemeClr val="dk1"/>
                </a:solidFill>
              </a:rPr>
              <a:t>Subject assignments: working group cleaned up existing subjects, added new, and made initial assignments of subjects to subject libguides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E-Resources librarians</a:t>
            </a: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</a:pPr>
            <a:r>
              <a:rPr lang="en">
                <a:solidFill>
                  <a:schemeClr val="dk1"/>
                </a:solidFill>
              </a:rPr>
              <a:t>Links (proxy, etc.): many broken links, many incorrect uses of the proxy prefix; abuse of proxy prefix; 3 prefixes mean confusion for users</a:t>
            </a: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</a:pPr>
            <a:r>
              <a:rPr lang="en">
                <a:solidFill>
                  <a:schemeClr val="dk1"/>
                </a:solidFill>
              </a:rPr>
              <a:t>Databases A to Z: checked all database links for currency; some had not been updated to match links in our catalog/website. Assigned subjects to databases.</a:t>
            </a: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</a:pPr>
            <a:r>
              <a:rPr lang="en">
                <a:solidFill>
                  <a:schemeClr val="dk1"/>
                </a:solidFill>
              </a:rPr>
              <a:t>Images: uploading standard images for link resolver icon and OhioLINK consortia icon (used in many guides)</a:t>
            </a: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</a:pPr>
            <a:r>
              <a:rPr lang="en">
                <a:solidFill>
                  <a:schemeClr val="dk1"/>
                </a:solidFill>
              </a:rPr>
              <a:t>Content that didn’t migrate: in some cases, Springshare developers were able to move missing content; some content had to be manually re-created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15123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JB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Ownership (editors versus admins, etc.)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Guides that were previously co-owned became 1 owner, 1 editor.  Initially, only the owner of the guide could update content that he/she created; editors could not edit that content.  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CSS customization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The ability to customize was not available immediately but was added by Springshare in small increments over time.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Link migration (or lack thereof)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Duplicate links that matched links in Databases A to Z did not get mapped to A to Z due to a misunderstanding on my part of the documentation.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Links to other LibGuides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Links within libguides that go to other libguides did not update automatically with migration; had to be done manually.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Improvements in LibGuides 2.0 - What Made Migration Easier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Assets / Databases A-Z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Image Manager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Link Checker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Search and Replace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Char char="●"/>
            </a:pPr>
            <a:endParaRPr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6235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JB</a:t>
            </a:r>
          </a:p>
        </p:txBody>
      </p:sp>
    </p:spTree>
    <p:extLst>
      <p:ext uri="{BB962C8B-B14F-4D97-AF65-F5344CB8AC3E}">
        <p14:creationId xmlns:p14="http://schemas.microsoft.com/office/powerpoint/2010/main" val="507438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JN</a:t>
            </a:r>
          </a:p>
        </p:txBody>
      </p:sp>
    </p:spTree>
    <p:extLst>
      <p:ext uri="{BB962C8B-B14F-4D97-AF65-F5344CB8AC3E}">
        <p14:creationId xmlns:p14="http://schemas.microsoft.com/office/powerpoint/2010/main" val="3796937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JN</a:t>
            </a:r>
          </a:p>
        </p:txBody>
      </p:sp>
    </p:spTree>
    <p:extLst>
      <p:ext uri="{BB962C8B-B14F-4D97-AF65-F5344CB8AC3E}">
        <p14:creationId xmlns:p14="http://schemas.microsoft.com/office/powerpoint/2010/main" val="13370743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JB - Additional customization, improving topic guides, training on stats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Additional customization of templates for public interface to match library website re-design (custom colors and layouts) (Bazeley)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Improving topic &amp; course guides - planning for Summer 2015 (Bazeley)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Training on stats - using information to make to decisions/usability (Bazeley) - planning for January 2015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JN - Creating re-usable info lit content, template for online courses, usability testing</a:t>
            </a:r>
          </a:p>
        </p:txBody>
      </p:sp>
    </p:spTree>
    <p:extLst>
      <p:ext uri="{BB962C8B-B14F-4D97-AF65-F5344CB8AC3E}">
        <p14:creationId xmlns:p14="http://schemas.microsoft.com/office/powerpoint/2010/main" val="12137933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0708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JB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Established working group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Literature Review - reviewed literature available as well as looked at other institution’s guides.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Review documentation provided by Springshare including estimated timelines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Analyze and revise existing standards by critically evaluating our own guides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5415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JB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Springshare chart</a:t>
            </a:r>
          </a:p>
        </p:txBody>
      </p:sp>
    </p:spTree>
    <p:extLst>
      <p:ext uri="{BB962C8B-B14F-4D97-AF65-F5344CB8AC3E}">
        <p14:creationId xmlns:p14="http://schemas.microsoft.com/office/powerpoint/2010/main" val="372415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JB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Loose standards were created when LibGuides v.1 was implemented in 2009 but no enforcement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Over time, lack of consistency &amp; uniformity on subject guides both in structure and content choices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Courier New"/>
              <a:buChar char="o"/>
            </a:pPr>
            <a:r>
              <a:rPr lang="en">
                <a:solidFill>
                  <a:schemeClr val="dk1"/>
                </a:solidFill>
              </a:rPr>
              <a:t>Issues</a:t>
            </a:r>
          </a:p>
          <a:p>
            <a:pPr marL="1371600" lvl="2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Wingdings"/>
              <a:buChar char="§"/>
            </a:pPr>
            <a:r>
              <a:rPr lang="en">
                <a:solidFill>
                  <a:schemeClr val="dk1"/>
                </a:solidFill>
              </a:rPr>
              <a:t>ADA compliance problems; university focus on online learning means we need to be more conscientious about this</a:t>
            </a:r>
          </a:p>
          <a:p>
            <a:pPr marL="1371600" lvl="2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Wingdings"/>
              <a:buChar char="§"/>
            </a:pPr>
            <a:r>
              <a:rPr lang="en">
                <a:solidFill>
                  <a:schemeClr val="dk1"/>
                </a:solidFill>
              </a:rPr>
              <a:t>lack of friendly URLs</a:t>
            </a:r>
          </a:p>
          <a:p>
            <a:pPr marL="1371600" lvl="2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Wingdings"/>
              <a:buChar char="§"/>
            </a:pPr>
            <a:r>
              <a:rPr lang="en">
                <a:solidFill>
                  <a:schemeClr val="dk1"/>
                </a:solidFill>
              </a:rPr>
              <a:t>clutter, especially on subject guides intended for undergrads</a:t>
            </a:r>
          </a:p>
          <a:p>
            <a:pPr marL="1371600" lvl="2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Wingdings"/>
              <a:buChar char="§"/>
            </a:pPr>
            <a:r>
              <a:rPr lang="en">
                <a:solidFill>
                  <a:schemeClr val="dk1"/>
                </a:solidFill>
              </a:rPr>
              <a:t>inconsistency in fonts, layout, formatting, box colors, use of images (especially link resolver button &amp; librarian photos)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Courier New"/>
              <a:buChar char="o"/>
            </a:pPr>
            <a:r>
              <a:rPr lang="en">
                <a:solidFill>
                  <a:schemeClr val="dk1"/>
                </a:solidFill>
              </a:rPr>
              <a:t>Look to usage statistics from LibGuides v.1 to guide content decisions for v.2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Increase in online learning</a:t>
            </a:r>
          </a:p>
        </p:txBody>
      </p:sp>
    </p:spTree>
    <p:extLst>
      <p:ext uri="{BB962C8B-B14F-4D97-AF65-F5344CB8AC3E}">
        <p14:creationId xmlns:p14="http://schemas.microsoft.com/office/powerpoint/2010/main" val="3582903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JB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color/font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informal photos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photos of buildings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many tabs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2250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JB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Basecamp &amp; Google docs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Springshare documentation &amp; Springshare Lounge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○"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http://support.springshare.com/libguides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http://springsharelounge.com/groups/group/show?groupUrl=libguides-2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Pre-Migration Clean-Up Checklists from Springshare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u="sng">
                <a:solidFill>
                  <a:srgbClr val="1155CC"/>
                </a:solidFill>
                <a:hlinkClick r:id="rId4"/>
              </a:rPr>
              <a:t>http://support.springshare.com/libguides/migration</a:t>
            </a: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http://support.springshare.com/libguides/migration/v1cleanup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Setting a schedule: Conscious choice to migrate over the summer when staff would have more time to make improvements; also lined up with library website re-design at same time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789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JB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September 2013 (Springshare announcement of upgrade)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Access to v.2 beta site available on 3/24/14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Librarian LibGuides meeting 5/21/14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Migration to v. 2 production 5/24/14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Librarian access to v. 2 production 6/3/14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Clean-up begins (DEADLINES!)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V. 2 goes live 8/3/14</a:t>
            </a:r>
          </a:p>
        </p:txBody>
      </p:sp>
    </p:spTree>
    <p:extLst>
      <p:ext uri="{BB962C8B-B14F-4D97-AF65-F5344CB8AC3E}">
        <p14:creationId xmlns:p14="http://schemas.microsoft.com/office/powerpoint/2010/main" val="4153250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JN</a:t>
            </a:r>
          </a:p>
        </p:txBody>
      </p:sp>
    </p:spTree>
    <p:extLst>
      <p:ext uri="{BB962C8B-B14F-4D97-AF65-F5344CB8AC3E}">
        <p14:creationId xmlns:p14="http://schemas.microsoft.com/office/powerpoint/2010/main" val="2609343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256600" y="333575"/>
            <a:ext cx="8598300" cy="2409600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b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Change as Opportunity: Re-Vamping LibGuides to Better Engage Students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396550" y="2840050"/>
            <a:ext cx="8458200" cy="784799"/>
          </a:xfrm>
          <a:prstGeom prst="rect">
            <a:avLst/>
          </a:prstGeom>
          <a:solidFill>
            <a:srgbClr val="A30000"/>
          </a:solidFill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Jennifer Bazeley &amp; Jennifer Natale</a:t>
            </a:r>
          </a:p>
        </p:txBody>
      </p:sp>
      <p:pic>
        <p:nvPicPr>
          <p:cNvPr id="25" name="Shape 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550" y="3929999"/>
            <a:ext cx="8458197" cy="12135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Usability Results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2.0 preferred, more modern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“Cleaner”, less cluttered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Tended to choose the first link they saw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Used search boxes like Google</a:t>
            </a:r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" name="Shape 91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New Standards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Standardized look and feel for subject guides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Improve accessibility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Thoughtfully consider topic, purpose and intended audience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“Less is more” approach</a:t>
            </a:r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9" name="Shape 99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Home Page of Subject Guides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Profile box with professional photo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Quick links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Best bets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Friendly URL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Concise content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" name="Shape 107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020" y="0"/>
            <a:ext cx="762795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6883" y="0"/>
            <a:ext cx="679023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Engage Colleagues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Outlined our timeline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Shared usability results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Previewed 2.0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Encouraged pre-migration cleanup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“We’re here to help!” mentality</a:t>
            </a:r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5" name="Shape 125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Working Group Responsibilities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Behind the scenes clean-up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Troubleshooting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Division of labor</a:t>
            </a:r>
          </a:p>
        </p:txBody>
      </p:sp>
      <p:pic>
        <p:nvPicPr>
          <p:cNvPr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3" name="Shape 133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520600" y="193724"/>
            <a:ext cx="8521199" cy="1047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Surprises, Frustrations, Improvements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57200" y="137262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Ownership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CSS customization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Link migration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Links to other LibGuides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Improvements in 2.0</a:t>
            </a:r>
          </a:p>
        </p:txBody>
      </p:sp>
      <p:pic>
        <p:nvPicPr>
          <p:cNvPr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1" name="Shape 141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/>
        </p:nvSpPr>
        <p:spPr>
          <a:xfrm>
            <a:off x="233275" y="4800600"/>
            <a:ext cx="3510599" cy="186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3F3F3"/>
                </a:solidFill>
              </a:rPr>
              <a:t>From SLCC Digital Archives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Staff Training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Workshops as soon as “live”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Step by step to meet new standards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Checklist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LibGuide Standards &amp; How-to’s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Drop-in sessions for help</a:t>
            </a:r>
          </a:p>
        </p:txBody>
      </p:sp>
      <p:pic>
        <p:nvPicPr>
          <p:cNvPr id="153" name="Shape 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4" name="Shape 154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Overview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Review our migration process to 2.0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Share our revised standards and best practices that we learned through the process</a:t>
            </a:r>
          </a:p>
          <a:p>
            <a:pPr marL="457200" lvl="0" indent="-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Only subscribe to LibGuides</a:t>
            </a:r>
          </a:p>
        </p:txBody>
      </p:sp>
      <p:pic>
        <p:nvPicPr>
          <p:cNvPr id="32" name="Shape 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" name="Shape 33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Next Steps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Additional customization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Improving topic guides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Training on statistics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Creating re-usable info lit content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Template for online courses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Usability testing</a:t>
            </a:r>
          </a:p>
        </p:txBody>
      </p:sp>
      <p:pic>
        <p:nvPicPr>
          <p:cNvPr id="161" name="Shape 1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2" name="Shape 162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Questions?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Handout has the link to our LibGuide Standards &amp; How-to’s which contains: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Literature review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Standards &amp; Checklist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Slides from training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FAQ’s, tips</a:t>
            </a:r>
          </a:p>
        </p:txBody>
      </p:sp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0" name="Shape 170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Preparing to Migrate to 2.0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Established working group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Review of literature and other sites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Examined Springshare’s resources and timelines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Evaluation of our own sites</a:t>
            </a:r>
          </a:p>
        </p:txBody>
      </p:sp>
      <p:pic>
        <p:nvPicPr>
          <p:cNvPr id="40" name="Shape 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" name="Shape 41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Shape 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4676" y="0"/>
            <a:ext cx="387464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Before Migration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Current state lacked consistency and uniformity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ADA Compliance concerns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Usability low, not engaging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Increase in online learning</a:t>
            </a:r>
          </a:p>
        </p:txBody>
      </p:sp>
      <p:pic>
        <p:nvPicPr>
          <p:cNvPr id="53" name="Shape 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4" name="Shape 54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6883" y="0"/>
            <a:ext cx="679023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Migration Planning Process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Basecamp &amp; Google Docs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Springshare documentation &amp; lounge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Pre-migration clean-up checklist from Springshare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Setting a schedule</a:t>
            </a:r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7" name="Shape 67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Our Timeline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September 2013 (Springshare announces upgrade)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Access to v.2 beta site available on 3/24/14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Librarian LibGuides meeting 5/21/14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Migration to v. 2 production 5/24/14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Librarian access to v. 2 production 6/3/14</a:t>
            </a: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Clean-up begins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V. 2 goes live 8/3/14</a:t>
            </a:r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" name="Shape 75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Usability Testing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Originally done Spring 2011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With access to beta site, mock up of 2.0 site with our initial ideas for improvement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Compared usability of 1.0 to 2.0</a:t>
            </a:r>
          </a:p>
          <a:p>
            <a:pPr marL="457200" lvl="0" indent="-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Captured with Camtasia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3" name="Shape 83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1059</Words>
  <Application>Microsoft Office PowerPoint</Application>
  <PresentationFormat>On-screen Show (16:9)</PresentationFormat>
  <Paragraphs>170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Courier New</vt:lpstr>
      <vt:lpstr>Georgia</vt:lpstr>
      <vt:lpstr>Wingdings</vt:lpstr>
      <vt:lpstr>simple-light</vt:lpstr>
      <vt:lpstr>Change as Opportunity: Re-Vamping LibGuides to Better Engage Students</vt:lpstr>
      <vt:lpstr>Overview</vt:lpstr>
      <vt:lpstr>Preparing to Migrate to 2.0</vt:lpstr>
      <vt:lpstr>PowerPoint Presentation</vt:lpstr>
      <vt:lpstr>Before Migration</vt:lpstr>
      <vt:lpstr>PowerPoint Presentation</vt:lpstr>
      <vt:lpstr>Migration Planning Process</vt:lpstr>
      <vt:lpstr>Our Timeline</vt:lpstr>
      <vt:lpstr>Usability Testing</vt:lpstr>
      <vt:lpstr>Usability Results</vt:lpstr>
      <vt:lpstr>New Standards</vt:lpstr>
      <vt:lpstr>Home Page of Subject Guides</vt:lpstr>
      <vt:lpstr>PowerPoint Presentation</vt:lpstr>
      <vt:lpstr>PowerPoint Presentation</vt:lpstr>
      <vt:lpstr>Engage Colleagues</vt:lpstr>
      <vt:lpstr>Working Group Responsibilities</vt:lpstr>
      <vt:lpstr>Surprises, Frustrations, Improvements</vt:lpstr>
      <vt:lpstr>PowerPoint Presentation</vt:lpstr>
      <vt:lpstr>Staff Training</vt:lpstr>
      <vt:lpstr>Next Steps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 as Opportunity: Re-Vamping LibGuides to Better Engage Students</dc:title>
  <dc:creator>Bazeley, Jennifer Ms.</dc:creator>
  <cp:lastModifiedBy>Bazeley, Jennifer Ms.</cp:lastModifiedBy>
  <cp:revision>1</cp:revision>
  <dcterms:modified xsi:type="dcterms:W3CDTF">2014-11-12T16:50:06Z</dcterms:modified>
</cp:coreProperties>
</file>