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6"/>
  </p:notesMasterIdLst>
  <p:handoutMasterIdLst>
    <p:handoutMasterId r:id="rId47"/>
  </p:handoutMasterIdLst>
  <p:sldIdLst>
    <p:sldId id="334" r:id="rId2"/>
    <p:sldId id="390" r:id="rId3"/>
    <p:sldId id="351" r:id="rId4"/>
    <p:sldId id="342" r:id="rId5"/>
    <p:sldId id="407" r:id="rId6"/>
    <p:sldId id="392" r:id="rId7"/>
    <p:sldId id="347" r:id="rId8"/>
    <p:sldId id="348" r:id="rId9"/>
    <p:sldId id="361" r:id="rId10"/>
    <p:sldId id="395" r:id="rId11"/>
    <p:sldId id="396" r:id="rId12"/>
    <p:sldId id="397" r:id="rId13"/>
    <p:sldId id="398" r:id="rId14"/>
    <p:sldId id="345" r:id="rId15"/>
    <p:sldId id="393" r:id="rId16"/>
    <p:sldId id="383" r:id="rId17"/>
    <p:sldId id="384" r:id="rId18"/>
    <p:sldId id="385" r:id="rId19"/>
    <p:sldId id="354" r:id="rId20"/>
    <p:sldId id="355" r:id="rId21"/>
    <p:sldId id="357" r:id="rId22"/>
    <p:sldId id="379" r:id="rId23"/>
    <p:sldId id="381" r:id="rId24"/>
    <p:sldId id="368" r:id="rId25"/>
    <p:sldId id="358" r:id="rId26"/>
    <p:sldId id="369" r:id="rId27"/>
    <p:sldId id="370" r:id="rId28"/>
    <p:sldId id="387" r:id="rId29"/>
    <p:sldId id="371" r:id="rId30"/>
    <p:sldId id="394" r:id="rId31"/>
    <p:sldId id="372" r:id="rId32"/>
    <p:sldId id="399" r:id="rId33"/>
    <p:sldId id="400" r:id="rId34"/>
    <p:sldId id="401" r:id="rId35"/>
    <p:sldId id="402" r:id="rId36"/>
    <p:sldId id="403" r:id="rId37"/>
    <p:sldId id="404" r:id="rId38"/>
    <p:sldId id="405" r:id="rId39"/>
    <p:sldId id="389" r:id="rId40"/>
    <p:sldId id="406" r:id="rId41"/>
    <p:sldId id="388" r:id="rId42"/>
    <p:sldId id="360" r:id="rId43"/>
    <p:sldId id="382" r:id="rId44"/>
    <p:sldId id="386"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478">
          <p15:clr>
            <a:srgbClr val="A4A3A4"/>
          </p15:clr>
        </p15:guide>
        <p15:guide id="2" orient="horz" pos="992">
          <p15:clr>
            <a:srgbClr val="A4A3A4"/>
          </p15:clr>
        </p15:guide>
        <p15:guide id="3" pos="5274">
          <p15:clr>
            <a:srgbClr val="A4A3A4"/>
          </p15:clr>
        </p15:guide>
        <p15:guide id="4" pos="407">
          <p15:clr>
            <a:srgbClr val="A4A3A4"/>
          </p15:clr>
        </p15:guide>
        <p15:guide id="5" pos="3067">
          <p15:clr>
            <a:srgbClr val="A4A3A4"/>
          </p15:clr>
        </p15:guide>
        <p15:guide id="6" orient="horz" pos="637">
          <p15:clr>
            <a:srgbClr val="A4A3A4"/>
          </p15:clr>
        </p15:guide>
        <p15:guide id="7" orient="horz" pos="132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0D97"/>
    <a:srgbClr val="AF11B8"/>
    <a:srgbClr val="000000"/>
    <a:srgbClr val="006971"/>
    <a:srgbClr val="008080"/>
    <a:srgbClr val="4C68B0"/>
    <a:srgbClr val="FFC70D"/>
    <a:srgbClr val="FF8D03"/>
    <a:srgbClr val="FF5015"/>
    <a:srgbClr val="E7932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8" autoAdjust="0"/>
    <p:restoredTop sz="91346" autoAdjust="0"/>
  </p:normalViewPr>
  <p:slideViewPr>
    <p:cSldViewPr snapToGrid="0" snapToObjects="1">
      <p:cViewPr varScale="1">
        <p:scale>
          <a:sx n="96" d="100"/>
          <a:sy n="96" d="100"/>
        </p:scale>
        <p:origin x="-1624" y="-104"/>
      </p:cViewPr>
      <p:guideLst>
        <p:guide orient="horz" pos="478"/>
        <p:guide orient="horz" pos="992"/>
        <p:guide orient="horz" pos="637"/>
        <p:guide orient="horz" pos="1323"/>
        <p:guide pos="5274"/>
        <p:guide pos="407"/>
        <p:guide pos="306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27" d="100"/>
        <a:sy n="227"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handoutMaster" Target="handoutMasters/handoutMaster1.xml"/><Relationship Id="rId48" Type="http://schemas.openxmlformats.org/officeDocument/2006/relationships/printerSettings" Target="printerSettings/printerSettings1.bin"/><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C0B97A3-3FE6-574C-9830-89DD758FA87C}" type="datetimeFigureOut">
              <a:rPr lang="en-US" smtClean="0"/>
              <a:t>3/27/15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3D88234-B9B0-B149-8EA9-07B572C94401}" type="slidenum">
              <a:rPr lang="en-US" smtClean="0"/>
              <a:t>‹#›</a:t>
            </a:fld>
            <a:endParaRPr lang="en-US" dirty="0"/>
          </a:p>
        </p:txBody>
      </p:sp>
    </p:spTree>
    <p:extLst>
      <p:ext uri="{BB962C8B-B14F-4D97-AF65-F5344CB8AC3E}">
        <p14:creationId xmlns:p14="http://schemas.microsoft.com/office/powerpoint/2010/main" val="837125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7A7686-C06B-7244-B5B4-9CA632DF098E}" type="datetimeFigureOut">
              <a:rPr lang="en-US" smtClean="0"/>
              <a:t>3/27/15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5C49AE-04DB-9042-BA05-B316935E2B04}" type="slidenum">
              <a:rPr lang="en-US" smtClean="0"/>
              <a:t>‹#›</a:t>
            </a:fld>
            <a:endParaRPr lang="en-US" dirty="0"/>
          </a:p>
        </p:txBody>
      </p:sp>
    </p:spTree>
    <p:extLst>
      <p:ext uri="{BB962C8B-B14F-4D97-AF65-F5344CB8AC3E}">
        <p14:creationId xmlns:p14="http://schemas.microsoft.com/office/powerpoint/2010/main" val="79671683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1</a:t>
            </a:fld>
            <a:endParaRPr lang="en-US" dirty="0"/>
          </a:p>
        </p:txBody>
      </p:sp>
    </p:spTree>
    <p:extLst>
      <p:ext uri="{BB962C8B-B14F-4D97-AF65-F5344CB8AC3E}">
        <p14:creationId xmlns:p14="http://schemas.microsoft.com/office/powerpoint/2010/main" val="12957056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10</a:t>
            </a:fld>
            <a:endParaRPr lang="en-US" dirty="0"/>
          </a:p>
        </p:txBody>
      </p:sp>
    </p:spTree>
    <p:extLst>
      <p:ext uri="{BB962C8B-B14F-4D97-AF65-F5344CB8AC3E}">
        <p14:creationId xmlns:p14="http://schemas.microsoft.com/office/powerpoint/2010/main" val="27621882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11</a:t>
            </a:fld>
            <a:endParaRPr lang="en-US" dirty="0"/>
          </a:p>
        </p:txBody>
      </p:sp>
    </p:spTree>
    <p:extLst>
      <p:ext uri="{BB962C8B-B14F-4D97-AF65-F5344CB8AC3E}">
        <p14:creationId xmlns:p14="http://schemas.microsoft.com/office/powerpoint/2010/main" val="18892537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12</a:t>
            </a:fld>
            <a:endParaRPr lang="en-US" dirty="0"/>
          </a:p>
        </p:txBody>
      </p:sp>
    </p:spTree>
    <p:extLst>
      <p:ext uri="{BB962C8B-B14F-4D97-AF65-F5344CB8AC3E}">
        <p14:creationId xmlns:p14="http://schemas.microsoft.com/office/powerpoint/2010/main" val="18661138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13</a:t>
            </a:fld>
            <a:endParaRPr lang="en-US" dirty="0"/>
          </a:p>
        </p:txBody>
      </p:sp>
    </p:spTree>
    <p:extLst>
      <p:ext uri="{BB962C8B-B14F-4D97-AF65-F5344CB8AC3E}">
        <p14:creationId xmlns:p14="http://schemas.microsoft.com/office/powerpoint/2010/main" val="122966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Walking through the five steps very broadly. We’ll get into specifics when we do that hands-on</a:t>
            </a:r>
            <a:r>
              <a:rPr lang="en-US" baseline="0" dirty="0" smtClean="0"/>
              <a:t> activity later on.</a:t>
            </a:r>
            <a:endParaRPr lang="en-US" dirty="0" smtClean="0"/>
          </a:p>
        </p:txBody>
      </p:sp>
      <p:sp>
        <p:nvSpPr>
          <p:cNvPr id="4" name="Slide Number Placeholder 3"/>
          <p:cNvSpPr>
            <a:spLocks noGrp="1"/>
          </p:cNvSpPr>
          <p:nvPr>
            <p:ph type="sldNum" sz="quarter" idx="10"/>
          </p:nvPr>
        </p:nvSpPr>
        <p:spPr/>
        <p:txBody>
          <a:bodyPr/>
          <a:lstStyle/>
          <a:p>
            <a:fld id="{0E5C49AE-04DB-9042-BA05-B316935E2B04}" type="slidenum">
              <a:rPr lang="en-US" smtClean="0"/>
              <a:t>14</a:t>
            </a:fld>
            <a:endParaRPr lang="en-US" dirty="0"/>
          </a:p>
        </p:txBody>
      </p:sp>
    </p:spTree>
    <p:extLst>
      <p:ext uri="{BB962C8B-B14F-4D97-AF65-F5344CB8AC3E}">
        <p14:creationId xmlns:p14="http://schemas.microsoft.com/office/powerpoint/2010/main" val="13164664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The </a:t>
            </a:r>
            <a:r>
              <a:rPr lang="en-US" dirty="0" smtClean="0"/>
              <a:t>first step in Q  is to</a:t>
            </a:r>
            <a:r>
              <a:rPr lang="en-US" baseline="0" dirty="0" smtClean="0"/>
              <a:t> build the concourse. Quite simply, the concourse is the entire conversation surrounding the topic.</a:t>
            </a:r>
          </a:p>
          <a:p>
            <a:endParaRPr lang="en-US" baseline="0" dirty="0" smtClean="0"/>
          </a:p>
          <a:p>
            <a:r>
              <a:rPr lang="en-US" baseline="0" dirty="0" smtClean="0"/>
              <a:t>So we want to</a:t>
            </a:r>
            <a:r>
              <a:rPr lang="en-US" dirty="0" smtClean="0"/>
              <a:t> gather a very wide range of</a:t>
            </a:r>
            <a:r>
              <a:rPr lang="en-US" baseline="0" dirty="0" smtClean="0"/>
              <a:t> opinion statements about a particular topic. There are several ways to do this, and you can use them in combination, or you can use just one.</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15</a:t>
            </a:fld>
            <a:endParaRPr lang="en-US" dirty="0"/>
          </a:p>
        </p:txBody>
      </p:sp>
    </p:spTree>
    <p:extLst>
      <p:ext uri="{BB962C8B-B14F-4D97-AF65-F5344CB8AC3E}">
        <p14:creationId xmlns:p14="http://schemas.microsoft.com/office/powerpoint/2010/main" val="13164664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 </a:t>
            </a:r>
            <a:r>
              <a:rPr lang="en-US" baseline="0" dirty="0" smtClean="0"/>
              <a:t>traditional way to do this is to conduct in-person interviews or focus groups. So for our faculty perceptions of open access study, we talked to faculty from different departments and faculty holding different tenure ranks – assistant, associate, and full. Your goal is to get a wide range of opinions, and in order to do that you’ll want to talk to a wide range of people – no matter what your topic is.</a:t>
            </a:r>
            <a:endParaRPr lang="en-US" dirty="0" smtClean="0"/>
          </a:p>
          <a:p>
            <a:endParaRPr lang="en-US" baseline="0" dirty="0" smtClean="0"/>
          </a:p>
          <a:p>
            <a:r>
              <a:rPr lang="en-US" baseline="0" dirty="0" smtClean="0"/>
              <a:t>When you do this, you’ll want to make sure you record the interviews, because </a:t>
            </a:r>
            <a:r>
              <a:rPr lang="en-US" baseline="0" dirty="0" smtClean="0"/>
              <a:t>you will want to pull strong statements from the interviews afterwards. You may not need </a:t>
            </a:r>
            <a:r>
              <a:rPr lang="en-US" baseline="0" dirty="0" smtClean="0"/>
              <a:t>to transcribe </a:t>
            </a:r>
            <a:r>
              <a:rPr lang="en-US" baseline="0" dirty="0" smtClean="0"/>
              <a:t>them entirely, but you will want to listen for opinions.</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16</a:t>
            </a:fld>
            <a:endParaRPr lang="en-US" dirty="0"/>
          </a:p>
        </p:txBody>
      </p:sp>
    </p:spTree>
    <p:extLst>
      <p:ext uri="{BB962C8B-B14F-4D97-AF65-F5344CB8AC3E}">
        <p14:creationId xmlns:p14="http://schemas.microsoft.com/office/powerpoint/2010/main" val="13164664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baseline="0" dirty="0" smtClean="0"/>
              <a:t>You </a:t>
            </a:r>
            <a:r>
              <a:rPr lang="en-US" baseline="0" dirty="0" smtClean="0"/>
              <a:t>can also gather opinion statements by scanning the literature. You’ll want to look at some of the scholarly literature. But we’d also want to look at more informal communication channels such as tweets, blogs</a:t>
            </a:r>
            <a:r>
              <a:rPr lang="en-US" baseline="0" dirty="0" smtClean="0"/>
              <a:t>, and  </a:t>
            </a:r>
            <a:r>
              <a:rPr lang="en-US" baseline="0" dirty="0" smtClean="0"/>
              <a:t>listservs, etc. </a:t>
            </a:r>
          </a:p>
          <a:p>
            <a:endParaRPr lang="en-US" baseline="0" dirty="0" smtClean="0"/>
          </a:p>
          <a:p>
            <a:r>
              <a:rPr lang="en-US" baseline="0" dirty="0" smtClean="0"/>
              <a:t>Don’t forget about comments on blogs and newspaper articles as well. As much as we hate to look at them, there are some strongly worded opinions there.</a:t>
            </a:r>
          </a:p>
          <a:p>
            <a:endParaRPr lang="en-US" baseline="0" dirty="0" smtClean="0"/>
          </a:p>
          <a:p>
            <a:r>
              <a:rPr lang="en-US" baseline="0" dirty="0" smtClean="0"/>
              <a:t>And just like you would with any literature review, keep track of your sources. If you end up publishing the study, you’ll need to cite them.</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17</a:t>
            </a:fld>
            <a:endParaRPr lang="en-US" dirty="0"/>
          </a:p>
        </p:txBody>
      </p:sp>
    </p:spTree>
    <p:extLst>
      <p:ext uri="{BB962C8B-B14F-4D97-AF65-F5344CB8AC3E}">
        <p14:creationId xmlns:p14="http://schemas.microsoft.com/office/powerpoint/2010/main" val="13164664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baseline="0" dirty="0" smtClean="0"/>
              <a:t>The </a:t>
            </a:r>
            <a:r>
              <a:rPr lang="en-US" baseline="0" dirty="0" smtClean="0"/>
              <a:t>two goals of Concourse building is to gather as many different types of opinions as possible and to gather strong statements.  We’ll talk about strong statements a little bit later, but essentially you want strong opinions. You want to find opinions that are strongly worded and that people can generally agree with or disagree with.</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18</a:t>
            </a:fld>
            <a:endParaRPr lang="en-US" dirty="0"/>
          </a:p>
        </p:txBody>
      </p:sp>
    </p:spTree>
    <p:extLst>
      <p:ext uri="{BB962C8B-B14F-4D97-AF65-F5344CB8AC3E}">
        <p14:creationId xmlns:p14="http://schemas.microsoft.com/office/powerpoint/2010/main" val="13164664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The </a:t>
            </a:r>
            <a:r>
              <a:rPr lang="en-US" dirty="0" smtClean="0"/>
              <a:t>next step is to select what</a:t>
            </a:r>
            <a:r>
              <a:rPr lang="en-US" baseline="0" dirty="0" smtClean="0"/>
              <a:t> is called a “P-set” of statements from the concourse.  </a:t>
            </a:r>
          </a:p>
          <a:p>
            <a:endParaRPr lang="en-US" baseline="0" dirty="0" smtClean="0"/>
          </a:p>
          <a:p>
            <a:r>
              <a:rPr lang="en-US" baseline="0" dirty="0" smtClean="0"/>
              <a:t>The goal of the P-set is to be a representative sample of all of the concourse statements, containing only opinion statements. It is important that all statements that make it into the p-set are statements that a person could agree with or disagree with. The statements can be cleaned up to some degree, but it is best to try to retain as much of the natural language and context of the original statement as possible. It is also important to ensure that the p-set itself is balanced – that there is a good mix of statements for and against particular themes that might emerge from the initial coding process.</a:t>
            </a:r>
          </a:p>
          <a:p>
            <a:endParaRPr lang="en-US" baseline="0" dirty="0" smtClean="0"/>
          </a:p>
          <a:p>
            <a:r>
              <a:rPr lang="en-US" baseline="0" dirty="0" smtClean="0"/>
              <a:t>The final number of statements in a P-set depends on a number of factors, including how many statements were originally in the concourse. There should be enough statements in the p-set that cover the range of opinions captured in the concourse. However, there shouldn’t be so many statements that a person could not put them in order. In general, many studies have a p-set of between 40-60 statements.</a:t>
            </a:r>
          </a:p>
        </p:txBody>
      </p:sp>
      <p:sp>
        <p:nvSpPr>
          <p:cNvPr id="4" name="Slide Number Placeholder 3"/>
          <p:cNvSpPr>
            <a:spLocks noGrp="1"/>
          </p:cNvSpPr>
          <p:nvPr>
            <p:ph type="sldNum" sz="quarter" idx="10"/>
          </p:nvPr>
        </p:nvSpPr>
        <p:spPr/>
        <p:txBody>
          <a:bodyPr/>
          <a:lstStyle/>
          <a:p>
            <a:fld id="{0E5C49AE-04DB-9042-BA05-B316935E2B04}" type="slidenum">
              <a:rPr lang="en-US" smtClean="0"/>
              <a:t>19</a:t>
            </a:fld>
            <a:endParaRPr lang="en-US" dirty="0"/>
          </a:p>
        </p:txBody>
      </p:sp>
    </p:spTree>
    <p:extLst>
      <p:ext uri="{BB962C8B-B14F-4D97-AF65-F5344CB8AC3E}">
        <p14:creationId xmlns:p14="http://schemas.microsoft.com/office/powerpoint/2010/main" val="1316466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b="1" baseline="0" dirty="0" smtClean="0"/>
          </a:p>
        </p:txBody>
      </p:sp>
      <p:sp>
        <p:nvSpPr>
          <p:cNvPr id="4" name="Slide Number Placeholder 3"/>
          <p:cNvSpPr>
            <a:spLocks noGrp="1"/>
          </p:cNvSpPr>
          <p:nvPr>
            <p:ph type="sldNum" sz="quarter" idx="10"/>
          </p:nvPr>
        </p:nvSpPr>
        <p:spPr/>
        <p:txBody>
          <a:bodyPr/>
          <a:lstStyle/>
          <a:p>
            <a:fld id="{0E5C49AE-04DB-9042-BA05-B316935E2B04}" type="slidenum">
              <a:rPr lang="en-US" smtClean="0"/>
              <a:t>2</a:t>
            </a:fld>
            <a:endParaRPr lang="en-US" dirty="0"/>
          </a:p>
        </p:txBody>
      </p:sp>
    </p:spTree>
    <p:extLst>
      <p:ext uri="{BB962C8B-B14F-4D97-AF65-F5344CB8AC3E}">
        <p14:creationId xmlns:p14="http://schemas.microsoft.com/office/powerpoint/2010/main" val="13164664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Next</a:t>
            </a:r>
            <a:r>
              <a:rPr lang="en-US" dirty="0" smtClean="0"/>
              <a:t>,</a:t>
            </a:r>
            <a:r>
              <a:rPr lang="en-US" baseline="0" dirty="0" smtClean="0"/>
              <a:t> </a:t>
            </a:r>
            <a:r>
              <a:rPr lang="en-US" baseline="0" dirty="0" smtClean="0"/>
              <a:t>the P-set </a:t>
            </a:r>
            <a:r>
              <a:rPr lang="en-US" dirty="0" smtClean="0"/>
              <a:t>statements </a:t>
            </a:r>
            <a:r>
              <a:rPr lang="en-US" dirty="0" smtClean="0"/>
              <a:t>are then put on cards.  A</a:t>
            </a:r>
            <a:r>
              <a:rPr lang="en-US" baseline="0" dirty="0" smtClean="0"/>
              <a:t>nother group of participants then sort these cards onto a grid that indicates levels of agreements with a statement.  </a:t>
            </a:r>
          </a:p>
          <a:p>
            <a:endParaRPr lang="en-US" baseline="0" dirty="0" smtClean="0"/>
          </a:p>
          <a:p>
            <a:r>
              <a:rPr lang="en-US" baseline="0" dirty="0" smtClean="0"/>
              <a:t>The grid is usually an inverted triangle, with the left hand tip representing “most disagree” and the right hand tip representing “most agree.”</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Typically,</a:t>
            </a:r>
            <a:r>
              <a:rPr lang="en-US" baseline="0" dirty="0" smtClean="0"/>
              <a:t> </a:t>
            </a:r>
            <a:r>
              <a:rPr lang="en-US" dirty="0" smtClean="0"/>
              <a:t>after the participant sorts the cards, they are asked why they sorted the cards the way they did.  These</a:t>
            </a:r>
            <a:r>
              <a:rPr lang="en-US" baseline="0" dirty="0" smtClean="0"/>
              <a:t> post-hoc interviews allow for additional viewpoints to arise, but will actually often confirm what quantitative analysis will show.</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0E5C49AE-04DB-9042-BA05-B316935E2B04}" type="slidenum">
              <a:rPr lang="en-US" smtClean="0"/>
              <a:t>20</a:t>
            </a:fld>
            <a:endParaRPr lang="en-US" dirty="0"/>
          </a:p>
        </p:txBody>
      </p:sp>
    </p:spTree>
    <p:extLst>
      <p:ext uri="{BB962C8B-B14F-4D97-AF65-F5344CB8AC3E}">
        <p14:creationId xmlns:p14="http://schemas.microsoft.com/office/powerpoint/2010/main" val="13164664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baseline="0" dirty="0" smtClean="0"/>
              <a:t>The next step </a:t>
            </a:r>
            <a:r>
              <a:rPr lang="en-US" baseline="0" dirty="0" smtClean="0"/>
              <a:t>is a statistical one. In layman’s terms, we will be using math to derive “factors,” or idealized, archetypical viewpoints, based on the data collected. </a:t>
            </a:r>
          </a:p>
          <a:p>
            <a:endParaRPr lang="en-US" baseline="0" dirty="0" smtClean="0"/>
          </a:p>
          <a:p>
            <a:r>
              <a:rPr lang="en-US" baseline="0" dirty="0" smtClean="0"/>
              <a:t>As we mentioned previously, Q-methodology was developed in the 1930s by William Stephenson.  Stephenson was a protégé of Charles Spearman, who pioneered factor analytic methods that are still commonly used in more traditional quantitative studies today.  Spearman’s factor analysis is used to account for associations between variables captured in a correlation matrix.  In other words, it reflects by-variable differences and correlations. The factor analysis Stephenson developed was an inversion of Spearman’s method, and it is designed to produce a person-by-person correlation matrix (as opposed to variable-by-variable matrix).  </a:t>
            </a:r>
          </a:p>
          <a:p>
            <a:endParaRPr lang="en-US" baseline="0" dirty="0" smtClean="0"/>
          </a:p>
          <a:p>
            <a:r>
              <a:rPr lang="en-US" baseline="0" dirty="0" smtClean="0"/>
              <a:t>Although it is possible to calculate these by hand, most researchers using Q will rely on a software package called PQ Method. We will work with PQ Method later in the workshop, so you’ll be able to see it in action.</a:t>
            </a:r>
          </a:p>
          <a:p>
            <a:endParaRPr lang="en-US" baseline="0" dirty="0" smtClean="0"/>
          </a:p>
        </p:txBody>
      </p:sp>
      <p:sp>
        <p:nvSpPr>
          <p:cNvPr id="4" name="Slide Number Placeholder 3"/>
          <p:cNvSpPr>
            <a:spLocks noGrp="1"/>
          </p:cNvSpPr>
          <p:nvPr>
            <p:ph type="sldNum" sz="quarter" idx="10"/>
          </p:nvPr>
        </p:nvSpPr>
        <p:spPr/>
        <p:txBody>
          <a:bodyPr/>
          <a:lstStyle/>
          <a:p>
            <a:fld id="{0E5C49AE-04DB-9042-BA05-B316935E2B04}" type="slidenum">
              <a:rPr lang="en-US" smtClean="0"/>
              <a:t>21</a:t>
            </a:fld>
            <a:endParaRPr lang="en-US" dirty="0"/>
          </a:p>
        </p:txBody>
      </p:sp>
    </p:spTree>
    <p:extLst>
      <p:ext uri="{BB962C8B-B14F-4D97-AF65-F5344CB8AC3E}">
        <p14:creationId xmlns:p14="http://schemas.microsoft.com/office/powerpoint/2010/main" val="13164664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In </a:t>
            </a:r>
            <a:r>
              <a:rPr lang="en-US" baseline="0" dirty="0" smtClean="0"/>
              <a:t>this visualization, let’s imagine the red Y-axis as a factor. Let’s imagine that the teal X-axis is another factor, or viewpoint.  </a:t>
            </a:r>
          </a:p>
          <a:p>
            <a:r>
              <a:rPr lang="en-US" baseline="0" dirty="0" smtClean="0"/>
              <a:t>We’ve added eyes with a square root sign to remind you that this is an idealized viewpoint, mathematically derived. Each factor “looks” towards the origin of the factor axes. Again, in this very simplified 2-D representation, that origin is the center point where the axes meet.</a:t>
            </a:r>
          </a:p>
          <a:p>
            <a:endParaRPr lang="en-US" baseline="0" dirty="0" smtClean="0"/>
          </a:p>
        </p:txBody>
      </p:sp>
      <p:sp>
        <p:nvSpPr>
          <p:cNvPr id="4" name="Slide Number Placeholder 3"/>
          <p:cNvSpPr>
            <a:spLocks noGrp="1"/>
          </p:cNvSpPr>
          <p:nvPr>
            <p:ph type="sldNum" sz="quarter" idx="10"/>
          </p:nvPr>
        </p:nvSpPr>
        <p:spPr/>
        <p:txBody>
          <a:bodyPr/>
          <a:lstStyle/>
          <a:p>
            <a:fld id="{0E5C49AE-04DB-9042-BA05-B316935E2B04}" type="slidenum">
              <a:rPr lang="en-US" smtClean="0"/>
              <a:t>22</a:t>
            </a:fld>
            <a:endParaRPr lang="en-US" dirty="0"/>
          </a:p>
        </p:txBody>
      </p:sp>
    </p:spTree>
    <p:extLst>
      <p:ext uri="{BB962C8B-B14F-4D97-AF65-F5344CB8AC3E}">
        <p14:creationId xmlns:p14="http://schemas.microsoft.com/office/powerpoint/2010/main" val="25957726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Now</a:t>
            </a:r>
            <a:r>
              <a:rPr lang="en-US" dirty="0" smtClean="0"/>
              <a:t>, let’s add another viewpoint.</a:t>
            </a:r>
            <a:r>
              <a:rPr lang="en-US" baseline="0" dirty="0" smtClean="0"/>
              <a:t> Let’s say Q-sort #16 correlates ..57 with Factor 1 and -.54 with Factor 2. </a:t>
            </a:r>
          </a:p>
        </p:txBody>
      </p:sp>
      <p:sp>
        <p:nvSpPr>
          <p:cNvPr id="4" name="Slide Number Placeholder 3"/>
          <p:cNvSpPr>
            <a:spLocks noGrp="1"/>
          </p:cNvSpPr>
          <p:nvPr>
            <p:ph type="sldNum" sz="quarter" idx="10"/>
          </p:nvPr>
        </p:nvSpPr>
        <p:spPr/>
        <p:txBody>
          <a:bodyPr/>
          <a:lstStyle/>
          <a:p>
            <a:fld id="{0E5C49AE-04DB-9042-BA05-B316935E2B04}" type="slidenum">
              <a:rPr lang="en-US" smtClean="0"/>
              <a:t>23</a:t>
            </a:fld>
            <a:endParaRPr lang="en-US" dirty="0"/>
          </a:p>
        </p:txBody>
      </p:sp>
    </p:spTree>
    <p:extLst>
      <p:ext uri="{BB962C8B-B14F-4D97-AF65-F5344CB8AC3E}">
        <p14:creationId xmlns:p14="http://schemas.microsoft.com/office/powerpoint/2010/main" val="25957726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This </a:t>
            </a:r>
            <a:r>
              <a:rPr lang="en-US" baseline="0" dirty="0" smtClean="0"/>
              <a:t>is the reason why an additional step is taken to ROTATE the factors. The rotation doesn’t change any of the data. It simply shifts the perspective of a factor, so that the factor focuses on the data itself. The purpose of extracting factors in the first place was to identify the number of unique perspectives, represented by opinion clusters, in the data. By rotating the factors so that they align with the data points themselves, you can describe the factor and know that you are describing a cluster of opinions. In this manner, the factor represents an archetypical viewpoint.</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You can also determine how much any individual opinion correlates to that archetypical viewpoint. You may find that one person’s q-sort correlates 85% with the factor. That person would be described as “loading very highly onto the factor.” You may also see individual opinions that don’t load that highly onto a factor, but still help to define it. </a:t>
            </a:r>
          </a:p>
        </p:txBody>
      </p:sp>
      <p:sp>
        <p:nvSpPr>
          <p:cNvPr id="4" name="Slide Number Placeholder 3"/>
          <p:cNvSpPr>
            <a:spLocks noGrp="1"/>
          </p:cNvSpPr>
          <p:nvPr>
            <p:ph type="sldNum" sz="quarter" idx="10"/>
          </p:nvPr>
        </p:nvSpPr>
        <p:spPr/>
        <p:txBody>
          <a:bodyPr/>
          <a:lstStyle/>
          <a:p>
            <a:fld id="{0E5C49AE-04DB-9042-BA05-B316935E2B04}" type="slidenum">
              <a:rPr lang="en-US" smtClean="0"/>
              <a:t>24</a:t>
            </a:fld>
            <a:endParaRPr lang="en-US" dirty="0"/>
          </a:p>
        </p:txBody>
      </p:sp>
    </p:spTree>
    <p:extLst>
      <p:ext uri="{BB962C8B-B14F-4D97-AF65-F5344CB8AC3E}">
        <p14:creationId xmlns:p14="http://schemas.microsoft.com/office/powerpoint/2010/main" val="25957726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So</a:t>
            </a:r>
            <a:r>
              <a:rPr lang="en-US" dirty="0" smtClean="0"/>
              <a:t>, </a:t>
            </a:r>
            <a:r>
              <a:rPr lang="en-US" dirty="0" smtClean="0"/>
              <a:t>after</a:t>
            </a:r>
            <a:r>
              <a:rPr lang="en-US" baseline="0" dirty="0" smtClean="0"/>
              <a:t> the analysis </a:t>
            </a:r>
            <a:r>
              <a:rPr lang="en-US" dirty="0" smtClean="0"/>
              <a:t>you </a:t>
            </a:r>
            <a:r>
              <a:rPr lang="en-US" dirty="0" smtClean="0"/>
              <a:t>end up with a set of </a:t>
            </a:r>
            <a:r>
              <a:rPr lang="en-US" dirty="0" smtClean="0"/>
              <a:t>factors</a:t>
            </a:r>
            <a:r>
              <a:rPr lang="en-US" baseline="0" dirty="0" smtClean="0"/>
              <a:t> – </a:t>
            </a:r>
            <a:r>
              <a:rPr lang="en-US" dirty="0" smtClean="0"/>
              <a:t>discrete </a:t>
            </a:r>
            <a:r>
              <a:rPr lang="en-US" dirty="0" smtClean="0"/>
              <a:t>perspectives that represent shared viewpoints or </a:t>
            </a:r>
            <a:r>
              <a:rPr lang="en-US" dirty="0" smtClean="0"/>
              <a:t>subjectivity. Then </a:t>
            </a:r>
            <a:r>
              <a:rPr lang="en-US" dirty="0" smtClean="0"/>
              <a:t>researcher then has to describe what</a:t>
            </a:r>
            <a:r>
              <a:rPr lang="en-US" baseline="0" dirty="0" smtClean="0"/>
              <a:t> that factor actually looks like. </a:t>
            </a:r>
            <a:r>
              <a:rPr lang="en-US" baseline="0" dirty="0" smtClean="0"/>
              <a:t>Sometimes you may want to “name” the opinion type, and you will want to describe what makes this opinion type unique or different from the others. In our open access study, we named them pragmatists, traditionalists, and evangelists. You will come up with different names and descriptions based on what and who you’re studying.</a:t>
            </a:r>
            <a:endParaRPr lang="en-US" baseline="0" dirty="0" smtClean="0"/>
          </a:p>
        </p:txBody>
      </p:sp>
      <p:sp>
        <p:nvSpPr>
          <p:cNvPr id="4" name="Slide Number Placeholder 3"/>
          <p:cNvSpPr>
            <a:spLocks noGrp="1"/>
          </p:cNvSpPr>
          <p:nvPr>
            <p:ph type="sldNum" sz="quarter" idx="10"/>
          </p:nvPr>
        </p:nvSpPr>
        <p:spPr/>
        <p:txBody>
          <a:bodyPr/>
          <a:lstStyle/>
          <a:p>
            <a:fld id="{0E5C49AE-04DB-9042-BA05-B316935E2B04}" type="slidenum">
              <a:rPr lang="en-US" smtClean="0"/>
              <a:t>25</a:t>
            </a:fld>
            <a:endParaRPr lang="en-US" dirty="0"/>
          </a:p>
        </p:txBody>
      </p:sp>
    </p:spTree>
    <p:extLst>
      <p:ext uri="{BB962C8B-B14F-4D97-AF65-F5344CB8AC3E}">
        <p14:creationId xmlns:p14="http://schemas.microsoft.com/office/powerpoint/2010/main" val="13164664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b="0" baseline="0" dirty="0" smtClean="0"/>
              <a:t>Get </a:t>
            </a:r>
            <a:r>
              <a:rPr lang="en-US" b="0" baseline="0" dirty="0" smtClean="0"/>
              <a:t>into packet.</a:t>
            </a:r>
          </a:p>
          <a:p>
            <a:r>
              <a:rPr lang="en-US" b="0" baseline="0" dirty="0" smtClean="0"/>
              <a:t>Purple gray = concourse</a:t>
            </a:r>
          </a:p>
          <a:p>
            <a:r>
              <a:rPr lang="en-US" b="0" baseline="0" dirty="0" smtClean="0"/>
              <a:t>Coral/Salmon = p set</a:t>
            </a:r>
          </a:p>
          <a:p>
            <a:r>
              <a:rPr lang="en-US" b="0" baseline="0" dirty="0" smtClean="0"/>
              <a:t>Blue = sorting grid worksheet</a:t>
            </a:r>
          </a:p>
          <a:p>
            <a:r>
              <a:rPr lang="en-US" b="0" baseline="0" dirty="0" smtClean="0"/>
              <a:t>Pink = sorting instructions</a:t>
            </a:r>
          </a:p>
          <a:p>
            <a:r>
              <a:rPr lang="en-US" b="0" baseline="0" dirty="0" smtClean="0"/>
              <a:t>Cards – should be 16, may have slipped out of the envelope</a:t>
            </a:r>
          </a:p>
          <a:p>
            <a:endParaRPr lang="en-US" b="0" baseline="0" dirty="0" smtClean="0"/>
          </a:p>
        </p:txBody>
      </p:sp>
      <p:sp>
        <p:nvSpPr>
          <p:cNvPr id="4" name="Slide Number Placeholder 3"/>
          <p:cNvSpPr>
            <a:spLocks noGrp="1"/>
          </p:cNvSpPr>
          <p:nvPr>
            <p:ph type="sldNum" sz="quarter" idx="10"/>
          </p:nvPr>
        </p:nvSpPr>
        <p:spPr/>
        <p:txBody>
          <a:bodyPr/>
          <a:lstStyle/>
          <a:p>
            <a:fld id="{0E5C49AE-04DB-9042-BA05-B316935E2B04}" type="slidenum">
              <a:rPr lang="en-US" smtClean="0"/>
              <a:t>26</a:t>
            </a:fld>
            <a:endParaRPr lang="en-US" dirty="0"/>
          </a:p>
        </p:txBody>
      </p:sp>
    </p:spTree>
    <p:extLst>
      <p:ext uri="{BB962C8B-B14F-4D97-AF65-F5344CB8AC3E}">
        <p14:creationId xmlns:p14="http://schemas.microsoft.com/office/powerpoint/2010/main" val="13164664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baseline="0" dirty="0" smtClean="0"/>
              <a:t>Purple-gray </a:t>
            </a:r>
            <a:r>
              <a:rPr lang="en-US" baseline="0" dirty="0" smtClean="0"/>
              <a:t>one worksheet is the Concourse that we have gathered. For this workshop, you will not be gathering a concourse; we have supplied one for you.</a:t>
            </a:r>
            <a:endParaRPr lang="en-US" baseline="0" dirty="0" smtClean="0"/>
          </a:p>
          <a:p>
            <a:endParaRPr lang="en-US" baseline="0" dirty="0" smtClean="0"/>
          </a:p>
          <a:p>
            <a:r>
              <a:rPr lang="en-US" baseline="0" dirty="0" smtClean="0"/>
              <a:t>We gathered the concourse </a:t>
            </a:r>
            <a:r>
              <a:rPr lang="en-US" baseline="0" dirty="0" smtClean="0"/>
              <a:t>a little differently, because our goal wasn’t to do a study – it was to conduct a workshop. So we didn’t conduct interviews, and we did a very abbreviated search of the literature.</a:t>
            </a:r>
          </a:p>
          <a:p>
            <a:endParaRPr lang="en-US" baseline="0" dirty="0" smtClean="0"/>
          </a:p>
          <a:p>
            <a:r>
              <a:rPr lang="en-US" baseline="0" dirty="0" smtClean="0"/>
              <a:t>There’s no “set number” of opinions you need. Similar to other types of research, you’ll know you’re done when you start running into the same opinions and aren’t finding anything new</a:t>
            </a:r>
            <a:r>
              <a:rPr lang="en-US" baseline="0" dirty="0" smtClean="0"/>
              <a:t>. “Research saturation,” “echo chamber,”</a:t>
            </a:r>
            <a:endParaRPr lang="en-US" baseline="0" dirty="0" smtClean="0"/>
          </a:p>
          <a:p>
            <a:endParaRPr lang="en-US" baseline="0" dirty="0" smtClean="0"/>
          </a:p>
          <a:p>
            <a:r>
              <a:rPr lang="en-US" baseline="0" dirty="0" smtClean="0"/>
              <a:t>Strong statements are unambiguous, and sometimes you need to draw them out of people</a:t>
            </a:r>
            <a:r>
              <a:rPr lang="en-US" baseline="0" dirty="0" smtClean="0"/>
              <a:t>. This is a skill you’ll develop, but it may mean asking a number of follow up questions, asking pointed questions or leading questions.</a:t>
            </a:r>
            <a:endParaRPr lang="en-US" baseline="0" dirty="0" smtClean="0"/>
          </a:p>
          <a:p>
            <a:endParaRPr lang="en-US" baseline="0" dirty="0" smtClean="0"/>
          </a:p>
          <a:p>
            <a:r>
              <a:rPr lang="en-US" baseline="0" dirty="0" smtClean="0"/>
              <a:t>IRBs sometimes </a:t>
            </a:r>
            <a:r>
              <a:rPr lang="en-US" baseline="0" dirty="0" smtClean="0"/>
              <a:t>want to see interview/focus group questions. You’ll need to have a structure that includes leading questions and questions in case you get stalled. But skill becomes in drawing people’s opinions out of them. No need to stay impartial in these interviews</a:t>
            </a:r>
            <a:r>
              <a:rPr lang="en-US" baseline="0" dirty="0" smtClean="0"/>
              <a:t>. Be prepared to go “off script.”</a:t>
            </a:r>
            <a:endParaRPr lang="en-US" baseline="0" dirty="0" smtClean="0"/>
          </a:p>
        </p:txBody>
      </p:sp>
      <p:sp>
        <p:nvSpPr>
          <p:cNvPr id="4" name="Slide Number Placeholder 3"/>
          <p:cNvSpPr>
            <a:spLocks noGrp="1"/>
          </p:cNvSpPr>
          <p:nvPr>
            <p:ph type="sldNum" sz="quarter" idx="10"/>
          </p:nvPr>
        </p:nvSpPr>
        <p:spPr/>
        <p:txBody>
          <a:bodyPr/>
          <a:lstStyle/>
          <a:p>
            <a:fld id="{0E5C49AE-04DB-9042-BA05-B316935E2B04}" type="slidenum">
              <a:rPr lang="en-US" smtClean="0"/>
              <a:t>27</a:t>
            </a:fld>
            <a:endParaRPr lang="en-US" dirty="0"/>
          </a:p>
        </p:txBody>
      </p:sp>
    </p:spTree>
    <p:extLst>
      <p:ext uri="{BB962C8B-B14F-4D97-AF65-F5344CB8AC3E}">
        <p14:creationId xmlns:p14="http://schemas.microsoft.com/office/powerpoint/2010/main" val="13164664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b="0" baseline="0" dirty="0" smtClean="0"/>
              <a:t>Once you’ve gathered the Concourse, you’re going to need to start </a:t>
            </a:r>
            <a:r>
              <a:rPr lang="en-US" b="0" baseline="0" dirty="0" smtClean="0"/>
              <a:t>looking at patterns in the </a:t>
            </a:r>
            <a:r>
              <a:rPr lang="en-US" b="0" baseline="0" dirty="0" smtClean="0"/>
              <a:t>Concourse.</a:t>
            </a:r>
          </a:p>
          <a:p>
            <a:endParaRPr lang="en-US" b="0" baseline="0" dirty="0" smtClean="0"/>
          </a:p>
          <a:p>
            <a:r>
              <a:rPr lang="en-US" b="0" baseline="0" dirty="0" smtClean="0"/>
              <a:t>Don’t </a:t>
            </a:r>
            <a:r>
              <a:rPr lang="en-US" b="0" baseline="0" dirty="0" smtClean="0"/>
              <a:t>look at the </a:t>
            </a:r>
            <a:r>
              <a:rPr lang="en-US" b="0" baseline="0" dirty="0" smtClean="0"/>
              <a:t>P-</a:t>
            </a:r>
            <a:r>
              <a:rPr lang="en-US" b="0" baseline="0" dirty="0" smtClean="0"/>
              <a:t>set </a:t>
            </a:r>
            <a:r>
              <a:rPr lang="en-US" b="0" baseline="0" dirty="0" smtClean="0"/>
              <a:t>yet we’ve provided you yet. Just look at the Concourse and think about how you might start turning it into the P-Set.  </a:t>
            </a:r>
            <a:r>
              <a:rPr lang="en-US" b="0" baseline="0" dirty="0" smtClean="0"/>
              <a:t>What do you see? You might come up with a different p-set than we did</a:t>
            </a:r>
            <a:r>
              <a:rPr lang="en-US" b="0" baseline="0" dirty="0" smtClean="0"/>
              <a:t>.</a:t>
            </a:r>
          </a:p>
          <a:p>
            <a:endParaRPr lang="en-US" b="0" baseline="0" dirty="0" smtClean="0"/>
          </a:p>
          <a:p>
            <a:r>
              <a:rPr lang="en-US" b="0" baseline="0" dirty="0" smtClean="0"/>
              <a:t>Where are the double-barreled statements?</a:t>
            </a:r>
          </a:p>
          <a:p>
            <a:r>
              <a:rPr lang="en-US" b="0" baseline="0" dirty="0" smtClean="0"/>
              <a:t>Where are the ambiguous statements?</a:t>
            </a:r>
            <a:endParaRPr lang="en-US" b="0" baseline="0" dirty="0" smtClean="0"/>
          </a:p>
        </p:txBody>
      </p:sp>
      <p:sp>
        <p:nvSpPr>
          <p:cNvPr id="4" name="Slide Number Placeholder 3"/>
          <p:cNvSpPr>
            <a:spLocks noGrp="1"/>
          </p:cNvSpPr>
          <p:nvPr>
            <p:ph type="sldNum" sz="quarter" idx="10"/>
          </p:nvPr>
        </p:nvSpPr>
        <p:spPr/>
        <p:txBody>
          <a:bodyPr/>
          <a:lstStyle/>
          <a:p>
            <a:fld id="{0E5C49AE-04DB-9042-BA05-B316935E2B04}" type="slidenum">
              <a:rPr lang="en-US" smtClean="0"/>
              <a:t>28</a:t>
            </a:fld>
            <a:endParaRPr lang="en-US" dirty="0"/>
          </a:p>
        </p:txBody>
      </p:sp>
    </p:spTree>
    <p:extLst>
      <p:ext uri="{BB962C8B-B14F-4D97-AF65-F5344CB8AC3E}">
        <p14:creationId xmlns:p14="http://schemas.microsoft.com/office/powerpoint/2010/main" val="13164664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b="1" baseline="0" dirty="0" smtClean="0"/>
          </a:p>
        </p:txBody>
      </p:sp>
      <p:sp>
        <p:nvSpPr>
          <p:cNvPr id="4" name="Slide Number Placeholder 3"/>
          <p:cNvSpPr>
            <a:spLocks noGrp="1"/>
          </p:cNvSpPr>
          <p:nvPr>
            <p:ph type="sldNum" sz="quarter" idx="10"/>
          </p:nvPr>
        </p:nvSpPr>
        <p:spPr/>
        <p:txBody>
          <a:bodyPr/>
          <a:lstStyle/>
          <a:p>
            <a:fld id="{0E5C49AE-04DB-9042-BA05-B316935E2B04}" type="slidenum">
              <a:rPr lang="en-US" smtClean="0"/>
              <a:t>29</a:t>
            </a:fld>
            <a:endParaRPr lang="en-US" dirty="0"/>
          </a:p>
        </p:txBody>
      </p:sp>
    </p:spTree>
    <p:extLst>
      <p:ext uri="{BB962C8B-B14F-4D97-AF65-F5344CB8AC3E}">
        <p14:creationId xmlns:p14="http://schemas.microsoft.com/office/powerpoint/2010/main" val="1316466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0E5C49AE-04DB-9042-BA05-B316935E2B04}" type="slidenum">
              <a:rPr lang="en-US" smtClean="0"/>
              <a:t>3</a:t>
            </a:fld>
            <a:endParaRPr lang="en-US" dirty="0"/>
          </a:p>
        </p:txBody>
      </p:sp>
    </p:spTree>
    <p:extLst>
      <p:ext uri="{BB962C8B-B14F-4D97-AF65-F5344CB8AC3E}">
        <p14:creationId xmlns:p14="http://schemas.microsoft.com/office/powerpoint/2010/main" val="25054972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b="0" baseline="0" dirty="0" smtClean="0"/>
              <a:t>Reminder </a:t>
            </a:r>
            <a:r>
              <a:rPr lang="en-US" b="0" baseline="0" dirty="0" smtClean="0"/>
              <a:t>– In the sorting grid – can ask questions. Ask if they are willing to do follow up.</a:t>
            </a:r>
          </a:p>
        </p:txBody>
      </p:sp>
      <p:sp>
        <p:nvSpPr>
          <p:cNvPr id="4" name="Slide Number Placeholder 3"/>
          <p:cNvSpPr>
            <a:spLocks noGrp="1"/>
          </p:cNvSpPr>
          <p:nvPr>
            <p:ph type="sldNum" sz="quarter" idx="10"/>
          </p:nvPr>
        </p:nvSpPr>
        <p:spPr/>
        <p:txBody>
          <a:bodyPr/>
          <a:lstStyle/>
          <a:p>
            <a:fld id="{0E5C49AE-04DB-9042-BA05-B316935E2B04}" type="slidenum">
              <a:rPr lang="en-US" smtClean="0"/>
              <a:t>30</a:t>
            </a:fld>
            <a:endParaRPr lang="en-US" dirty="0"/>
          </a:p>
        </p:txBody>
      </p:sp>
    </p:spTree>
    <p:extLst>
      <p:ext uri="{BB962C8B-B14F-4D97-AF65-F5344CB8AC3E}">
        <p14:creationId xmlns:p14="http://schemas.microsoft.com/office/powerpoint/2010/main" val="13164664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b="1" baseline="0" dirty="0" smtClean="0"/>
          </a:p>
        </p:txBody>
      </p:sp>
      <p:sp>
        <p:nvSpPr>
          <p:cNvPr id="4" name="Slide Number Placeholder 3"/>
          <p:cNvSpPr>
            <a:spLocks noGrp="1"/>
          </p:cNvSpPr>
          <p:nvPr>
            <p:ph type="sldNum" sz="quarter" idx="10"/>
          </p:nvPr>
        </p:nvSpPr>
        <p:spPr/>
        <p:txBody>
          <a:bodyPr/>
          <a:lstStyle/>
          <a:p>
            <a:fld id="{0E5C49AE-04DB-9042-BA05-B316935E2B04}" type="slidenum">
              <a:rPr lang="en-US" smtClean="0"/>
              <a:t>31</a:t>
            </a:fld>
            <a:endParaRPr lang="en-US" dirty="0"/>
          </a:p>
        </p:txBody>
      </p:sp>
    </p:spTree>
    <p:extLst>
      <p:ext uri="{BB962C8B-B14F-4D97-AF65-F5344CB8AC3E}">
        <p14:creationId xmlns:p14="http://schemas.microsoft.com/office/powerpoint/2010/main" val="131646643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32</a:t>
            </a:fld>
            <a:endParaRPr lang="en-US" dirty="0"/>
          </a:p>
        </p:txBody>
      </p:sp>
    </p:spTree>
    <p:extLst>
      <p:ext uri="{BB962C8B-B14F-4D97-AF65-F5344CB8AC3E}">
        <p14:creationId xmlns:p14="http://schemas.microsoft.com/office/powerpoint/2010/main" val="36218011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33</a:t>
            </a:fld>
            <a:endParaRPr lang="en-US" dirty="0"/>
          </a:p>
        </p:txBody>
      </p:sp>
    </p:spTree>
    <p:extLst>
      <p:ext uri="{BB962C8B-B14F-4D97-AF65-F5344CB8AC3E}">
        <p14:creationId xmlns:p14="http://schemas.microsoft.com/office/powerpoint/2010/main" val="25123505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34</a:t>
            </a:fld>
            <a:endParaRPr lang="en-US" dirty="0"/>
          </a:p>
        </p:txBody>
      </p:sp>
    </p:spTree>
    <p:extLst>
      <p:ext uri="{BB962C8B-B14F-4D97-AF65-F5344CB8AC3E}">
        <p14:creationId xmlns:p14="http://schemas.microsoft.com/office/powerpoint/2010/main" val="2631632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35</a:t>
            </a:fld>
            <a:endParaRPr lang="en-US" dirty="0"/>
          </a:p>
        </p:txBody>
      </p:sp>
    </p:spTree>
    <p:extLst>
      <p:ext uri="{BB962C8B-B14F-4D97-AF65-F5344CB8AC3E}">
        <p14:creationId xmlns:p14="http://schemas.microsoft.com/office/powerpoint/2010/main" val="180241827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Green handout</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37</a:t>
            </a:fld>
            <a:endParaRPr lang="en-US" dirty="0"/>
          </a:p>
        </p:txBody>
      </p:sp>
    </p:spTree>
    <p:extLst>
      <p:ext uri="{BB962C8B-B14F-4D97-AF65-F5344CB8AC3E}">
        <p14:creationId xmlns:p14="http://schemas.microsoft.com/office/powerpoint/2010/main" val="28348027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Instruction</a:t>
            </a:r>
            <a:r>
              <a:rPr lang="en-US" baseline="0" dirty="0" smtClean="0"/>
              <a:t> for </a:t>
            </a:r>
            <a:r>
              <a:rPr lang="en-US" dirty="0" smtClean="0"/>
              <a:t>for </a:t>
            </a:r>
            <a:r>
              <a:rPr lang="en-US" dirty="0" smtClean="0"/>
              <a:t>hands on,</a:t>
            </a:r>
          </a:p>
          <a:p>
            <a:r>
              <a:rPr lang="en-US" dirty="0" smtClean="0"/>
              <a:t>What</a:t>
            </a:r>
            <a:r>
              <a:rPr lang="en-US" baseline="0" dirty="0" smtClean="0"/>
              <a:t> does this factor look like?</a:t>
            </a:r>
          </a:p>
          <a:p>
            <a:r>
              <a:rPr lang="en-US" baseline="0" dirty="0" smtClean="0"/>
              <a:t>Name the type, use flip charts. </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38</a:t>
            </a:fld>
            <a:endParaRPr lang="en-US" dirty="0"/>
          </a:p>
        </p:txBody>
      </p:sp>
    </p:spTree>
    <p:extLst>
      <p:ext uri="{BB962C8B-B14F-4D97-AF65-F5344CB8AC3E}">
        <p14:creationId xmlns:p14="http://schemas.microsoft.com/office/powerpoint/2010/main" val="333066236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39</a:t>
            </a:fld>
            <a:endParaRPr lang="en-US" dirty="0"/>
          </a:p>
        </p:txBody>
      </p:sp>
    </p:spTree>
    <p:extLst>
      <p:ext uri="{BB962C8B-B14F-4D97-AF65-F5344CB8AC3E}">
        <p14:creationId xmlns:p14="http://schemas.microsoft.com/office/powerpoint/2010/main" val="259577262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b="1" baseline="0" dirty="0" smtClean="0"/>
          </a:p>
        </p:txBody>
      </p:sp>
      <p:sp>
        <p:nvSpPr>
          <p:cNvPr id="4" name="Slide Number Placeholder 3"/>
          <p:cNvSpPr>
            <a:spLocks noGrp="1"/>
          </p:cNvSpPr>
          <p:nvPr>
            <p:ph type="sldNum" sz="quarter" idx="10"/>
          </p:nvPr>
        </p:nvSpPr>
        <p:spPr/>
        <p:txBody>
          <a:bodyPr/>
          <a:lstStyle/>
          <a:p>
            <a:fld id="{0E5C49AE-04DB-9042-BA05-B316935E2B04}" type="slidenum">
              <a:rPr lang="en-US" smtClean="0"/>
              <a:t>40</a:t>
            </a:fld>
            <a:endParaRPr lang="en-US" dirty="0"/>
          </a:p>
        </p:txBody>
      </p:sp>
    </p:spTree>
    <p:extLst>
      <p:ext uri="{BB962C8B-B14F-4D97-AF65-F5344CB8AC3E}">
        <p14:creationId xmlns:p14="http://schemas.microsoft.com/office/powerpoint/2010/main" val="1316466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Q</a:t>
            </a:r>
            <a:r>
              <a:rPr lang="en-US" baseline="0" dirty="0" smtClean="0"/>
              <a:t>-methodology was developed in the 1930s by William Stephenson.  Stephenson was a protégé of Charles Spearman, who pioneered factor analytic methods that are still commonly used in more traditional quantitative studies today.  Spearman’s factor analysis is used to account for associations between variables captured in a correlation matrix.  In other words, it reflects by-variable differences and correlations. The factor analysis Stephenson developed was an inversion of Spearman’s method, and it is designed to produce a person-by-person correlation matrix (as opposed to variable-by-variable matrix)</a:t>
            </a:r>
            <a:r>
              <a:rPr lang="en-US" baseline="0" dirty="0" smtClean="0"/>
              <a:t>.</a:t>
            </a: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0E5C49AE-04DB-9042-BA05-B316935E2B04}" type="slidenum">
              <a:rPr lang="en-US" smtClean="0"/>
              <a:t>4</a:t>
            </a:fld>
            <a:endParaRPr lang="en-US" dirty="0"/>
          </a:p>
        </p:txBody>
      </p:sp>
    </p:spTree>
    <p:extLst>
      <p:ext uri="{BB962C8B-B14F-4D97-AF65-F5344CB8AC3E}">
        <p14:creationId xmlns:p14="http://schemas.microsoft.com/office/powerpoint/2010/main" val="27261041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41</a:t>
            </a:fld>
            <a:endParaRPr lang="en-US" dirty="0"/>
          </a:p>
        </p:txBody>
      </p:sp>
    </p:spTree>
    <p:extLst>
      <p:ext uri="{BB962C8B-B14F-4D97-AF65-F5344CB8AC3E}">
        <p14:creationId xmlns:p14="http://schemas.microsoft.com/office/powerpoint/2010/main" val="259577262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42</a:t>
            </a:fld>
            <a:endParaRPr lang="en-US" dirty="0"/>
          </a:p>
        </p:txBody>
      </p:sp>
    </p:spTree>
    <p:extLst>
      <p:ext uri="{BB962C8B-B14F-4D97-AF65-F5344CB8AC3E}">
        <p14:creationId xmlns:p14="http://schemas.microsoft.com/office/powerpoint/2010/main" val="259577262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43</a:t>
            </a:fld>
            <a:endParaRPr lang="en-US" dirty="0"/>
          </a:p>
        </p:txBody>
      </p:sp>
    </p:spTree>
    <p:extLst>
      <p:ext uri="{BB962C8B-B14F-4D97-AF65-F5344CB8AC3E}">
        <p14:creationId xmlns:p14="http://schemas.microsoft.com/office/powerpoint/2010/main" val="259577262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44</a:t>
            </a:fld>
            <a:endParaRPr lang="en-US" dirty="0"/>
          </a:p>
        </p:txBody>
      </p:sp>
    </p:spTree>
    <p:extLst>
      <p:ext uri="{BB962C8B-B14F-4D97-AF65-F5344CB8AC3E}">
        <p14:creationId xmlns:p14="http://schemas.microsoft.com/office/powerpoint/2010/main" val="25957726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Subjectivity</a:t>
            </a:r>
            <a:r>
              <a:rPr lang="en-US" baseline="0" dirty="0" smtClean="0"/>
              <a:t> </a:t>
            </a:r>
            <a:r>
              <a:rPr lang="en-US" baseline="0" dirty="0" smtClean="0"/>
              <a:t>is everywhere. For any given topic, people have different viewpoints and opinions. Ask a question – what do faculty on our campus think about open access? – and you are likely to get a multitude of opinion statements about it.</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5</a:t>
            </a:fld>
            <a:endParaRPr lang="en-US" dirty="0"/>
          </a:p>
        </p:txBody>
      </p:sp>
    </p:spTree>
    <p:extLst>
      <p:ext uri="{BB962C8B-B14F-4D97-AF65-F5344CB8AC3E}">
        <p14:creationId xmlns:p14="http://schemas.microsoft.com/office/powerpoint/2010/main" val="1564226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Q </a:t>
            </a:r>
            <a:r>
              <a:rPr lang="en-US" dirty="0" smtClean="0"/>
              <a:t>is a mixed-methods technique that stands kind of in between qualitative and “R” techniques</a:t>
            </a:r>
            <a:r>
              <a:rPr lang="en-US" baseline="0" dirty="0" smtClean="0"/>
              <a:t> of analysis. Unlike R, it does not chop up a person into traits. It preserves the whole viewpoint of each individual, and then uses statistical techniques to run a by-person correlation of viewpoints, rather than a by-variable correlation. </a:t>
            </a:r>
          </a:p>
          <a:p>
            <a:endParaRPr lang="en-US" baseline="0" dirty="0" smtClean="0"/>
          </a:p>
          <a:p>
            <a:r>
              <a:rPr lang="en-US" baseline="0" dirty="0" smtClean="0"/>
              <a:t>When we conducted </a:t>
            </a:r>
            <a:r>
              <a:rPr lang="en-US" baseline="0" dirty="0" smtClean="0"/>
              <a:t>a Q-analysis of the various viewpoints </a:t>
            </a:r>
            <a:r>
              <a:rPr lang="en-US" baseline="0" dirty="0" smtClean="0"/>
              <a:t>on open access help by faculty at Miami University, </a:t>
            </a:r>
            <a:r>
              <a:rPr lang="en-US" baseline="0" dirty="0" smtClean="0"/>
              <a:t>we might find that there exist at least </a:t>
            </a:r>
            <a:r>
              <a:rPr lang="en-US" baseline="0" dirty="0" smtClean="0"/>
              <a:t>three dominant </a:t>
            </a:r>
            <a:r>
              <a:rPr lang="en-US" baseline="0" dirty="0" smtClean="0"/>
              <a:t>viewpoints on this topic in general, and that these viewpoints are not determined by demographic variables. </a:t>
            </a:r>
          </a:p>
          <a:p>
            <a:r>
              <a:rPr lang="en-US" baseline="0" dirty="0" smtClean="0"/>
              <a:t>The faculty who we called “evangelists” were faculty members </a:t>
            </a:r>
            <a:r>
              <a:rPr lang="en-US" baseline="0" dirty="0" smtClean="0"/>
              <a:t>who </a:t>
            </a:r>
            <a:r>
              <a:rPr lang="en-US" baseline="0" dirty="0" smtClean="0"/>
              <a:t>were supportive of open access principles.</a:t>
            </a:r>
            <a:endParaRPr lang="en-US" baseline="0" dirty="0" smtClean="0"/>
          </a:p>
          <a:p>
            <a:r>
              <a:rPr lang="en-US" baseline="0" dirty="0" smtClean="0"/>
              <a:t>The faculty members we called traditionalists generally saw no problems with the current system, and they had strong reservations about open access</a:t>
            </a:r>
          </a:p>
          <a:p>
            <a:r>
              <a:rPr lang="en-US" baseline="0" dirty="0" smtClean="0"/>
              <a:t>And the faculty members we called pragmatists would support open access if all other things were equal, but they weren’t willing to support it at all costs. In particular, they had concerns about how publishing open access might affect their tenure and promotion.</a:t>
            </a:r>
          </a:p>
          <a:p>
            <a:endParaRPr lang="en-US" baseline="0" dirty="0" smtClean="0"/>
          </a:p>
          <a:p>
            <a:r>
              <a:rPr lang="en-US" baseline="0" dirty="0" smtClean="0"/>
              <a:t>Once we </a:t>
            </a:r>
            <a:r>
              <a:rPr lang="en-US" baseline="0" dirty="0" smtClean="0"/>
              <a:t>knew that </a:t>
            </a:r>
            <a:r>
              <a:rPr lang="en-US" baseline="0" dirty="0" smtClean="0"/>
              <a:t>we </a:t>
            </a:r>
            <a:r>
              <a:rPr lang="en-US" baseline="0" dirty="0" smtClean="0"/>
              <a:t>had these </a:t>
            </a:r>
            <a:r>
              <a:rPr lang="en-US" baseline="0" dirty="0" smtClean="0"/>
              <a:t>three distinct</a:t>
            </a:r>
            <a:r>
              <a:rPr lang="en-US" baseline="0" dirty="0" smtClean="0"/>
              <a:t>, dominant </a:t>
            </a:r>
            <a:r>
              <a:rPr lang="en-US" baseline="0" dirty="0" smtClean="0"/>
              <a:t>viewpoints, we could </a:t>
            </a:r>
            <a:r>
              <a:rPr lang="en-US" baseline="0" dirty="0" smtClean="0"/>
              <a:t>develop marketing plans to each viewpoint rather than to demographic categories. You could also follow up with a survey to determine whether the types of viewpoints correlate with specific demographic traits, or you could find out what percentage of people fall into each category.</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a nutshell,</a:t>
            </a:r>
            <a:r>
              <a:rPr lang="en-US" baseline="0" dirty="0" smtClean="0"/>
              <a:t> Q is a way that we can talk about subjectivity in a systematic and measureable way.  In other words, it is designed to research viewpoints, perceptions, and understandings using techniques that are both qualitative and quantitative.</a:t>
            </a:r>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0E5C49AE-04DB-9042-BA05-B316935E2B04}" type="slidenum">
              <a:rPr lang="en-US" smtClean="0"/>
              <a:t>6</a:t>
            </a:fld>
            <a:endParaRPr lang="en-US" dirty="0"/>
          </a:p>
        </p:txBody>
      </p:sp>
    </p:spTree>
    <p:extLst>
      <p:ext uri="{BB962C8B-B14F-4D97-AF65-F5344CB8AC3E}">
        <p14:creationId xmlns:p14="http://schemas.microsoft.com/office/powerpoint/2010/main" val="15642266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How</a:t>
            </a:r>
            <a:r>
              <a:rPr lang="en-US" baseline="0" dirty="0" smtClean="0"/>
              <a:t> </a:t>
            </a:r>
            <a:r>
              <a:rPr lang="en-US" baseline="0" dirty="0" smtClean="0"/>
              <a:t>do we make sense of those opinions? One method commonly used in libraries is to conduct interviews or focus groups. These are qualitative research methods that often involve recording, transcribing, and coding the collected data, and then deriving themes or making inferences about how to interpret the data. Qualitative research seeks to explain or explore phenomena in context. </a:t>
            </a:r>
          </a:p>
          <a:p>
            <a:endParaRPr lang="en-US" baseline="0" dirty="0" smtClean="0"/>
          </a:p>
          <a:p>
            <a:r>
              <a:rPr lang="en-US" baseline="0" dirty="0" smtClean="0"/>
              <a:t>Qualitative </a:t>
            </a:r>
            <a:r>
              <a:rPr lang="en-US" baseline="0" dirty="0" smtClean="0"/>
              <a:t>methods are great for teasing out why a person might have a particular viewpoint, or the degree to which a person might be passionate about a particular opinion.</a:t>
            </a:r>
          </a:p>
          <a:p>
            <a:endParaRPr lang="en-US" baseline="0" dirty="0" smtClean="0"/>
          </a:p>
          <a:p>
            <a:r>
              <a:rPr lang="en-US" baseline="0" dirty="0" smtClean="0"/>
              <a:t>But you would not be able to make generalizations about the data, and you would always have to understand that the analysis is coming from the subjective lens of the researcher, and that “objective,” or mathematical, analyses are not usually used.</a:t>
            </a:r>
          </a:p>
          <a:p>
            <a:pPr marL="0" indent="0">
              <a:buFont typeface="Arial"/>
              <a:buNone/>
            </a:pPr>
            <a:endParaRPr lang="en-US" baseline="0" dirty="0" smtClean="0"/>
          </a:p>
          <a:p>
            <a:pPr marL="0" indent="0">
              <a:buFont typeface="Arial"/>
              <a:buNone/>
            </a:pPr>
            <a:endParaRPr lang="en-US" baseline="0" dirty="0" smtClean="0"/>
          </a:p>
          <a:p>
            <a:pPr marL="0" indent="0">
              <a:buFont typeface="Arial"/>
              <a:buNone/>
            </a:pPr>
            <a:endParaRPr lang="en-US" baseline="0" dirty="0" smtClean="0"/>
          </a:p>
        </p:txBody>
      </p:sp>
      <p:sp>
        <p:nvSpPr>
          <p:cNvPr id="4" name="Slide Number Placeholder 3"/>
          <p:cNvSpPr>
            <a:spLocks noGrp="1"/>
          </p:cNvSpPr>
          <p:nvPr>
            <p:ph type="sldNum" sz="quarter" idx="10"/>
          </p:nvPr>
        </p:nvSpPr>
        <p:spPr/>
        <p:txBody>
          <a:bodyPr/>
          <a:lstStyle/>
          <a:p>
            <a:fld id="{0E5C49AE-04DB-9042-BA05-B316935E2B04}" type="slidenum">
              <a:rPr lang="en-US" smtClean="0"/>
              <a:t>7</a:t>
            </a:fld>
            <a:endParaRPr lang="en-US" dirty="0"/>
          </a:p>
        </p:txBody>
      </p:sp>
    </p:spTree>
    <p:extLst>
      <p:ext uri="{BB962C8B-B14F-4D97-AF65-F5344CB8AC3E}">
        <p14:creationId xmlns:p14="http://schemas.microsoft.com/office/powerpoint/2010/main" val="1564226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Another </a:t>
            </a:r>
            <a:r>
              <a:rPr lang="en-US" dirty="0" smtClean="0"/>
              <a:t>common research method is to</a:t>
            </a:r>
            <a:r>
              <a:rPr lang="en-US" baseline="0" dirty="0" smtClean="0"/>
              <a:t> create and analyze surveys. The researcher uses statistical tests to determine averages, correlations, and in some instances, to make predictions or other generalizations. However, these traditional qualitative methods, which we will refer to as “R” methods after Pearson’s R, tend to flatten out individual viewpoints in order to make generalizations about the whole sample. </a:t>
            </a:r>
          </a:p>
          <a:p>
            <a:endParaRPr lang="en-US" baseline="0" dirty="0" smtClean="0"/>
          </a:p>
          <a:p>
            <a:r>
              <a:rPr lang="en-US" baseline="0" dirty="0" smtClean="0"/>
              <a:t>In our example with </a:t>
            </a:r>
            <a:r>
              <a:rPr lang="en-US" baseline="0" dirty="0" smtClean="0"/>
              <a:t>open access, </a:t>
            </a:r>
            <a:r>
              <a:rPr lang="en-US" baseline="0" dirty="0" smtClean="0"/>
              <a:t>we might find that the average person in the sample is supportive of </a:t>
            </a:r>
            <a:r>
              <a:rPr lang="en-US" baseline="0" dirty="0" smtClean="0"/>
              <a:t>open access. </a:t>
            </a:r>
            <a:r>
              <a:rPr lang="en-US" baseline="0" dirty="0" smtClean="0"/>
              <a:t>We might find that more women like the idea than men. </a:t>
            </a:r>
            <a:r>
              <a:rPr lang="en-US" baseline="0" dirty="0" smtClean="0"/>
              <a:t>Maybe faculty rank or department is </a:t>
            </a:r>
            <a:r>
              <a:rPr lang="en-US" baseline="0" dirty="0" smtClean="0"/>
              <a:t>positively correlated with support of </a:t>
            </a:r>
            <a:r>
              <a:rPr lang="en-US" baseline="0" dirty="0" smtClean="0"/>
              <a:t>open access. </a:t>
            </a:r>
            <a:r>
              <a:rPr lang="en-US" baseline="0" dirty="0" smtClean="0"/>
              <a:t>We might find other patterns across demographic variables (all of which depends on which variables we chose to collect). </a:t>
            </a:r>
          </a:p>
          <a:p>
            <a:endParaRPr lang="en-US" baseline="0" dirty="0" smtClean="0"/>
          </a:p>
          <a:p>
            <a:r>
              <a:rPr lang="en-US" baseline="0" dirty="0" smtClean="0"/>
              <a:t>However, in this process of finding correlations between traits of people, we lose the holistic viewpoint of an individual. In a sense, R method chops up a person into demographic parts – female, white, married, college-educated, income of X – and so forth, and calculates correlations across those variables instead of looking at each whole person with their full opinion intact.</a:t>
            </a:r>
          </a:p>
          <a:p>
            <a:endParaRPr lang="en-US" baseline="0" dirty="0" smtClean="0"/>
          </a:p>
        </p:txBody>
      </p:sp>
      <p:sp>
        <p:nvSpPr>
          <p:cNvPr id="4" name="Slide Number Placeholder 3"/>
          <p:cNvSpPr>
            <a:spLocks noGrp="1"/>
          </p:cNvSpPr>
          <p:nvPr>
            <p:ph type="sldNum" sz="quarter" idx="10"/>
          </p:nvPr>
        </p:nvSpPr>
        <p:spPr/>
        <p:txBody>
          <a:bodyPr/>
          <a:lstStyle/>
          <a:p>
            <a:fld id="{0E5C49AE-04DB-9042-BA05-B316935E2B04}" type="slidenum">
              <a:rPr lang="en-US" smtClean="0"/>
              <a:t>8</a:t>
            </a:fld>
            <a:endParaRPr lang="en-US" dirty="0"/>
          </a:p>
        </p:txBody>
      </p:sp>
    </p:spTree>
    <p:extLst>
      <p:ext uri="{BB962C8B-B14F-4D97-AF65-F5344CB8AC3E}">
        <p14:creationId xmlns:p14="http://schemas.microsoft.com/office/powerpoint/2010/main" val="25054972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9</a:t>
            </a:fld>
            <a:endParaRPr lang="en-US" dirty="0"/>
          </a:p>
        </p:txBody>
      </p:sp>
    </p:spTree>
    <p:extLst>
      <p:ext uri="{BB962C8B-B14F-4D97-AF65-F5344CB8AC3E}">
        <p14:creationId xmlns:p14="http://schemas.microsoft.com/office/powerpoint/2010/main" val="1295705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1486"/>
            <a:ext cx="7772400" cy="1468967"/>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3"/>
            <a:ext cx="2133600" cy="366183"/>
          </a:xfrm>
          <a:prstGeom prst="rect">
            <a:avLst/>
          </a:prstGeom>
        </p:spPr>
        <p:txBody>
          <a:bodyPr/>
          <a:lstStyle/>
          <a:p>
            <a:fld id="{1B6FEFE3-266A-E44C-AC5F-262E079E6860}" type="datetimeFigureOut">
              <a:rPr lang="en-US" smtClean="0"/>
              <a:t>3/27/15</a:t>
            </a:fld>
            <a:endParaRPr lang="en-US" dirty="0"/>
          </a:p>
        </p:txBody>
      </p:sp>
      <p:sp>
        <p:nvSpPr>
          <p:cNvPr id="5" name="Footer Placeholder 4"/>
          <p:cNvSpPr>
            <a:spLocks noGrp="1"/>
          </p:cNvSpPr>
          <p:nvPr>
            <p:ph type="ftr" sz="quarter" idx="11"/>
          </p:nvPr>
        </p:nvSpPr>
        <p:spPr>
          <a:xfrm>
            <a:off x="3124200" y="6356353"/>
            <a:ext cx="2895600" cy="366183"/>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3"/>
            <a:ext cx="2133600" cy="366183"/>
          </a:xfrm>
          <a:prstGeom prst="rect">
            <a:avLst/>
          </a:prstGeom>
        </p:spPr>
        <p:txBody>
          <a:bodyPr/>
          <a:lstStyle/>
          <a:p>
            <a:fld id="{7AB33732-CC44-AD44-927A-79864248F693}" type="slidenum">
              <a:rPr lang="en-US" smtClean="0"/>
              <a:t>‹#›</a:t>
            </a:fld>
            <a:endParaRPr lang="en-US" dirty="0"/>
          </a:p>
        </p:txBody>
      </p:sp>
    </p:spTree>
    <p:extLst>
      <p:ext uri="{BB962C8B-B14F-4D97-AF65-F5344CB8AC3E}">
        <p14:creationId xmlns:p14="http://schemas.microsoft.com/office/powerpoint/2010/main" val="2655307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3"/>
            <a:ext cx="2133600" cy="366183"/>
          </a:xfrm>
          <a:prstGeom prst="rect">
            <a:avLst/>
          </a:prstGeom>
        </p:spPr>
        <p:txBody>
          <a:bodyPr/>
          <a:lstStyle/>
          <a:p>
            <a:fld id="{1B6FEFE3-266A-E44C-AC5F-262E079E6860}" type="datetimeFigureOut">
              <a:rPr lang="en-US" smtClean="0"/>
              <a:t>3/27/15</a:t>
            </a:fld>
            <a:endParaRPr lang="en-US" dirty="0"/>
          </a:p>
        </p:txBody>
      </p:sp>
      <p:sp>
        <p:nvSpPr>
          <p:cNvPr id="5" name="Footer Placeholder 4"/>
          <p:cNvSpPr>
            <a:spLocks noGrp="1"/>
          </p:cNvSpPr>
          <p:nvPr>
            <p:ph type="ftr" sz="quarter" idx="11"/>
          </p:nvPr>
        </p:nvSpPr>
        <p:spPr>
          <a:xfrm>
            <a:off x="3124200" y="6356353"/>
            <a:ext cx="2895600" cy="366183"/>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3"/>
            <a:ext cx="2133600" cy="366183"/>
          </a:xfrm>
          <a:prstGeom prst="rect">
            <a:avLst/>
          </a:prstGeom>
        </p:spPr>
        <p:txBody>
          <a:bodyPr/>
          <a:lstStyle/>
          <a:p>
            <a:fld id="{7AB33732-CC44-AD44-927A-79864248F693}" type="slidenum">
              <a:rPr lang="en-US" smtClean="0"/>
              <a:t>‹#›</a:t>
            </a:fld>
            <a:endParaRPr lang="en-US" dirty="0"/>
          </a:p>
        </p:txBody>
      </p:sp>
    </p:spTree>
    <p:extLst>
      <p:ext uri="{BB962C8B-B14F-4D97-AF65-F5344CB8AC3E}">
        <p14:creationId xmlns:p14="http://schemas.microsoft.com/office/powerpoint/2010/main" val="3212262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5168"/>
            <a:ext cx="2057400" cy="585046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5168"/>
            <a:ext cx="6019800" cy="58504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3"/>
            <a:ext cx="2133600" cy="366183"/>
          </a:xfrm>
          <a:prstGeom prst="rect">
            <a:avLst/>
          </a:prstGeom>
        </p:spPr>
        <p:txBody>
          <a:bodyPr/>
          <a:lstStyle/>
          <a:p>
            <a:fld id="{1B6FEFE3-266A-E44C-AC5F-262E079E6860}" type="datetimeFigureOut">
              <a:rPr lang="en-US" smtClean="0"/>
              <a:t>3/27/15</a:t>
            </a:fld>
            <a:endParaRPr lang="en-US" dirty="0"/>
          </a:p>
        </p:txBody>
      </p:sp>
      <p:sp>
        <p:nvSpPr>
          <p:cNvPr id="5" name="Footer Placeholder 4"/>
          <p:cNvSpPr>
            <a:spLocks noGrp="1"/>
          </p:cNvSpPr>
          <p:nvPr>
            <p:ph type="ftr" sz="quarter" idx="11"/>
          </p:nvPr>
        </p:nvSpPr>
        <p:spPr>
          <a:xfrm>
            <a:off x="3124200" y="6356353"/>
            <a:ext cx="2895600" cy="366183"/>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3"/>
            <a:ext cx="2133600" cy="366183"/>
          </a:xfrm>
          <a:prstGeom prst="rect">
            <a:avLst/>
          </a:prstGeom>
        </p:spPr>
        <p:txBody>
          <a:bodyPr/>
          <a:lstStyle/>
          <a:p>
            <a:fld id="{7AB33732-CC44-AD44-927A-79864248F693}" type="slidenum">
              <a:rPr lang="en-US" smtClean="0"/>
              <a:t>‹#›</a:t>
            </a:fld>
            <a:endParaRPr lang="en-US" dirty="0"/>
          </a:p>
        </p:txBody>
      </p:sp>
    </p:spTree>
    <p:extLst>
      <p:ext uri="{BB962C8B-B14F-4D97-AF65-F5344CB8AC3E}">
        <p14:creationId xmlns:p14="http://schemas.microsoft.com/office/powerpoint/2010/main" val="2328417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3"/>
            <a:ext cx="2133600" cy="366183"/>
          </a:xfrm>
          <a:prstGeom prst="rect">
            <a:avLst/>
          </a:prstGeom>
        </p:spPr>
        <p:txBody>
          <a:bodyPr/>
          <a:lstStyle/>
          <a:p>
            <a:fld id="{1B6FEFE3-266A-E44C-AC5F-262E079E6860}" type="datetimeFigureOut">
              <a:rPr lang="en-US" smtClean="0"/>
              <a:t>3/27/15</a:t>
            </a:fld>
            <a:endParaRPr lang="en-US" dirty="0"/>
          </a:p>
        </p:txBody>
      </p:sp>
      <p:sp>
        <p:nvSpPr>
          <p:cNvPr id="5" name="Footer Placeholder 4"/>
          <p:cNvSpPr>
            <a:spLocks noGrp="1"/>
          </p:cNvSpPr>
          <p:nvPr>
            <p:ph type="ftr" sz="quarter" idx="11"/>
          </p:nvPr>
        </p:nvSpPr>
        <p:spPr>
          <a:xfrm>
            <a:off x="3124200" y="6356353"/>
            <a:ext cx="2895600" cy="366183"/>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3"/>
            <a:ext cx="2133600" cy="366183"/>
          </a:xfrm>
          <a:prstGeom prst="rect">
            <a:avLst/>
          </a:prstGeom>
        </p:spPr>
        <p:txBody>
          <a:bodyPr/>
          <a:lstStyle/>
          <a:p>
            <a:fld id="{7AB33732-CC44-AD44-927A-79864248F693}" type="slidenum">
              <a:rPr lang="en-US" smtClean="0"/>
              <a:t>‹#›</a:t>
            </a:fld>
            <a:endParaRPr lang="en-US" dirty="0"/>
          </a:p>
        </p:txBody>
      </p:sp>
    </p:spTree>
    <p:extLst>
      <p:ext uri="{BB962C8B-B14F-4D97-AF65-F5344CB8AC3E}">
        <p14:creationId xmlns:p14="http://schemas.microsoft.com/office/powerpoint/2010/main" val="3038133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313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186"/>
            <a:ext cx="7772400" cy="150071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3"/>
            <a:ext cx="2133600" cy="366183"/>
          </a:xfrm>
          <a:prstGeom prst="rect">
            <a:avLst/>
          </a:prstGeom>
        </p:spPr>
        <p:txBody>
          <a:bodyPr/>
          <a:lstStyle/>
          <a:p>
            <a:fld id="{1B6FEFE3-266A-E44C-AC5F-262E079E6860}" type="datetimeFigureOut">
              <a:rPr lang="en-US" smtClean="0"/>
              <a:t>3/27/15</a:t>
            </a:fld>
            <a:endParaRPr lang="en-US" dirty="0"/>
          </a:p>
        </p:txBody>
      </p:sp>
      <p:sp>
        <p:nvSpPr>
          <p:cNvPr id="5" name="Footer Placeholder 4"/>
          <p:cNvSpPr>
            <a:spLocks noGrp="1"/>
          </p:cNvSpPr>
          <p:nvPr>
            <p:ph type="ftr" sz="quarter" idx="11"/>
          </p:nvPr>
        </p:nvSpPr>
        <p:spPr>
          <a:xfrm>
            <a:off x="3124200" y="6356353"/>
            <a:ext cx="2895600" cy="366183"/>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3"/>
            <a:ext cx="2133600" cy="366183"/>
          </a:xfrm>
          <a:prstGeom prst="rect">
            <a:avLst/>
          </a:prstGeom>
        </p:spPr>
        <p:txBody>
          <a:bodyPr/>
          <a:lstStyle/>
          <a:p>
            <a:fld id="{7AB33732-CC44-AD44-927A-79864248F693}" type="slidenum">
              <a:rPr lang="en-US" smtClean="0"/>
              <a:t>‹#›</a:t>
            </a:fld>
            <a:endParaRPr lang="en-US" dirty="0"/>
          </a:p>
        </p:txBody>
      </p:sp>
    </p:spTree>
    <p:extLst>
      <p:ext uri="{BB962C8B-B14F-4D97-AF65-F5344CB8AC3E}">
        <p14:creationId xmlns:p14="http://schemas.microsoft.com/office/powerpoint/2010/main" val="288732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3"/>
            <a:ext cx="2133600" cy="366183"/>
          </a:xfrm>
          <a:prstGeom prst="rect">
            <a:avLst/>
          </a:prstGeom>
        </p:spPr>
        <p:txBody>
          <a:bodyPr/>
          <a:lstStyle/>
          <a:p>
            <a:fld id="{1B6FEFE3-266A-E44C-AC5F-262E079E6860}" type="datetimeFigureOut">
              <a:rPr lang="en-US" smtClean="0"/>
              <a:t>3/27/15</a:t>
            </a:fld>
            <a:endParaRPr lang="en-US" dirty="0"/>
          </a:p>
        </p:txBody>
      </p:sp>
      <p:sp>
        <p:nvSpPr>
          <p:cNvPr id="6" name="Footer Placeholder 5"/>
          <p:cNvSpPr>
            <a:spLocks noGrp="1"/>
          </p:cNvSpPr>
          <p:nvPr>
            <p:ph type="ftr" sz="quarter" idx="11"/>
          </p:nvPr>
        </p:nvSpPr>
        <p:spPr>
          <a:xfrm>
            <a:off x="3124200" y="6356353"/>
            <a:ext cx="2895600" cy="366183"/>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3"/>
            <a:ext cx="2133600" cy="366183"/>
          </a:xfrm>
          <a:prstGeom prst="rect">
            <a:avLst/>
          </a:prstGeom>
        </p:spPr>
        <p:txBody>
          <a:bodyPr/>
          <a:lstStyle/>
          <a:p>
            <a:fld id="{7AB33732-CC44-AD44-927A-79864248F693}" type="slidenum">
              <a:rPr lang="en-US" smtClean="0"/>
              <a:t>‹#›</a:t>
            </a:fld>
            <a:endParaRPr lang="en-US" dirty="0"/>
          </a:p>
        </p:txBody>
      </p:sp>
    </p:spTree>
    <p:extLst>
      <p:ext uri="{BB962C8B-B14F-4D97-AF65-F5344CB8AC3E}">
        <p14:creationId xmlns:p14="http://schemas.microsoft.com/office/powerpoint/2010/main" val="3179065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4584"/>
            <a:ext cx="4040188"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5935"/>
            <a:ext cx="4040188"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8" y="1534584"/>
            <a:ext cx="4041775"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2175935"/>
            <a:ext cx="4041775"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3"/>
            <a:ext cx="2133600" cy="366183"/>
          </a:xfrm>
          <a:prstGeom prst="rect">
            <a:avLst/>
          </a:prstGeom>
        </p:spPr>
        <p:txBody>
          <a:bodyPr/>
          <a:lstStyle/>
          <a:p>
            <a:fld id="{1B6FEFE3-266A-E44C-AC5F-262E079E6860}" type="datetimeFigureOut">
              <a:rPr lang="en-US" smtClean="0"/>
              <a:t>3/27/15</a:t>
            </a:fld>
            <a:endParaRPr lang="en-US" dirty="0"/>
          </a:p>
        </p:txBody>
      </p:sp>
      <p:sp>
        <p:nvSpPr>
          <p:cNvPr id="8" name="Footer Placeholder 7"/>
          <p:cNvSpPr>
            <a:spLocks noGrp="1"/>
          </p:cNvSpPr>
          <p:nvPr>
            <p:ph type="ftr" sz="quarter" idx="11"/>
          </p:nvPr>
        </p:nvSpPr>
        <p:spPr>
          <a:xfrm>
            <a:off x="3124200" y="6356353"/>
            <a:ext cx="2895600" cy="366183"/>
          </a:xfrm>
          <a:prstGeom prst="rect">
            <a:avLst/>
          </a:prstGeom>
        </p:spPr>
        <p:txBody>
          <a:bodyPr/>
          <a:lstStyle/>
          <a:p>
            <a:endParaRPr lang="en-US" dirty="0"/>
          </a:p>
        </p:txBody>
      </p:sp>
      <p:sp>
        <p:nvSpPr>
          <p:cNvPr id="9" name="Slide Number Placeholder 8"/>
          <p:cNvSpPr>
            <a:spLocks noGrp="1"/>
          </p:cNvSpPr>
          <p:nvPr>
            <p:ph type="sldNum" sz="quarter" idx="12"/>
          </p:nvPr>
        </p:nvSpPr>
        <p:spPr>
          <a:xfrm>
            <a:off x="6553200" y="6356353"/>
            <a:ext cx="2133600" cy="366183"/>
          </a:xfrm>
          <a:prstGeom prst="rect">
            <a:avLst/>
          </a:prstGeom>
        </p:spPr>
        <p:txBody>
          <a:bodyPr/>
          <a:lstStyle/>
          <a:p>
            <a:fld id="{7AB33732-CC44-AD44-927A-79864248F693}" type="slidenum">
              <a:rPr lang="en-US" smtClean="0"/>
              <a:t>‹#›</a:t>
            </a:fld>
            <a:endParaRPr lang="en-US" dirty="0"/>
          </a:p>
        </p:txBody>
      </p:sp>
    </p:spTree>
    <p:extLst>
      <p:ext uri="{BB962C8B-B14F-4D97-AF65-F5344CB8AC3E}">
        <p14:creationId xmlns:p14="http://schemas.microsoft.com/office/powerpoint/2010/main" val="637212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3"/>
            <a:ext cx="2133600" cy="366183"/>
          </a:xfrm>
          <a:prstGeom prst="rect">
            <a:avLst/>
          </a:prstGeom>
        </p:spPr>
        <p:txBody>
          <a:bodyPr/>
          <a:lstStyle/>
          <a:p>
            <a:fld id="{1B6FEFE3-266A-E44C-AC5F-262E079E6860}" type="datetimeFigureOut">
              <a:rPr lang="en-US" smtClean="0"/>
              <a:t>3/27/15</a:t>
            </a:fld>
            <a:endParaRPr lang="en-US" dirty="0"/>
          </a:p>
        </p:txBody>
      </p:sp>
      <p:sp>
        <p:nvSpPr>
          <p:cNvPr id="4" name="Footer Placeholder 3"/>
          <p:cNvSpPr>
            <a:spLocks noGrp="1"/>
          </p:cNvSpPr>
          <p:nvPr>
            <p:ph type="ftr" sz="quarter" idx="11"/>
          </p:nvPr>
        </p:nvSpPr>
        <p:spPr>
          <a:xfrm>
            <a:off x="3124200" y="6356353"/>
            <a:ext cx="2895600" cy="366183"/>
          </a:xfrm>
          <a:prstGeom prst="rect">
            <a:avLst/>
          </a:prstGeom>
        </p:spPr>
        <p:txBody>
          <a:bodyPr/>
          <a:lstStyle/>
          <a:p>
            <a:endParaRPr lang="en-US" dirty="0"/>
          </a:p>
        </p:txBody>
      </p:sp>
      <p:sp>
        <p:nvSpPr>
          <p:cNvPr id="5" name="Slide Number Placeholder 4"/>
          <p:cNvSpPr>
            <a:spLocks noGrp="1"/>
          </p:cNvSpPr>
          <p:nvPr>
            <p:ph type="sldNum" sz="quarter" idx="12"/>
          </p:nvPr>
        </p:nvSpPr>
        <p:spPr>
          <a:xfrm>
            <a:off x="6553200" y="6356353"/>
            <a:ext cx="2133600" cy="366183"/>
          </a:xfrm>
          <a:prstGeom prst="rect">
            <a:avLst/>
          </a:prstGeom>
        </p:spPr>
        <p:txBody>
          <a:bodyPr/>
          <a:lstStyle/>
          <a:p>
            <a:fld id="{7AB33732-CC44-AD44-927A-79864248F693}" type="slidenum">
              <a:rPr lang="en-US" smtClean="0"/>
              <a:t>‹#›</a:t>
            </a:fld>
            <a:endParaRPr lang="en-US" dirty="0"/>
          </a:p>
        </p:txBody>
      </p:sp>
    </p:spTree>
    <p:extLst>
      <p:ext uri="{BB962C8B-B14F-4D97-AF65-F5344CB8AC3E}">
        <p14:creationId xmlns:p14="http://schemas.microsoft.com/office/powerpoint/2010/main" val="911056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3"/>
            <a:ext cx="2133600" cy="366183"/>
          </a:xfrm>
          <a:prstGeom prst="rect">
            <a:avLst/>
          </a:prstGeom>
        </p:spPr>
        <p:txBody>
          <a:bodyPr/>
          <a:lstStyle/>
          <a:p>
            <a:fld id="{1B6FEFE3-266A-E44C-AC5F-262E079E6860}" type="datetimeFigureOut">
              <a:rPr lang="en-US" smtClean="0"/>
              <a:t>3/27/15</a:t>
            </a:fld>
            <a:endParaRPr lang="en-US" dirty="0"/>
          </a:p>
        </p:txBody>
      </p:sp>
      <p:sp>
        <p:nvSpPr>
          <p:cNvPr id="3" name="Footer Placeholder 2"/>
          <p:cNvSpPr>
            <a:spLocks noGrp="1"/>
          </p:cNvSpPr>
          <p:nvPr>
            <p:ph type="ftr" sz="quarter" idx="11"/>
          </p:nvPr>
        </p:nvSpPr>
        <p:spPr>
          <a:xfrm>
            <a:off x="3124200" y="6356353"/>
            <a:ext cx="2895600" cy="366183"/>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3"/>
            <a:ext cx="2133600" cy="366183"/>
          </a:xfrm>
          <a:prstGeom prst="rect">
            <a:avLst/>
          </a:prstGeom>
        </p:spPr>
        <p:txBody>
          <a:bodyPr/>
          <a:lstStyle/>
          <a:p>
            <a:fld id="{7AB33732-CC44-AD44-927A-79864248F693}" type="slidenum">
              <a:rPr lang="en-US" smtClean="0"/>
              <a:t>‹#›</a:t>
            </a:fld>
            <a:endParaRPr lang="en-US" dirty="0"/>
          </a:p>
        </p:txBody>
      </p:sp>
    </p:spTree>
    <p:extLst>
      <p:ext uri="{BB962C8B-B14F-4D97-AF65-F5344CB8AC3E}">
        <p14:creationId xmlns:p14="http://schemas.microsoft.com/office/powerpoint/2010/main" val="914158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73053"/>
            <a:ext cx="3008313" cy="1162049"/>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3"/>
            <a:ext cx="5111750" cy="58525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3" y="1435100"/>
            <a:ext cx="3008313" cy="4690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3"/>
            <a:ext cx="2133600" cy="366183"/>
          </a:xfrm>
          <a:prstGeom prst="rect">
            <a:avLst/>
          </a:prstGeom>
        </p:spPr>
        <p:txBody>
          <a:bodyPr/>
          <a:lstStyle/>
          <a:p>
            <a:fld id="{1B6FEFE3-266A-E44C-AC5F-262E079E6860}" type="datetimeFigureOut">
              <a:rPr lang="en-US" smtClean="0"/>
              <a:t>3/27/15</a:t>
            </a:fld>
            <a:endParaRPr lang="en-US" dirty="0"/>
          </a:p>
        </p:txBody>
      </p:sp>
      <p:sp>
        <p:nvSpPr>
          <p:cNvPr id="6" name="Footer Placeholder 5"/>
          <p:cNvSpPr>
            <a:spLocks noGrp="1"/>
          </p:cNvSpPr>
          <p:nvPr>
            <p:ph type="ftr" sz="quarter" idx="11"/>
          </p:nvPr>
        </p:nvSpPr>
        <p:spPr>
          <a:xfrm>
            <a:off x="3124200" y="6356353"/>
            <a:ext cx="2895600" cy="366183"/>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3"/>
            <a:ext cx="2133600" cy="366183"/>
          </a:xfrm>
          <a:prstGeom prst="rect">
            <a:avLst/>
          </a:prstGeom>
        </p:spPr>
        <p:txBody>
          <a:bodyPr/>
          <a:lstStyle/>
          <a:p>
            <a:fld id="{7AB33732-CC44-AD44-927A-79864248F693}" type="slidenum">
              <a:rPr lang="en-US" smtClean="0"/>
              <a:t>‹#›</a:t>
            </a:fld>
            <a:endParaRPr lang="en-US" dirty="0"/>
          </a:p>
        </p:txBody>
      </p:sp>
    </p:spTree>
    <p:extLst>
      <p:ext uri="{BB962C8B-B14F-4D97-AF65-F5344CB8AC3E}">
        <p14:creationId xmlns:p14="http://schemas.microsoft.com/office/powerpoint/2010/main" val="4030275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7267"/>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3833"/>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868"/>
            <a:ext cx="5486400" cy="8043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3"/>
            <a:ext cx="2133600" cy="366183"/>
          </a:xfrm>
          <a:prstGeom prst="rect">
            <a:avLst/>
          </a:prstGeom>
        </p:spPr>
        <p:txBody>
          <a:bodyPr/>
          <a:lstStyle/>
          <a:p>
            <a:fld id="{1B6FEFE3-266A-E44C-AC5F-262E079E6860}" type="datetimeFigureOut">
              <a:rPr lang="en-US" smtClean="0"/>
              <a:t>3/27/15</a:t>
            </a:fld>
            <a:endParaRPr lang="en-US" dirty="0"/>
          </a:p>
        </p:txBody>
      </p:sp>
      <p:sp>
        <p:nvSpPr>
          <p:cNvPr id="6" name="Footer Placeholder 5"/>
          <p:cNvSpPr>
            <a:spLocks noGrp="1"/>
          </p:cNvSpPr>
          <p:nvPr>
            <p:ph type="ftr" sz="quarter" idx="11"/>
          </p:nvPr>
        </p:nvSpPr>
        <p:spPr>
          <a:xfrm>
            <a:off x="3124200" y="6356353"/>
            <a:ext cx="2895600" cy="366183"/>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3"/>
            <a:ext cx="2133600" cy="366183"/>
          </a:xfrm>
          <a:prstGeom prst="rect">
            <a:avLst/>
          </a:prstGeom>
        </p:spPr>
        <p:txBody>
          <a:bodyPr/>
          <a:lstStyle/>
          <a:p>
            <a:fld id="{7AB33732-CC44-AD44-927A-79864248F693}" type="slidenum">
              <a:rPr lang="en-US" smtClean="0"/>
              <a:t>‹#›</a:t>
            </a:fld>
            <a:endParaRPr lang="en-US" dirty="0"/>
          </a:p>
        </p:txBody>
      </p:sp>
    </p:spTree>
    <p:extLst>
      <p:ext uri="{BB962C8B-B14F-4D97-AF65-F5344CB8AC3E}">
        <p14:creationId xmlns:p14="http://schemas.microsoft.com/office/powerpoint/2010/main" val="331932587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5167"/>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2"/>
            <a:ext cx="8229600" cy="452543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2786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6.jpg"/></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4" Type="http://schemas.openxmlformats.org/officeDocument/2006/relationships/image" Target="../media/image18.jpg"/><Relationship Id="rId5" Type="http://schemas.openxmlformats.org/officeDocument/2006/relationships/image" Target="../media/image19.jpeg"/><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2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hyperlink" Target="mailto:brinkmsm@miamioh.edu" TargetMode="External"/><Relationship Id="rId4" Type="http://schemas.openxmlformats.org/officeDocument/2006/relationships/hyperlink" Target="mailto:wallerjl@miamioh.edu" TargetMode="External"/><Relationship Id="rId5" Type="http://schemas.openxmlformats.org/officeDocument/2006/relationships/hyperlink" Target="mailto:messnekr@miamioh.edu" TargetMode="External"/><Relationship Id="rId6" Type="http://schemas.openxmlformats.org/officeDocument/2006/relationships/hyperlink" Target="mailto:shrimpak@miamioh.edu" TargetMode="External"/><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2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2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2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2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2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27.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28.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29.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30.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3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32.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33.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3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3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 Id="rId3" Type="http://schemas.openxmlformats.org/officeDocument/2006/relationships/image" Target="../media/image3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3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9.xml.rels><?xml version="1.0" encoding="UTF-8" standalone="yes"?>
<Relationships xmlns="http://schemas.openxmlformats.org/package/2006/relationships"><Relationship Id="rId3" Type="http://schemas.openxmlformats.org/officeDocument/2006/relationships/hyperlink" Target="http://qmethod.org/about" TargetMode="External"/><Relationship Id="rId4" Type="http://schemas.openxmlformats.org/officeDocument/2006/relationships/hyperlink" Target="http://www.operantsubjectivity.org/" TargetMode="External"/><Relationship Id="rId5" Type="http://schemas.openxmlformats.org/officeDocument/2006/relationships/hyperlink" Target="http://schmolck.userweb.mwn.de/qmethod/%23PQMethod" TargetMode="External"/><Relationship Id="rId6" Type="http://schemas.openxmlformats.org/officeDocument/2006/relationships/hyperlink" Target="http://qmethod.org/links" TargetMode="External"/><Relationship Id="rId7" Type="http://schemas.openxmlformats.org/officeDocument/2006/relationships/hyperlink" Target="http://qmethod.org/papers/Brown-1980-PoliticalSubjectivity.pdf" TargetMode="External"/><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41.xml.rels><?xml version="1.0" encoding="UTF-8" standalone="yes"?>
<Relationships xmlns="http://schemas.openxmlformats.org/package/2006/relationships"><Relationship Id="rId3" Type="http://schemas.openxmlformats.org/officeDocument/2006/relationships/image" Target="../media/image38.jpg"/><Relationship Id="rId4" Type="http://schemas.openxmlformats.org/officeDocument/2006/relationships/image" Target="../media/image39.jpg"/><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2.xml.rels><?xml version="1.0" encoding="UTF-8" standalone="yes"?>
<Relationships xmlns="http://schemas.openxmlformats.org/package/2006/relationships"><Relationship Id="rId3" Type="http://schemas.openxmlformats.org/officeDocument/2006/relationships/hyperlink" Target="http://creativecommons.org/licenses/by-nc-sa/4.0/" TargetMode="External"/><Relationship Id="rId4" Type="http://schemas.openxmlformats.org/officeDocument/2006/relationships/hyperlink" Target="mailto:brinkmsn@miamioh.edu" TargetMode="External"/><Relationship Id="rId5" Type="http://schemas.openxmlformats.org/officeDocument/2006/relationships/hyperlink" Target="mailto:messnekr@miamioh.edu" TargetMode="External"/><Relationship Id="rId6" Type="http://schemas.openxmlformats.org/officeDocument/2006/relationships/hyperlink" Target="mailto:shrimpak@miamioh.edu" TargetMode="External"/><Relationship Id="rId7" Type="http://schemas.openxmlformats.org/officeDocument/2006/relationships/hyperlink" Target="mailto:wallerjl@miamioh.edu" TargetMode="External"/><Relationship Id="rId8" Type="http://schemas.openxmlformats.org/officeDocument/2006/relationships/image" Target="../media/image40.emf"/><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3.xml.rels><?xml version="1.0" encoding="UTF-8" standalone="yes"?>
<Relationships xmlns="http://schemas.openxmlformats.org/package/2006/relationships"><Relationship Id="rId11" Type="http://schemas.openxmlformats.org/officeDocument/2006/relationships/hyperlink" Target="https://www.flickr.com/photos/raffik/13929883634" TargetMode="External"/><Relationship Id="rId12" Type="http://schemas.openxmlformats.org/officeDocument/2006/relationships/hyperlink" Target="https://www.flickr.com/photos/boellstiftung/13981256424" TargetMode="External"/><Relationship Id="rId13" Type="http://schemas.openxmlformats.org/officeDocument/2006/relationships/hyperlink" Target="https://www.flickr.com/photos/smiling_da_vinci/14785644/" TargetMode="External"/><Relationship Id="rId14" Type="http://schemas.openxmlformats.org/officeDocument/2006/relationships/hyperlink" Target="http://mitpress.mit.edu/sites/default/files/9780262517638_Open_Access_PDF_Version.pdf" TargetMode="External"/><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hyperlink" Target="https://www.flickr.com/photos/lwr/101562372/" TargetMode="External"/><Relationship Id="rId4" Type="http://schemas.openxmlformats.org/officeDocument/2006/relationships/hyperlink" Target="http://qmethod.org/images/Stephenson.jpg" TargetMode="External"/><Relationship Id="rId5" Type="http://schemas.openxmlformats.org/officeDocument/2006/relationships/hyperlink" Target="http://en.wikipedia.org/wiki/Berit_Brogaard%23/media/File:Berit_Brogaard.jpg" TargetMode="External"/><Relationship Id="rId6" Type="http://schemas.openxmlformats.org/officeDocument/2006/relationships/hyperlink" Target="https://www.flickr.com/photos/boston_public_library/8094123894" TargetMode="External"/><Relationship Id="rId7" Type="http://schemas.openxmlformats.org/officeDocument/2006/relationships/hyperlink" Target="https://www.flickr.com/photos/stevengrayphotograpy/8025722664" TargetMode="External"/><Relationship Id="rId8" Type="http://schemas.openxmlformats.org/officeDocument/2006/relationships/hyperlink" Target="https://www.flickr.com/photos/27845211@N02/2808511517/" TargetMode="External"/><Relationship Id="rId9" Type="http://schemas.openxmlformats.org/officeDocument/2006/relationships/hyperlink" Target="https://www.flickr.com/photos/thecaucas/3551765419" TargetMode="External"/><Relationship Id="rId10" Type="http://schemas.openxmlformats.org/officeDocument/2006/relationships/hyperlink" Target="https://www.flickr.com/photos/marcwathieu/2979581445"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s://www.flickr.com/photos/wackystuff/13997991255/" TargetMode="External"/><Relationship Id="rId4" Type="http://schemas.openxmlformats.org/officeDocument/2006/relationships/hyperlink" Target="https://www.flickr.com/photos/the_pageman/3799744140" TargetMode="External"/><Relationship Id="rId5" Type="http://schemas.openxmlformats.org/officeDocument/2006/relationships/hyperlink" Target="https://www.flickr.com/photos/jcolman/2770526461" TargetMode="External"/><Relationship Id="rId6" Type="http://schemas.openxmlformats.org/officeDocument/2006/relationships/hyperlink" Target="https://www.flickr.com/photos/rosenfeldmedia/3343498557" TargetMode="External"/><Relationship Id="rId7" Type="http://schemas.openxmlformats.org/officeDocument/2006/relationships/hyperlink" Target="http://pixabay.com/en/job-interview-colleagues-business-437026/" TargetMode="External"/><Relationship Id="rId8" Type="http://schemas.openxmlformats.org/officeDocument/2006/relationships/hyperlink" Target="http://en.wikipedia.org/wiki/Barrel%23/media/File:Oak-wine-barrel-at-toneleria-nacional-chile.jpg" TargetMode="External"/><Relationship Id="rId9" Type="http://schemas.openxmlformats.org/officeDocument/2006/relationships/hyperlink" Target="https://www.flickr.com/photos/bourgeiosbee/2037138405" TargetMode="External"/><Relationship Id="rId10" Type="http://schemas.openxmlformats.org/officeDocument/2006/relationships/hyperlink" Target="http://www.flickr.com/photos/29224712@N08/2755905578" TargetMode="External"/><Relationship Id="rId11" Type="http://schemas.openxmlformats.org/officeDocument/2006/relationships/hyperlink" Target="http://www.flickr.com/photos/oberazzi/318947873" TargetMode="External"/><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jpe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
            <a:ext cx="9144000" cy="701191"/>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extBox 9"/>
          <p:cNvSpPr txBox="1"/>
          <p:nvPr/>
        </p:nvSpPr>
        <p:spPr>
          <a:xfrm>
            <a:off x="428957" y="1754126"/>
            <a:ext cx="3855990" cy="1384995"/>
          </a:xfrm>
          <a:prstGeom prst="rect">
            <a:avLst/>
          </a:prstGeom>
          <a:noFill/>
        </p:spPr>
        <p:txBody>
          <a:bodyPr wrap="square" rtlCol="0">
            <a:spAutoFit/>
          </a:bodyPr>
          <a:lstStyle/>
          <a:p>
            <a:pPr algn="ctr"/>
            <a:r>
              <a:rPr lang="en" sz="2800" dirty="0">
                <a:latin typeface="Minion Pro"/>
                <a:ea typeface="Trebuchet MS"/>
                <a:cs typeface="Minion Pro"/>
                <a:sym typeface="Trebuchet MS"/>
              </a:rPr>
              <a:t>Minding Your Ps &amp; Qs:</a:t>
            </a:r>
          </a:p>
          <a:p>
            <a:pPr algn="ctr"/>
            <a:r>
              <a:rPr lang="en" sz="2800" dirty="0">
                <a:latin typeface="Minion Pro"/>
                <a:ea typeface="Trebuchet MS"/>
                <a:cs typeface="Minion Pro"/>
                <a:sym typeface="Trebuchet MS"/>
              </a:rPr>
              <a:t>A Q Methodology Workshop</a:t>
            </a:r>
            <a:endParaRPr lang="en-US" sz="2800" dirty="0" smtClean="0">
              <a:latin typeface="Minion Pro"/>
              <a:cs typeface="Minion Pro"/>
            </a:endParaRPr>
          </a:p>
        </p:txBody>
      </p:sp>
      <p:sp>
        <p:nvSpPr>
          <p:cNvPr id="7" name="Rectangle 6"/>
          <p:cNvSpPr/>
          <p:nvPr/>
        </p:nvSpPr>
        <p:spPr>
          <a:xfrm>
            <a:off x="0" y="6598863"/>
            <a:ext cx="9144000" cy="273736"/>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5" name="TextBox 4"/>
          <p:cNvSpPr txBox="1"/>
          <p:nvPr/>
        </p:nvSpPr>
        <p:spPr>
          <a:xfrm>
            <a:off x="890348" y="3879371"/>
            <a:ext cx="3048000" cy="1200329"/>
          </a:xfrm>
          <a:prstGeom prst="rect">
            <a:avLst/>
          </a:prstGeom>
          <a:noFill/>
        </p:spPr>
        <p:txBody>
          <a:bodyPr wrap="square" rtlCol="0">
            <a:spAutoFit/>
          </a:bodyPr>
          <a:lstStyle/>
          <a:p>
            <a:pPr algn="ctr"/>
            <a:r>
              <a:rPr lang="en-US" dirty="0" smtClean="0"/>
              <a:t>Stacy Brinkman</a:t>
            </a:r>
          </a:p>
          <a:p>
            <a:pPr algn="ctr"/>
            <a:r>
              <a:rPr lang="en-US" dirty="0" smtClean="0"/>
              <a:t>Kevin Messner</a:t>
            </a:r>
          </a:p>
          <a:p>
            <a:pPr algn="ctr"/>
            <a:r>
              <a:rPr lang="en-US" dirty="0" smtClean="0"/>
              <a:t>Aaron Shrimplin</a:t>
            </a:r>
          </a:p>
          <a:p>
            <a:pPr algn="ctr"/>
            <a:r>
              <a:rPr lang="en-US" dirty="0" smtClean="0"/>
              <a:t>Jen Waller</a:t>
            </a:r>
            <a:endParaRPr lang="en-US" dirty="0"/>
          </a:p>
        </p:txBody>
      </p:sp>
      <p:pic>
        <p:nvPicPr>
          <p:cNvPr id="8" name="Shape 37"/>
          <p:cNvPicPr preferRelativeResize="0"/>
          <p:nvPr/>
        </p:nvPicPr>
        <p:blipFill>
          <a:blip r:embed="rId3">
            <a:alphaModFix/>
          </a:blip>
          <a:stretch>
            <a:fillRect/>
          </a:stretch>
        </p:blipFill>
        <p:spPr>
          <a:xfrm>
            <a:off x="4374751" y="925588"/>
            <a:ext cx="4616811" cy="5487216"/>
          </a:xfrm>
          <a:prstGeom prst="rect">
            <a:avLst/>
          </a:prstGeom>
          <a:noFill/>
          <a:ln>
            <a:noFill/>
          </a:ln>
        </p:spPr>
      </p:pic>
      <p:pic>
        <p:nvPicPr>
          <p:cNvPr id="3" name="Picture 2" descr="FSC_186_KW_UNLBRY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83564" y="5716247"/>
            <a:ext cx="1661569" cy="809083"/>
          </a:xfrm>
          <a:prstGeom prst="rect">
            <a:avLst/>
          </a:prstGeom>
        </p:spPr>
      </p:pic>
    </p:spTree>
    <p:extLst>
      <p:ext uri="{BB962C8B-B14F-4D97-AF65-F5344CB8AC3E}">
        <p14:creationId xmlns:p14="http://schemas.microsoft.com/office/powerpoint/2010/main" val="37055301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 sorts</a:t>
            </a:r>
            <a:endParaRPr lang="en-US" dirty="0"/>
          </a:p>
        </p:txBody>
      </p:sp>
      <p:sp>
        <p:nvSpPr>
          <p:cNvPr id="3" name="Content Placeholder 2"/>
          <p:cNvSpPr>
            <a:spLocks noGrp="1"/>
          </p:cNvSpPr>
          <p:nvPr>
            <p:ph sz="half" idx="1"/>
          </p:nvPr>
        </p:nvSpPr>
        <p:spPr>
          <a:xfrm>
            <a:off x="457200" y="1600202"/>
            <a:ext cx="8229600" cy="4525433"/>
          </a:xfrm>
        </p:spPr>
        <p:txBody>
          <a:bodyPr/>
          <a:lstStyle/>
          <a:p>
            <a:r>
              <a:rPr lang="en-US" dirty="0" smtClean="0"/>
              <a:t>Procedure in Q methodology which generates primary data for quantitative analysis</a:t>
            </a:r>
          </a:p>
          <a:p>
            <a:r>
              <a:rPr lang="en-US" dirty="0" smtClean="0"/>
              <a:t>Subject assigns value to opinion statements (or other objects)</a:t>
            </a:r>
          </a:p>
          <a:p>
            <a:endParaRPr lang="en-US" dirty="0" smtClean="0"/>
          </a:p>
        </p:txBody>
      </p:sp>
    </p:spTree>
    <p:extLst>
      <p:ext uri="{BB962C8B-B14F-4D97-AF65-F5344CB8AC3E}">
        <p14:creationId xmlns:p14="http://schemas.microsoft.com/office/powerpoint/2010/main" val="286877321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Candy sort</a:t>
            </a:r>
            <a:endParaRPr lang="en-US" dirty="0"/>
          </a:p>
        </p:txBody>
      </p:sp>
      <p:sp>
        <p:nvSpPr>
          <p:cNvPr id="3" name="Content Placeholder 2"/>
          <p:cNvSpPr>
            <a:spLocks noGrp="1"/>
          </p:cNvSpPr>
          <p:nvPr>
            <p:ph sz="half" idx="1"/>
          </p:nvPr>
        </p:nvSpPr>
        <p:spPr>
          <a:xfrm>
            <a:off x="398584" y="1600202"/>
            <a:ext cx="8288215" cy="4525433"/>
          </a:xfrm>
        </p:spPr>
        <p:txBody>
          <a:bodyPr/>
          <a:lstStyle/>
          <a:p>
            <a:r>
              <a:rPr lang="en-US" dirty="0" smtClean="0"/>
              <a:t>16 statements in this sort (relatively small number, 40-60 more typical)</a:t>
            </a:r>
          </a:p>
          <a:p>
            <a:r>
              <a:rPr lang="en-US" dirty="0" smtClean="0"/>
              <a:t>Detailed sorting instructions on pink sheet</a:t>
            </a:r>
          </a:p>
          <a:p>
            <a:r>
              <a:rPr lang="en-US" dirty="0" smtClean="0"/>
              <a:t>Briefly, put the one you like best on the far right, one you like the least on the far left, and work toward the middle</a:t>
            </a:r>
          </a:p>
          <a:p>
            <a:pPr marL="0" indent="0">
              <a:buNone/>
            </a:pPr>
            <a:r>
              <a:rPr lang="en-US" dirty="0" smtClean="0"/>
              <a:t> </a:t>
            </a:r>
          </a:p>
        </p:txBody>
      </p:sp>
      <p:pic>
        <p:nvPicPr>
          <p:cNvPr id="9" name="Content Placeholder 8" descr="grid.png"/>
          <p:cNvPicPr>
            <a:picLocks noGrp="1" noChangeAspect="1"/>
          </p:cNvPicPr>
          <p:nvPr>
            <p:ph sz="half" idx="2"/>
          </p:nvPr>
        </p:nvPicPr>
        <p:blipFill>
          <a:blip r:embed="rId3">
            <a:extLst>
              <a:ext uri="{28A0092B-C50C-407E-A947-70E740481C1C}">
                <a14:useLocalDpi xmlns:a14="http://schemas.microsoft.com/office/drawing/2010/main" val="0"/>
              </a:ext>
            </a:extLst>
          </a:blip>
          <a:srcRect t="-257515" b="-257515"/>
          <a:stretch>
            <a:fillRect/>
          </a:stretch>
        </p:blipFill>
        <p:spPr>
          <a:xfrm>
            <a:off x="783311" y="1256978"/>
            <a:ext cx="7588319" cy="8505008"/>
          </a:xfrm>
        </p:spPr>
      </p:pic>
    </p:spTree>
    <p:extLst>
      <p:ext uri="{BB962C8B-B14F-4D97-AF65-F5344CB8AC3E}">
        <p14:creationId xmlns:p14="http://schemas.microsoft.com/office/powerpoint/2010/main" val="205475355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0" y="0"/>
            <a:ext cx="9144000" cy="6858000"/>
          </a:xfrm>
          <a:prstGeom prst="rect">
            <a:avLst/>
          </a:prstGeom>
        </p:spPr>
      </p:pic>
    </p:spTree>
    <p:extLst>
      <p:ext uri="{BB962C8B-B14F-4D97-AF65-F5344CB8AC3E}">
        <p14:creationId xmlns:p14="http://schemas.microsoft.com/office/powerpoint/2010/main" val="328219267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0" y="0"/>
            <a:ext cx="9144000" cy="6858000"/>
          </a:xfrm>
          <a:prstGeom prst="rect">
            <a:avLst/>
          </a:prstGeom>
        </p:spPr>
      </p:pic>
    </p:spTree>
    <p:extLst>
      <p:ext uri="{BB962C8B-B14F-4D97-AF65-F5344CB8AC3E}">
        <p14:creationId xmlns:p14="http://schemas.microsoft.com/office/powerpoint/2010/main" val="199334823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3671151" y="2112038"/>
            <a:ext cx="5167118" cy="3506601"/>
          </a:xfrm>
          <a:prstGeom prst="rect">
            <a:avLst/>
          </a:prstGeom>
          <a:noFill/>
        </p:spPr>
        <p:txBody>
          <a:bodyPr wrap="square" rtlCol="0">
            <a:spAutoFit/>
          </a:bodyPr>
          <a:lstStyle/>
          <a:p>
            <a:pPr marL="457200" indent="-457200">
              <a:lnSpc>
                <a:spcPct val="140000"/>
              </a:lnSpc>
              <a:buFont typeface="Arial"/>
              <a:buChar char="•"/>
            </a:pPr>
            <a:r>
              <a:rPr lang="en-US" sz="3200" b="1" dirty="0" smtClean="0">
                <a:solidFill>
                  <a:schemeClr val="accent6"/>
                </a:solidFill>
                <a:latin typeface="Minion Pro"/>
                <a:cs typeface="Minion Pro"/>
              </a:rPr>
              <a:t>Concourse Building</a:t>
            </a:r>
          </a:p>
          <a:p>
            <a:pPr marL="457200" indent="-457200">
              <a:lnSpc>
                <a:spcPct val="140000"/>
              </a:lnSpc>
              <a:buFont typeface="Arial"/>
              <a:buChar char="•"/>
            </a:pPr>
            <a:r>
              <a:rPr lang="en-US" sz="3200" b="1" dirty="0" smtClean="0">
                <a:solidFill>
                  <a:schemeClr val="accent6"/>
                </a:solidFill>
                <a:latin typeface="Minion Pro"/>
                <a:cs typeface="Minion Pro"/>
              </a:rPr>
              <a:t>P-Set</a:t>
            </a:r>
          </a:p>
          <a:p>
            <a:pPr marL="457200" indent="-457200">
              <a:lnSpc>
                <a:spcPct val="140000"/>
              </a:lnSpc>
              <a:buFont typeface="Arial"/>
              <a:buChar char="•"/>
            </a:pPr>
            <a:r>
              <a:rPr lang="en-US" sz="3200" b="1" dirty="0" smtClean="0">
                <a:solidFill>
                  <a:schemeClr val="accent6"/>
                </a:solidFill>
                <a:latin typeface="Minion Pro"/>
                <a:cs typeface="Minion Pro"/>
              </a:rPr>
              <a:t>Q Sort</a:t>
            </a:r>
          </a:p>
          <a:p>
            <a:pPr marL="457200" indent="-457200">
              <a:lnSpc>
                <a:spcPct val="140000"/>
              </a:lnSpc>
              <a:buFont typeface="Arial"/>
              <a:buChar char="•"/>
            </a:pPr>
            <a:r>
              <a:rPr lang="en-US" sz="3200" b="1" dirty="0" smtClean="0">
                <a:solidFill>
                  <a:schemeClr val="accent6"/>
                </a:solidFill>
                <a:latin typeface="Minion Pro"/>
                <a:cs typeface="Minion Pro"/>
              </a:rPr>
              <a:t>Analysis</a:t>
            </a:r>
          </a:p>
          <a:p>
            <a:pPr marL="457200" indent="-457200">
              <a:lnSpc>
                <a:spcPct val="140000"/>
              </a:lnSpc>
              <a:buFont typeface="Arial"/>
              <a:buChar char="•"/>
            </a:pPr>
            <a:r>
              <a:rPr lang="en-US" sz="3200" b="1" dirty="0" smtClean="0">
                <a:solidFill>
                  <a:schemeClr val="accent6"/>
                </a:solidFill>
                <a:latin typeface="Minion Pro"/>
                <a:cs typeface="Minion Pro"/>
              </a:rPr>
              <a:t>Interpretation</a:t>
            </a:r>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Five Steps in Q Methodology</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pic>
        <p:nvPicPr>
          <p:cNvPr id="2" name="Picture 1" descr="Stair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18324"/>
            <a:ext cx="3421833" cy="5128742"/>
          </a:xfrm>
          <a:prstGeom prst="rect">
            <a:avLst/>
          </a:prstGeom>
        </p:spPr>
      </p:pic>
    </p:spTree>
    <p:extLst>
      <p:ext uri="{BB962C8B-B14F-4D97-AF65-F5344CB8AC3E}">
        <p14:creationId xmlns:p14="http://schemas.microsoft.com/office/powerpoint/2010/main" val="33711462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onversationBubbl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264" y="1715632"/>
            <a:ext cx="4836773" cy="3234592"/>
          </a:xfrm>
          <a:prstGeom prst="rect">
            <a:avLst/>
          </a:prstGeom>
        </p:spPr>
      </p:pic>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552668" y="4965209"/>
            <a:ext cx="9030820" cy="374461"/>
          </a:xfrm>
          <a:prstGeom prst="rect">
            <a:avLst/>
          </a:prstGeom>
          <a:noFill/>
        </p:spPr>
        <p:txBody>
          <a:bodyPr wrap="square" rtlCol="0">
            <a:spAutoFit/>
          </a:bodyPr>
          <a:lstStyle/>
          <a:p>
            <a:pPr>
              <a:lnSpc>
                <a:spcPct val="90000"/>
              </a:lnSpc>
            </a:pPr>
            <a:r>
              <a:rPr lang="en-US" sz="2000" dirty="0" smtClean="0">
                <a:solidFill>
                  <a:schemeClr val="accent6"/>
                </a:solidFill>
                <a:latin typeface="Minion Pro"/>
                <a:cs typeface="Minion Pro"/>
              </a:rPr>
              <a:t>Gather a “concourse” of communication surrounding your topic</a:t>
            </a:r>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Step 1: Concourse Building</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5409085" y="2010660"/>
            <a:ext cx="3621735" cy="2010807"/>
          </a:xfrm>
          <a:prstGeom prst="rect">
            <a:avLst/>
          </a:prstGeom>
          <a:noFill/>
        </p:spPr>
        <p:txBody>
          <a:bodyPr wrap="square" rtlCol="0">
            <a:spAutoFit/>
          </a:bodyPr>
          <a:lstStyle/>
          <a:p>
            <a:pPr>
              <a:lnSpc>
                <a:spcPct val="90000"/>
              </a:lnSpc>
            </a:pPr>
            <a:r>
              <a:rPr lang="en-US" sz="3600" b="1" dirty="0" smtClean="0">
                <a:solidFill>
                  <a:schemeClr val="accent6"/>
                </a:solidFill>
                <a:latin typeface="Minion Pro"/>
                <a:cs typeface="Minion Pro"/>
              </a:rPr>
              <a:t>CONCOURSE:</a:t>
            </a:r>
          </a:p>
          <a:p>
            <a:pPr>
              <a:lnSpc>
                <a:spcPct val="90000"/>
              </a:lnSpc>
            </a:pPr>
            <a:endParaRPr lang="en-US" dirty="0">
              <a:solidFill>
                <a:schemeClr val="accent6"/>
              </a:solidFill>
              <a:latin typeface="Minion Pro"/>
              <a:cs typeface="Minion Pro"/>
            </a:endParaRPr>
          </a:p>
          <a:p>
            <a:pPr>
              <a:lnSpc>
                <a:spcPct val="90000"/>
              </a:lnSpc>
            </a:pPr>
            <a:r>
              <a:rPr lang="en-US" sz="2800" i="1" dirty="0" smtClean="0">
                <a:solidFill>
                  <a:schemeClr val="accent6"/>
                </a:solidFill>
                <a:latin typeface="Minion Pro"/>
                <a:cs typeface="Minion Pro"/>
              </a:rPr>
              <a:t>The entire conversation  </a:t>
            </a:r>
            <a:r>
              <a:rPr lang="en-US" sz="2800" i="1" dirty="0">
                <a:solidFill>
                  <a:schemeClr val="accent6"/>
                </a:solidFill>
                <a:latin typeface="Minion Pro"/>
                <a:cs typeface="Minion Pro"/>
              </a:rPr>
              <a:t>surrounding </a:t>
            </a:r>
            <a:r>
              <a:rPr lang="en-US" sz="2800" i="1" dirty="0" smtClean="0">
                <a:solidFill>
                  <a:schemeClr val="accent6"/>
                </a:solidFill>
                <a:latin typeface="Minion Pro"/>
                <a:cs typeface="Minion Pro"/>
              </a:rPr>
              <a:t>the </a:t>
            </a:r>
            <a:r>
              <a:rPr lang="en-US" sz="2800" i="1" dirty="0">
                <a:solidFill>
                  <a:schemeClr val="accent6"/>
                </a:solidFill>
                <a:latin typeface="Minion Pro"/>
                <a:cs typeface="Minion Pro"/>
              </a:rPr>
              <a:t>topic</a:t>
            </a:r>
          </a:p>
        </p:txBody>
      </p:sp>
    </p:spTree>
    <p:extLst>
      <p:ext uri="{BB962C8B-B14F-4D97-AF65-F5344CB8AC3E}">
        <p14:creationId xmlns:p14="http://schemas.microsoft.com/office/powerpoint/2010/main" val="30342389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Step 1: Concourse Building</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293972" y="1751980"/>
            <a:ext cx="4503652" cy="1828193"/>
          </a:xfrm>
          <a:prstGeom prst="rect">
            <a:avLst/>
          </a:prstGeom>
          <a:noFill/>
        </p:spPr>
        <p:txBody>
          <a:bodyPr wrap="square" rtlCol="0">
            <a:spAutoFit/>
          </a:bodyPr>
          <a:lstStyle/>
          <a:p>
            <a:pPr marL="457200" indent="-457200">
              <a:lnSpc>
                <a:spcPct val="120000"/>
              </a:lnSpc>
              <a:buFont typeface="Arial"/>
              <a:buChar char="•"/>
            </a:pPr>
            <a:r>
              <a:rPr lang="en-US" sz="3200" dirty="0">
                <a:solidFill>
                  <a:schemeClr val="accent6"/>
                </a:solidFill>
                <a:latin typeface="Minion Pro"/>
                <a:cs typeface="Minion Pro"/>
              </a:rPr>
              <a:t>i</a:t>
            </a:r>
            <a:r>
              <a:rPr lang="en-US" sz="3200" dirty="0" smtClean="0">
                <a:solidFill>
                  <a:schemeClr val="accent6"/>
                </a:solidFill>
                <a:latin typeface="Minion Pro"/>
                <a:cs typeface="Minion Pro"/>
              </a:rPr>
              <a:t>n-person interviews </a:t>
            </a:r>
          </a:p>
          <a:p>
            <a:pPr marL="457200" indent="-457200">
              <a:lnSpc>
                <a:spcPct val="120000"/>
              </a:lnSpc>
              <a:buFont typeface="Arial"/>
              <a:buChar char="•"/>
            </a:pPr>
            <a:r>
              <a:rPr lang="en-US" sz="3200" dirty="0" smtClean="0">
                <a:solidFill>
                  <a:schemeClr val="accent6"/>
                </a:solidFill>
                <a:latin typeface="Minion Pro"/>
                <a:cs typeface="Minion Pro"/>
              </a:rPr>
              <a:t>focus groups</a:t>
            </a:r>
          </a:p>
          <a:p>
            <a:endParaRPr lang="en-US" dirty="0">
              <a:solidFill>
                <a:schemeClr val="accent6"/>
              </a:solidFill>
              <a:latin typeface="Minion Pro"/>
              <a:cs typeface="Minion Pro"/>
            </a:endParaRPr>
          </a:p>
          <a:p>
            <a:endParaRPr lang="en-US" dirty="0"/>
          </a:p>
        </p:txBody>
      </p:sp>
      <p:pic>
        <p:nvPicPr>
          <p:cNvPr id="6" name="Picture 5" descr="FocusGroup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340" y="3212938"/>
            <a:ext cx="4737809" cy="3155380"/>
          </a:xfrm>
          <a:prstGeom prst="rect">
            <a:avLst/>
          </a:prstGeom>
          <a:effectLst>
            <a:outerShdw blurRad="50800" dist="38100" dir="2700000" algn="tl" rotWithShape="0">
              <a:prstClr val="black">
                <a:alpha val="40000"/>
              </a:prstClr>
            </a:outerShdw>
          </a:effectLst>
        </p:spPr>
      </p:pic>
      <p:pic>
        <p:nvPicPr>
          <p:cNvPr id="9" name="Picture 8" descr="INterview.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3600" y="1884254"/>
            <a:ext cx="3773772" cy="2513332"/>
          </a:xfrm>
          <a:prstGeom prst="rect">
            <a:avLst/>
          </a:prstGeom>
          <a:effectLst>
            <a:outerShdw blurRad="50800" dist="38100" dir="2700000" algn="tl" rotWithShape="0">
              <a:prstClr val="black">
                <a:alpha val="40000"/>
              </a:prstClr>
            </a:outerShdw>
          </a:effectLst>
        </p:spPr>
      </p:pic>
      <p:pic>
        <p:nvPicPr>
          <p:cNvPr id="11" name="Picture 10" descr="Interview.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180970" y="4528762"/>
            <a:ext cx="2516402" cy="1887302"/>
          </a:xfrm>
          <a:prstGeom prst="rect">
            <a:avLst/>
          </a:prstGeom>
          <a:noFill/>
          <a:ln>
            <a:noFill/>
          </a:ln>
          <a:effectLst>
            <a:outerShdw blurRad="50800" dist="38100" dir="2700000" algn="tl" rotWithShape="0">
              <a:srgbClr val="000000">
                <a:alpha val="42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97827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Step 1: Concourse Building</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93972" y="1751980"/>
            <a:ext cx="4962248" cy="2419124"/>
          </a:xfrm>
          <a:prstGeom prst="rect">
            <a:avLst/>
          </a:prstGeom>
          <a:noFill/>
        </p:spPr>
        <p:txBody>
          <a:bodyPr wrap="square" rtlCol="0">
            <a:spAutoFit/>
          </a:bodyPr>
          <a:lstStyle/>
          <a:p>
            <a:pPr marL="457200" indent="-457200">
              <a:lnSpc>
                <a:spcPct val="120000"/>
              </a:lnSpc>
              <a:buFont typeface="Arial"/>
              <a:buChar char="•"/>
            </a:pPr>
            <a:r>
              <a:rPr lang="en-US" sz="3200" dirty="0">
                <a:solidFill>
                  <a:schemeClr val="accent6"/>
                </a:solidFill>
                <a:latin typeface="Minion Pro"/>
                <a:cs typeface="Minion Pro"/>
              </a:rPr>
              <a:t>s</a:t>
            </a:r>
            <a:r>
              <a:rPr lang="en-US" sz="3200" dirty="0" smtClean="0">
                <a:solidFill>
                  <a:schemeClr val="accent6"/>
                </a:solidFill>
                <a:latin typeface="Minion Pro"/>
                <a:cs typeface="Minion Pro"/>
              </a:rPr>
              <a:t>canning the literature</a:t>
            </a:r>
          </a:p>
          <a:p>
            <a:pPr marL="457200" indent="-457200">
              <a:lnSpc>
                <a:spcPct val="120000"/>
              </a:lnSpc>
              <a:buFont typeface="Arial"/>
              <a:buChar char="•"/>
            </a:pPr>
            <a:r>
              <a:rPr lang="en-US" sz="3200" dirty="0" smtClean="0">
                <a:solidFill>
                  <a:schemeClr val="accent6"/>
                </a:solidFill>
                <a:latin typeface="Minion Pro"/>
                <a:cs typeface="Minion Pro"/>
              </a:rPr>
              <a:t>includes tweets, blogs, listservs, comments</a:t>
            </a:r>
          </a:p>
          <a:p>
            <a:endParaRPr lang="en-US" dirty="0">
              <a:solidFill>
                <a:schemeClr val="accent6"/>
              </a:solidFill>
              <a:latin typeface="Minion Pro"/>
              <a:cs typeface="Minion Pro"/>
            </a:endParaRPr>
          </a:p>
          <a:p>
            <a:endParaRPr lang="en-US" dirty="0"/>
          </a:p>
        </p:txBody>
      </p:sp>
      <p:pic>
        <p:nvPicPr>
          <p:cNvPr id="4" name="Picture 3"/>
          <p:cNvPicPr>
            <a:picLocks noChangeAspect="1"/>
          </p:cNvPicPr>
          <p:nvPr/>
        </p:nvPicPr>
        <p:blipFill>
          <a:blip r:embed="rId3"/>
          <a:stretch>
            <a:fillRect/>
          </a:stretch>
        </p:blipFill>
        <p:spPr>
          <a:xfrm>
            <a:off x="5345294" y="1751980"/>
            <a:ext cx="1634485" cy="2281469"/>
          </a:xfrm>
          <a:prstGeom prst="rect">
            <a:avLst/>
          </a:prstGeom>
          <a:effectLst>
            <a:outerShdw blurRad="50800" dist="38100" dir="2700000" algn="tl" rotWithShape="0">
              <a:prstClr val="black">
                <a:alpha val="40000"/>
              </a:prstClr>
            </a:outerShdw>
          </a:effectLst>
        </p:spPr>
      </p:pic>
      <p:pic>
        <p:nvPicPr>
          <p:cNvPr id="12" name="Picture 11" descr="Screen Shot 2015-03-26 at 12.03.13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14449" y="2102038"/>
            <a:ext cx="1868503" cy="2410197"/>
          </a:xfrm>
          <a:prstGeom prst="rect">
            <a:avLst/>
          </a:prstGeom>
          <a:effectLst>
            <a:outerShdw blurRad="50800" dist="38100" dir="2700000" algn="tl" rotWithShape="0">
              <a:prstClr val="black">
                <a:alpha val="40000"/>
              </a:prstClr>
            </a:outerShdw>
          </a:effectLst>
        </p:spPr>
      </p:pic>
      <p:pic>
        <p:nvPicPr>
          <p:cNvPr id="14" name="Picture 13" descr="Screen Shot 2015-03-26 at 12.11.34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49294" y="4171105"/>
            <a:ext cx="5336858" cy="2242762"/>
          </a:xfrm>
          <a:prstGeom prst="rect">
            <a:avLst/>
          </a:prstGeom>
        </p:spPr>
      </p:pic>
    </p:spTree>
    <p:extLst>
      <p:ext uri="{BB962C8B-B14F-4D97-AF65-F5344CB8AC3E}">
        <p14:creationId xmlns:p14="http://schemas.microsoft.com/office/powerpoint/2010/main" val="37276194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Step 1: Concourse Building</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4889905" y="2771526"/>
            <a:ext cx="4727070" cy="923330"/>
          </a:xfrm>
          <a:prstGeom prst="rect">
            <a:avLst/>
          </a:prstGeom>
          <a:noFill/>
        </p:spPr>
        <p:txBody>
          <a:bodyPr wrap="square" rtlCol="0">
            <a:spAutoFit/>
          </a:bodyPr>
          <a:lstStyle/>
          <a:p>
            <a:r>
              <a:rPr lang="en-US" sz="3600" b="1" dirty="0" smtClean="0">
                <a:solidFill>
                  <a:schemeClr val="accent6"/>
                </a:solidFill>
                <a:latin typeface="Minion Pro"/>
                <a:cs typeface="Minion Pro"/>
              </a:rPr>
              <a:t>statements</a:t>
            </a:r>
            <a:endParaRPr lang="en-US" sz="3600" b="1" dirty="0">
              <a:solidFill>
                <a:schemeClr val="accent6"/>
              </a:solidFill>
              <a:latin typeface="Minion Pro"/>
              <a:cs typeface="Minion Pro"/>
            </a:endParaRPr>
          </a:p>
          <a:p>
            <a:endParaRPr lang="en-US" dirty="0"/>
          </a:p>
        </p:txBody>
      </p:sp>
      <p:pic>
        <p:nvPicPr>
          <p:cNvPr id="6" name="Picture 5" descr="Strong.jpg"/>
          <p:cNvPicPr>
            <a:picLocks noChangeAspect="1"/>
          </p:cNvPicPr>
          <p:nvPr/>
        </p:nvPicPr>
        <p:blipFill rotWithShape="1">
          <a:blip r:embed="rId3">
            <a:extLst>
              <a:ext uri="{28A0092B-C50C-407E-A947-70E740481C1C}">
                <a14:useLocalDpi xmlns:a14="http://schemas.microsoft.com/office/drawing/2010/main" val="0"/>
              </a:ext>
            </a:extLst>
          </a:blip>
          <a:srcRect l="21764" r="44922"/>
          <a:stretch/>
        </p:blipFill>
        <p:spPr>
          <a:xfrm>
            <a:off x="1001059" y="2093729"/>
            <a:ext cx="3888846" cy="2117121"/>
          </a:xfrm>
          <a:prstGeom prst="rect">
            <a:avLst/>
          </a:prstGeom>
        </p:spPr>
      </p:pic>
      <p:sp>
        <p:nvSpPr>
          <p:cNvPr id="4" name="TextBox 3"/>
          <p:cNvSpPr txBox="1"/>
          <p:nvPr/>
        </p:nvSpPr>
        <p:spPr>
          <a:xfrm>
            <a:off x="1105647" y="4502834"/>
            <a:ext cx="6783293" cy="923330"/>
          </a:xfrm>
          <a:prstGeom prst="rect">
            <a:avLst/>
          </a:prstGeom>
          <a:noFill/>
        </p:spPr>
        <p:txBody>
          <a:bodyPr wrap="square" rtlCol="0">
            <a:spAutoFit/>
          </a:bodyPr>
          <a:lstStyle/>
          <a:p>
            <a:r>
              <a:rPr lang="en-US" sz="3600" b="1" dirty="0" smtClean="0">
                <a:solidFill>
                  <a:schemeClr val="accent6"/>
                </a:solidFill>
                <a:latin typeface="Minion Pro"/>
                <a:cs typeface="Minion Pro"/>
              </a:rPr>
              <a:t>and the full range of opinions</a:t>
            </a:r>
            <a:endParaRPr lang="en-US" sz="3600" b="1" dirty="0">
              <a:solidFill>
                <a:schemeClr val="accent6"/>
              </a:solidFill>
              <a:latin typeface="Minion Pro"/>
              <a:cs typeface="Minion Pro"/>
            </a:endParaRPr>
          </a:p>
          <a:p>
            <a:endParaRPr lang="en-US" dirty="0"/>
          </a:p>
        </p:txBody>
      </p:sp>
    </p:spTree>
    <p:extLst>
      <p:ext uri="{BB962C8B-B14F-4D97-AF65-F5344CB8AC3E}">
        <p14:creationId xmlns:p14="http://schemas.microsoft.com/office/powerpoint/2010/main" val="8708881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424338" y="1829797"/>
            <a:ext cx="8512411" cy="487313"/>
          </a:xfrm>
          <a:prstGeom prst="rect">
            <a:avLst/>
          </a:prstGeom>
          <a:noFill/>
        </p:spPr>
        <p:txBody>
          <a:bodyPr wrap="square" rtlCol="0">
            <a:spAutoFit/>
          </a:bodyPr>
          <a:lstStyle/>
          <a:p>
            <a:pPr algn="ctr">
              <a:lnSpc>
                <a:spcPct val="90000"/>
              </a:lnSpc>
            </a:pPr>
            <a:r>
              <a:rPr lang="en-US" sz="2800" dirty="0" smtClean="0">
                <a:solidFill>
                  <a:schemeClr val="accent6"/>
                </a:solidFill>
                <a:latin typeface="Minion Pro"/>
                <a:cs typeface="Minion Pro"/>
              </a:rPr>
              <a:t>Develop </a:t>
            </a:r>
            <a:r>
              <a:rPr lang="en-US" sz="2800" dirty="0">
                <a:solidFill>
                  <a:schemeClr val="accent6"/>
                </a:solidFill>
                <a:latin typeface="Minion Pro"/>
                <a:cs typeface="Minion Pro"/>
              </a:rPr>
              <a:t>a </a:t>
            </a:r>
            <a:r>
              <a:rPr lang="en-US" sz="2800" dirty="0" smtClean="0">
                <a:solidFill>
                  <a:schemeClr val="accent6"/>
                </a:solidFill>
                <a:latin typeface="Minion Pro"/>
                <a:cs typeface="Minion Pro"/>
              </a:rPr>
              <a:t>“P-set” </a:t>
            </a:r>
            <a:r>
              <a:rPr lang="en-US" sz="2800" dirty="0">
                <a:solidFill>
                  <a:schemeClr val="accent6"/>
                </a:solidFill>
                <a:latin typeface="Minion Pro"/>
                <a:cs typeface="Minion Pro"/>
              </a:rPr>
              <a:t>of statements from the concourse</a:t>
            </a:r>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Step 2: P-set</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461853" y="3232322"/>
            <a:ext cx="2655640" cy="2215991"/>
          </a:xfrm>
          <a:prstGeom prst="rect">
            <a:avLst/>
          </a:prstGeom>
          <a:solidFill>
            <a:schemeClr val="tx1"/>
          </a:solidFill>
        </p:spPr>
        <p:txBody>
          <a:bodyPr wrap="square" rtlCol="0">
            <a:spAutoFit/>
          </a:bodyPr>
          <a:lstStyle/>
          <a:p>
            <a:pPr algn="ctr"/>
            <a:r>
              <a:rPr lang="en-US" sz="4000" dirty="0" smtClean="0">
                <a:solidFill>
                  <a:schemeClr val="bg1"/>
                </a:solidFill>
              </a:rPr>
              <a:t>Concourse of 150+ statements </a:t>
            </a:r>
          </a:p>
          <a:p>
            <a:endParaRPr lang="en-US" dirty="0" smtClean="0"/>
          </a:p>
        </p:txBody>
      </p:sp>
      <p:sp>
        <p:nvSpPr>
          <p:cNvPr id="12" name="TextBox 11"/>
          <p:cNvSpPr txBox="1"/>
          <p:nvPr/>
        </p:nvSpPr>
        <p:spPr>
          <a:xfrm>
            <a:off x="6467385" y="3844949"/>
            <a:ext cx="2116598" cy="1631216"/>
          </a:xfrm>
          <a:prstGeom prst="rect">
            <a:avLst/>
          </a:prstGeom>
          <a:solidFill>
            <a:schemeClr val="tx2"/>
          </a:solidFill>
        </p:spPr>
        <p:txBody>
          <a:bodyPr wrap="square" rtlCol="0">
            <a:spAutoFit/>
          </a:bodyPr>
          <a:lstStyle/>
          <a:p>
            <a:pPr algn="ctr"/>
            <a:endParaRPr lang="en-US" sz="2000" dirty="0" smtClean="0">
              <a:solidFill>
                <a:schemeClr val="bg1"/>
              </a:solidFill>
            </a:endParaRPr>
          </a:p>
          <a:p>
            <a:pPr algn="ctr"/>
            <a:r>
              <a:rPr lang="en-US" sz="2000" dirty="0" smtClean="0">
                <a:solidFill>
                  <a:schemeClr val="bg1"/>
                </a:solidFill>
              </a:rPr>
              <a:t>P-set of </a:t>
            </a:r>
          </a:p>
          <a:p>
            <a:pPr algn="ctr"/>
            <a:r>
              <a:rPr lang="en-US" sz="2000" dirty="0" smtClean="0">
                <a:solidFill>
                  <a:schemeClr val="bg1"/>
                </a:solidFill>
              </a:rPr>
              <a:t>40-60 statements</a:t>
            </a:r>
          </a:p>
          <a:p>
            <a:pPr algn="ctr"/>
            <a:endParaRPr lang="en-US" sz="2000" dirty="0">
              <a:solidFill>
                <a:schemeClr val="bg1"/>
              </a:solidFill>
            </a:endParaRPr>
          </a:p>
          <a:p>
            <a:pPr algn="ctr"/>
            <a:endParaRPr lang="en-US" sz="2000" dirty="0" smtClean="0">
              <a:solidFill>
                <a:schemeClr val="bg1"/>
              </a:solidFill>
            </a:endParaRPr>
          </a:p>
        </p:txBody>
      </p:sp>
      <p:sp>
        <p:nvSpPr>
          <p:cNvPr id="13" name="Right Arrow 12"/>
          <p:cNvSpPr/>
          <p:nvPr/>
        </p:nvSpPr>
        <p:spPr>
          <a:xfrm>
            <a:off x="3540851" y="4532095"/>
            <a:ext cx="2604324" cy="35914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p:nvSpPr>
        <p:spPr>
          <a:xfrm>
            <a:off x="3540851" y="3711187"/>
            <a:ext cx="2604324" cy="646331"/>
          </a:xfrm>
          <a:prstGeom prst="rect">
            <a:avLst/>
          </a:prstGeom>
          <a:noFill/>
        </p:spPr>
        <p:txBody>
          <a:bodyPr wrap="square" rtlCol="0">
            <a:spAutoFit/>
          </a:bodyPr>
          <a:lstStyle/>
          <a:p>
            <a:r>
              <a:rPr lang="en-US" dirty="0" smtClean="0"/>
              <a:t>Coding, cleaning up, ensuring representation </a:t>
            </a:r>
            <a:endParaRPr lang="en-US" dirty="0"/>
          </a:p>
        </p:txBody>
      </p:sp>
    </p:spTree>
    <p:extLst>
      <p:ext uri="{BB962C8B-B14F-4D97-AF65-F5344CB8AC3E}">
        <p14:creationId xmlns:p14="http://schemas.microsoft.com/office/powerpoint/2010/main" val="23252923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Introductions</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0" y="1829260"/>
            <a:ext cx="9019061" cy="4739758"/>
          </a:xfrm>
          <a:prstGeom prst="rect">
            <a:avLst/>
          </a:prstGeom>
          <a:noFill/>
        </p:spPr>
        <p:txBody>
          <a:bodyPr wrap="square" rtlCol="0">
            <a:spAutoFit/>
          </a:bodyPr>
          <a:lstStyle/>
          <a:p>
            <a:r>
              <a:rPr lang="en-US" sz="2400" u="sng" dirty="0" smtClean="0">
                <a:latin typeface="Minion Pro"/>
                <a:cs typeface="Minion Pro"/>
              </a:rPr>
              <a:t>Stacy Brinkman</a:t>
            </a:r>
          </a:p>
          <a:p>
            <a:pPr lvl="1" indent="-457200"/>
            <a:r>
              <a:rPr lang="en-US" sz="1400" dirty="0" smtClean="0">
                <a:latin typeface="Minion Pro"/>
                <a:cs typeface="Minion Pro"/>
              </a:rPr>
              <a:t>Art &amp; Architecture Librarian</a:t>
            </a:r>
          </a:p>
          <a:p>
            <a:pPr lvl="1" indent="-457200"/>
            <a:r>
              <a:rPr lang="en-US" sz="1400" dirty="0" smtClean="0">
                <a:latin typeface="Minion Pro"/>
                <a:cs typeface="Minion Pro"/>
                <a:hlinkClick r:id="rId3"/>
              </a:rPr>
              <a:t>brinkmsm@miamioh.edu</a:t>
            </a:r>
            <a:endParaRPr lang="en-US" sz="1400" dirty="0" smtClean="0">
              <a:latin typeface="Minion Pro"/>
              <a:cs typeface="Minion Pro"/>
            </a:endParaRPr>
          </a:p>
          <a:p>
            <a:pPr lvl="1" indent="-457200"/>
            <a:endParaRPr lang="en-US" sz="1400" dirty="0" smtClean="0">
              <a:latin typeface="Minion Pro"/>
              <a:cs typeface="Minion Pro"/>
            </a:endParaRPr>
          </a:p>
          <a:p>
            <a:pPr lvl="1"/>
            <a:endParaRPr lang="en-US" sz="1200" dirty="0" smtClean="0">
              <a:latin typeface="Minion Pro"/>
              <a:cs typeface="Minion Pro"/>
            </a:endParaRPr>
          </a:p>
          <a:p>
            <a:r>
              <a:rPr lang="en-US" sz="2400" u="sng" dirty="0" smtClean="0">
                <a:latin typeface="Minion Pro"/>
                <a:cs typeface="Minion Pro"/>
              </a:rPr>
              <a:t>Jen Waller</a:t>
            </a:r>
          </a:p>
          <a:p>
            <a:pPr marL="457200" indent="-457200"/>
            <a:r>
              <a:rPr lang="en-US" sz="1400" dirty="0" smtClean="0">
                <a:latin typeface="Minion Pro"/>
                <a:cs typeface="Minion Pro"/>
              </a:rPr>
              <a:t>Interdisciplinary Librarian &amp; Scholarly Communication Liaison</a:t>
            </a:r>
          </a:p>
          <a:p>
            <a:pPr marL="457200" indent="-457200"/>
            <a:r>
              <a:rPr lang="en-US" sz="1400" dirty="0" smtClean="0">
                <a:latin typeface="Minion Pro"/>
                <a:cs typeface="Minion Pro"/>
                <a:hlinkClick r:id="rId4"/>
              </a:rPr>
              <a:t>wallerjl@miamioh.edu</a:t>
            </a:r>
            <a:endParaRPr lang="en-US" sz="1400" dirty="0" smtClean="0">
              <a:latin typeface="Minion Pro"/>
              <a:cs typeface="Minion Pro"/>
            </a:endParaRPr>
          </a:p>
          <a:p>
            <a:pPr marL="457200" indent="-457200"/>
            <a:endParaRPr lang="en-US" sz="1400" dirty="0" smtClean="0">
              <a:latin typeface="Minion Pro"/>
              <a:cs typeface="Minion Pro"/>
            </a:endParaRPr>
          </a:p>
          <a:p>
            <a:endParaRPr lang="en-US" sz="1200" dirty="0">
              <a:latin typeface="Minion Pro"/>
              <a:cs typeface="Minion Pro"/>
            </a:endParaRPr>
          </a:p>
          <a:p>
            <a:r>
              <a:rPr lang="en-US" sz="2400" u="sng" dirty="0" smtClean="0">
                <a:latin typeface="Minion Pro"/>
                <a:cs typeface="Minion Pro"/>
              </a:rPr>
              <a:t>Kevin Messner</a:t>
            </a:r>
          </a:p>
          <a:p>
            <a:pPr lvl="1" indent="-457200"/>
            <a:r>
              <a:rPr lang="en-US" sz="1400" dirty="0" smtClean="0">
                <a:latin typeface="Minion Pro"/>
                <a:cs typeface="Minion Pro"/>
              </a:rPr>
              <a:t>Interim Head, B.E.S.T. Library</a:t>
            </a:r>
          </a:p>
          <a:p>
            <a:pPr lvl="1" indent="-457200"/>
            <a:r>
              <a:rPr lang="en-US" sz="1400" dirty="0" smtClean="0">
                <a:latin typeface="Minion Pro"/>
                <a:cs typeface="Minion Pro"/>
                <a:hlinkClick r:id="rId5"/>
              </a:rPr>
              <a:t>messnekr@miamioh.edu</a:t>
            </a:r>
            <a:endParaRPr lang="en-US" sz="1400" dirty="0" smtClean="0">
              <a:latin typeface="Minion Pro"/>
              <a:cs typeface="Minion Pro"/>
            </a:endParaRPr>
          </a:p>
          <a:p>
            <a:pPr lvl="1" indent="-457200"/>
            <a:endParaRPr lang="en-US" sz="1400" dirty="0" smtClean="0">
              <a:latin typeface="Minion Pro"/>
              <a:cs typeface="Minion Pro"/>
            </a:endParaRPr>
          </a:p>
          <a:p>
            <a:pPr lvl="1" indent="-457200"/>
            <a:endParaRPr lang="en-US" sz="1400" dirty="0">
              <a:latin typeface="Minion Pro"/>
              <a:cs typeface="Minion Pro"/>
            </a:endParaRPr>
          </a:p>
          <a:p>
            <a:r>
              <a:rPr lang="en-US" sz="2400" u="sng" dirty="0" smtClean="0">
                <a:latin typeface="Minion Pro"/>
                <a:cs typeface="Minion Pro"/>
              </a:rPr>
              <a:t>Aaron Shrimplin</a:t>
            </a:r>
          </a:p>
          <a:p>
            <a:pPr lvl="1" indent="-457200"/>
            <a:r>
              <a:rPr lang="en-US" sz="1400" dirty="0" smtClean="0">
                <a:latin typeface="Minion Pro"/>
                <a:cs typeface="Minion Pro"/>
              </a:rPr>
              <a:t>Associate Dean of Libraries</a:t>
            </a:r>
          </a:p>
          <a:p>
            <a:pPr lvl="1" indent="-457200"/>
            <a:r>
              <a:rPr lang="en-US" sz="1400" dirty="0" smtClean="0">
                <a:latin typeface="Minion Pro"/>
                <a:cs typeface="Minion Pro"/>
                <a:hlinkClick r:id="rId6"/>
              </a:rPr>
              <a:t>shrimpak@miamioh.edu</a:t>
            </a:r>
            <a:endParaRPr lang="en-US" sz="1400" dirty="0" smtClean="0">
              <a:latin typeface="Minion Pro"/>
              <a:cs typeface="Minion Pro"/>
            </a:endParaRPr>
          </a:p>
          <a:p>
            <a:pPr lvl="1" indent="-457200"/>
            <a:endParaRPr lang="en-US" sz="1400" dirty="0" smtClean="0">
              <a:latin typeface="Minion Pro"/>
              <a:cs typeface="Minion Pro"/>
            </a:endParaRPr>
          </a:p>
        </p:txBody>
      </p:sp>
    </p:spTree>
    <p:extLst>
      <p:ext uri="{BB962C8B-B14F-4D97-AF65-F5344CB8AC3E}">
        <p14:creationId xmlns:p14="http://schemas.microsoft.com/office/powerpoint/2010/main" val="18587403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424339" y="1828876"/>
            <a:ext cx="8142649" cy="763286"/>
          </a:xfrm>
          <a:prstGeom prst="rect">
            <a:avLst/>
          </a:prstGeom>
          <a:noFill/>
        </p:spPr>
        <p:txBody>
          <a:bodyPr wrap="square" rtlCol="0">
            <a:spAutoFit/>
          </a:bodyPr>
          <a:lstStyle/>
          <a:p>
            <a:pPr>
              <a:lnSpc>
                <a:spcPct val="90000"/>
              </a:lnSpc>
            </a:pPr>
            <a:r>
              <a:rPr lang="en-US" sz="2400" dirty="0" smtClean="0">
                <a:solidFill>
                  <a:schemeClr val="accent6"/>
                </a:solidFill>
                <a:latin typeface="Minion Pro"/>
                <a:cs typeface="Minion Pro"/>
              </a:rPr>
              <a:t>P-set statements </a:t>
            </a:r>
            <a:r>
              <a:rPr lang="en-US" sz="2400" dirty="0">
                <a:solidFill>
                  <a:schemeClr val="accent6"/>
                </a:solidFill>
                <a:latin typeface="Minion Pro"/>
                <a:cs typeface="Minion Pro"/>
              </a:rPr>
              <a:t>are put on </a:t>
            </a:r>
            <a:r>
              <a:rPr lang="en-US" sz="2400" dirty="0" smtClean="0">
                <a:solidFill>
                  <a:schemeClr val="accent6"/>
                </a:solidFill>
                <a:latin typeface="Minion Pro"/>
                <a:cs typeface="Minion Pro"/>
              </a:rPr>
              <a:t>cards </a:t>
            </a:r>
            <a:r>
              <a:rPr lang="en-US" sz="2400" dirty="0">
                <a:solidFill>
                  <a:schemeClr val="accent6"/>
                </a:solidFill>
                <a:latin typeface="Minion Pro"/>
                <a:cs typeface="Minion Pro"/>
              </a:rPr>
              <a:t>and are </a:t>
            </a:r>
            <a:r>
              <a:rPr lang="en-US" sz="2400" dirty="0" smtClean="0">
                <a:solidFill>
                  <a:schemeClr val="accent6"/>
                </a:solidFill>
                <a:latin typeface="Minion Pro"/>
                <a:cs typeface="Minion Pro"/>
              </a:rPr>
              <a:t>then sorted </a:t>
            </a:r>
            <a:r>
              <a:rPr lang="en-US" sz="2400" dirty="0">
                <a:solidFill>
                  <a:schemeClr val="accent6"/>
                </a:solidFill>
                <a:latin typeface="Minion Pro"/>
                <a:cs typeface="Minion Pro"/>
              </a:rPr>
              <a:t>by participants onto a grid</a:t>
            </a:r>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Step 3: Q-sort</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9615" y="3125286"/>
            <a:ext cx="6551226" cy="3215045"/>
          </a:xfrm>
          <a:prstGeom prst="rect">
            <a:avLst/>
          </a:prstGeom>
        </p:spPr>
      </p:pic>
      <p:sp>
        <p:nvSpPr>
          <p:cNvPr id="6" name="TextBox 5"/>
          <p:cNvSpPr txBox="1"/>
          <p:nvPr/>
        </p:nvSpPr>
        <p:spPr>
          <a:xfrm>
            <a:off x="1552331" y="3488858"/>
            <a:ext cx="6228510" cy="584776"/>
          </a:xfrm>
          <a:prstGeom prst="rect">
            <a:avLst/>
          </a:prstGeom>
          <a:noFill/>
        </p:spPr>
        <p:txBody>
          <a:bodyPr wrap="square" rtlCol="0">
            <a:spAutoFit/>
          </a:bodyPr>
          <a:lstStyle/>
          <a:p>
            <a:endParaRPr lang="en-US" sz="3200" dirty="0"/>
          </a:p>
        </p:txBody>
      </p:sp>
    </p:spTree>
    <p:extLst>
      <p:ext uri="{BB962C8B-B14F-4D97-AF65-F5344CB8AC3E}">
        <p14:creationId xmlns:p14="http://schemas.microsoft.com/office/powerpoint/2010/main" val="16332788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3651634" y="1850612"/>
            <a:ext cx="5103895" cy="2868478"/>
          </a:xfrm>
          <a:prstGeom prst="rect">
            <a:avLst/>
          </a:prstGeom>
          <a:noFill/>
        </p:spPr>
        <p:txBody>
          <a:bodyPr wrap="square" rtlCol="0">
            <a:spAutoFit/>
          </a:bodyPr>
          <a:lstStyle/>
          <a:p>
            <a:pPr>
              <a:lnSpc>
                <a:spcPct val="90000"/>
              </a:lnSpc>
            </a:pPr>
            <a:r>
              <a:rPr lang="en-US" sz="2800" dirty="0" smtClean="0">
                <a:solidFill>
                  <a:schemeClr val="accent6"/>
                </a:solidFill>
                <a:latin typeface="Minion Pro"/>
                <a:cs typeface="Minion Pro"/>
              </a:rPr>
              <a:t>Q-sort results are analyzed</a:t>
            </a:r>
          </a:p>
          <a:p>
            <a:pPr>
              <a:lnSpc>
                <a:spcPct val="90000"/>
              </a:lnSpc>
            </a:pPr>
            <a:r>
              <a:rPr lang="en-US" sz="2800" dirty="0" smtClean="0">
                <a:solidFill>
                  <a:schemeClr val="accent6"/>
                </a:solidFill>
                <a:latin typeface="Minion Pro"/>
                <a:cs typeface="Minion Pro"/>
              </a:rPr>
              <a:t> </a:t>
            </a:r>
          </a:p>
          <a:p>
            <a:pPr marL="457200" indent="-457200">
              <a:lnSpc>
                <a:spcPct val="90000"/>
              </a:lnSpc>
              <a:buFont typeface="Arial"/>
              <a:buChar char="•"/>
            </a:pPr>
            <a:r>
              <a:rPr lang="en-US" sz="2400" dirty="0" smtClean="0">
                <a:solidFill>
                  <a:schemeClr val="accent6"/>
                </a:solidFill>
                <a:latin typeface="Minion Pro"/>
                <a:cs typeface="Minion Pro"/>
              </a:rPr>
              <a:t>Q-analysis as an inversion of Spearman’s factor analysis</a:t>
            </a:r>
          </a:p>
          <a:p>
            <a:pPr>
              <a:lnSpc>
                <a:spcPct val="90000"/>
              </a:lnSpc>
            </a:pPr>
            <a:endParaRPr lang="en-US" sz="2400" dirty="0" smtClean="0">
              <a:solidFill>
                <a:schemeClr val="accent6"/>
              </a:solidFill>
              <a:latin typeface="Minion Pro"/>
              <a:cs typeface="Minion Pro"/>
            </a:endParaRPr>
          </a:p>
          <a:p>
            <a:pPr marL="457200" indent="-457200">
              <a:lnSpc>
                <a:spcPct val="90000"/>
              </a:lnSpc>
              <a:buFont typeface="Arial"/>
              <a:buChar char="•"/>
            </a:pPr>
            <a:r>
              <a:rPr lang="en-US" sz="2400" dirty="0" smtClean="0">
                <a:solidFill>
                  <a:schemeClr val="accent6"/>
                </a:solidFill>
                <a:latin typeface="Minion Pro"/>
                <a:cs typeface="Minion Pro"/>
              </a:rPr>
              <a:t>Produces a person-by-person correlation matrix (instead of a variable-by-variable matrix)</a:t>
            </a:r>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Step 4: Factor analysis of sorting</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pic>
        <p:nvPicPr>
          <p:cNvPr id="7" name="Picture 6" descr="FactorAnalysi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4823" y="1641435"/>
            <a:ext cx="3170424" cy="4816735"/>
          </a:xfrm>
          <a:prstGeom prst="rect">
            <a:avLst/>
          </a:prstGeom>
          <a:noFill/>
          <a:ln>
            <a:noFill/>
          </a:ln>
          <a:effectLst>
            <a:outerShdw blurRad="50800" dist="38100" dir="2700000" algn="tl" rotWithShape="0">
              <a:srgbClr val="000000">
                <a:alpha val="42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84628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Straight Connector 17"/>
          <p:cNvCxnSpPr/>
          <p:nvPr/>
        </p:nvCxnSpPr>
        <p:spPr>
          <a:xfrm>
            <a:off x="6902101" y="1859273"/>
            <a:ext cx="12829" cy="4383045"/>
          </a:xfrm>
          <a:prstGeom prst="line">
            <a:avLst/>
          </a:prstGeom>
          <a:ln>
            <a:solidFill>
              <a:srgbClr val="9F0927"/>
            </a:solidFill>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243755" y="715081"/>
            <a:ext cx="5777440" cy="461665"/>
          </a:xfrm>
          <a:prstGeom prst="rect">
            <a:avLst/>
          </a:prstGeom>
          <a:noFill/>
        </p:spPr>
        <p:txBody>
          <a:bodyPr wrap="square" rtlCol="0">
            <a:spAutoFit/>
          </a:bodyPr>
          <a:lstStyle/>
          <a:p>
            <a:r>
              <a:rPr lang="en-US" sz="2400" dirty="0" smtClean="0">
                <a:solidFill>
                  <a:schemeClr val="bg1"/>
                </a:solidFill>
                <a:latin typeface="Gotham Light"/>
                <a:cs typeface="Gotham Light"/>
              </a:rPr>
              <a:t>Factors vs. individual viewpoints (sorts)</a:t>
            </a:r>
            <a:endParaRPr lang="en-US" sz="24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504397" y="1015610"/>
            <a:ext cx="962189" cy="338554"/>
          </a:xfrm>
          <a:prstGeom prst="rect">
            <a:avLst/>
          </a:prstGeom>
          <a:noFill/>
        </p:spPr>
        <p:txBody>
          <a:bodyPr wrap="square" rtlCol="0">
            <a:spAutoFit/>
          </a:bodyPr>
          <a:lstStyle/>
          <a:p>
            <a:r>
              <a:rPr lang="en-US" sz="1600" dirty="0" smtClean="0"/>
              <a:t>Factor 1</a:t>
            </a:r>
            <a:endParaRPr lang="en-US" sz="1600" dirty="0"/>
          </a:p>
        </p:txBody>
      </p:sp>
      <p:pic>
        <p:nvPicPr>
          <p:cNvPr id="16" name="Picture 15"/>
          <p:cNvPicPr>
            <a:picLocks noChangeAspect="1"/>
          </p:cNvPicPr>
          <p:nvPr/>
        </p:nvPicPr>
        <p:blipFill>
          <a:blip r:embed="rId3"/>
          <a:stretch>
            <a:fillRect/>
          </a:stretch>
        </p:blipFill>
        <p:spPr>
          <a:xfrm>
            <a:off x="6661185" y="1453595"/>
            <a:ext cx="523156" cy="353421"/>
          </a:xfrm>
          <a:prstGeom prst="rect">
            <a:avLst/>
          </a:prstGeom>
        </p:spPr>
      </p:pic>
      <p:sp>
        <p:nvSpPr>
          <p:cNvPr id="17" name="Rectangle 16"/>
          <p:cNvSpPr/>
          <p:nvPr/>
        </p:nvSpPr>
        <p:spPr>
          <a:xfrm>
            <a:off x="6453081" y="1288845"/>
            <a:ext cx="886507" cy="369332"/>
          </a:xfrm>
          <a:prstGeom prst="rect">
            <a:avLst/>
          </a:prstGeom>
        </p:spPr>
        <p:txBody>
          <a:bodyPr wrap="square">
            <a:spAutoFit/>
          </a:bodyPr>
          <a:lstStyle/>
          <a:p>
            <a:r>
              <a:rPr lang="en-US" dirty="0" smtClean="0">
                <a:latin typeface="ＭＳ ゴシック"/>
                <a:ea typeface="ＭＳ ゴシック"/>
                <a:cs typeface="ＭＳ ゴシック"/>
              </a:rPr>
              <a:t>√</a:t>
            </a:r>
            <a:endParaRPr lang="en-US" dirty="0"/>
          </a:p>
        </p:txBody>
      </p:sp>
      <p:sp>
        <p:nvSpPr>
          <p:cNvPr id="21" name="TextBox 20"/>
          <p:cNvSpPr txBox="1"/>
          <p:nvPr/>
        </p:nvSpPr>
        <p:spPr>
          <a:xfrm>
            <a:off x="4361919" y="3315637"/>
            <a:ext cx="962189" cy="338554"/>
          </a:xfrm>
          <a:prstGeom prst="rect">
            <a:avLst/>
          </a:prstGeom>
          <a:noFill/>
        </p:spPr>
        <p:txBody>
          <a:bodyPr wrap="square" rtlCol="0">
            <a:spAutoFit/>
          </a:bodyPr>
          <a:lstStyle/>
          <a:p>
            <a:r>
              <a:rPr lang="en-US" sz="1600" dirty="0" smtClean="0"/>
              <a:t>Factor 2</a:t>
            </a:r>
            <a:endParaRPr lang="en-US" sz="1600" dirty="0"/>
          </a:p>
        </p:txBody>
      </p:sp>
      <p:pic>
        <p:nvPicPr>
          <p:cNvPr id="22" name="Picture 21"/>
          <p:cNvPicPr>
            <a:picLocks noChangeAspect="1"/>
          </p:cNvPicPr>
          <p:nvPr/>
        </p:nvPicPr>
        <p:blipFill>
          <a:blip r:embed="rId3"/>
          <a:stretch>
            <a:fillRect/>
          </a:stretch>
        </p:blipFill>
        <p:spPr>
          <a:xfrm>
            <a:off x="4518712" y="3745390"/>
            <a:ext cx="523156" cy="353421"/>
          </a:xfrm>
          <a:prstGeom prst="rect">
            <a:avLst/>
          </a:prstGeom>
        </p:spPr>
      </p:pic>
      <p:sp>
        <p:nvSpPr>
          <p:cNvPr id="23" name="Rectangle 22"/>
          <p:cNvSpPr/>
          <p:nvPr/>
        </p:nvSpPr>
        <p:spPr>
          <a:xfrm>
            <a:off x="4309310" y="3595616"/>
            <a:ext cx="886507" cy="369332"/>
          </a:xfrm>
          <a:prstGeom prst="rect">
            <a:avLst/>
          </a:prstGeom>
        </p:spPr>
        <p:txBody>
          <a:bodyPr wrap="square">
            <a:spAutoFit/>
          </a:bodyPr>
          <a:lstStyle/>
          <a:p>
            <a:r>
              <a:rPr lang="en-US" dirty="0" smtClean="0">
                <a:latin typeface="ＭＳ ゴシック"/>
                <a:ea typeface="ＭＳ ゴシック"/>
                <a:cs typeface="ＭＳ ゴシック"/>
              </a:rPr>
              <a:t>√</a:t>
            </a:r>
            <a:endParaRPr lang="en-US" dirty="0"/>
          </a:p>
        </p:txBody>
      </p:sp>
      <p:sp>
        <p:nvSpPr>
          <p:cNvPr id="24" name="Oval 23"/>
          <p:cNvSpPr/>
          <p:nvPr/>
        </p:nvSpPr>
        <p:spPr>
          <a:xfrm>
            <a:off x="7530733" y="2496934"/>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26" name="TextBox 25"/>
          <p:cNvSpPr txBox="1"/>
          <p:nvPr/>
        </p:nvSpPr>
        <p:spPr>
          <a:xfrm>
            <a:off x="6661186" y="1738605"/>
            <a:ext cx="240915" cy="261610"/>
          </a:xfrm>
          <a:prstGeom prst="rect">
            <a:avLst/>
          </a:prstGeom>
          <a:noFill/>
        </p:spPr>
        <p:txBody>
          <a:bodyPr wrap="square" rtlCol="0">
            <a:spAutoFit/>
          </a:bodyPr>
          <a:lstStyle/>
          <a:p>
            <a:r>
              <a:rPr lang="en-US" sz="1100" dirty="0" smtClean="0"/>
              <a:t>1</a:t>
            </a:r>
            <a:endParaRPr lang="en-US" sz="1100" dirty="0"/>
          </a:p>
        </p:txBody>
      </p:sp>
      <p:sp>
        <p:nvSpPr>
          <p:cNvPr id="27" name="TextBox 26"/>
          <p:cNvSpPr txBox="1"/>
          <p:nvPr/>
        </p:nvSpPr>
        <p:spPr>
          <a:xfrm>
            <a:off x="8636878" y="3913652"/>
            <a:ext cx="240915" cy="261610"/>
          </a:xfrm>
          <a:prstGeom prst="rect">
            <a:avLst/>
          </a:prstGeom>
          <a:noFill/>
        </p:spPr>
        <p:txBody>
          <a:bodyPr wrap="square" rtlCol="0">
            <a:spAutoFit/>
          </a:bodyPr>
          <a:lstStyle/>
          <a:p>
            <a:r>
              <a:rPr lang="en-US" sz="1100" dirty="0" smtClean="0"/>
              <a:t>1</a:t>
            </a:r>
            <a:endParaRPr lang="en-US" sz="1100" dirty="0"/>
          </a:p>
        </p:txBody>
      </p:sp>
      <p:sp>
        <p:nvSpPr>
          <p:cNvPr id="28" name="TextBox 27"/>
          <p:cNvSpPr txBox="1"/>
          <p:nvPr/>
        </p:nvSpPr>
        <p:spPr>
          <a:xfrm>
            <a:off x="5106013" y="3907302"/>
            <a:ext cx="384878" cy="261610"/>
          </a:xfrm>
          <a:prstGeom prst="rect">
            <a:avLst/>
          </a:prstGeom>
          <a:noFill/>
        </p:spPr>
        <p:txBody>
          <a:bodyPr wrap="square" rtlCol="0">
            <a:spAutoFit/>
          </a:bodyPr>
          <a:lstStyle/>
          <a:p>
            <a:r>
              <a:rPr lang="en-US" sz="1100" dirty="0" smtClean="0"/>
              <a:t>-1</a:t>
            </a:r>
            <a:endParaRPr lang="en-US" sz="1100" dirty="0"/>
          </a:p>
        </p:txBody>
      </p:sp>
      <p:sp>
        <p:nvSpPr>
          <p:cNvPr id="29" name="TextBox 28"/>
          <p:cNvSpPr txBox="1"/>
          <p:nvPr/>
        </p:nvSpPr>
        <p:spPr>
          <a:xfrm>
            <a:off x="6648357" y="6043075"/>
            <a:ext cx="394865" cy="261610"/>
          </a:xfrm>
          <a:prstGeom prst="rect">
            <a:avLst/>
          </a:prstGeom>
          <a:noFill/>
        </p:spPr>
        <p:txBody>
          <a:bodyPr wrap="square" rtlCol="0">
            <a:spAutoFit/>
          </a:bodyPr>
          <a:lstStyle/>
          <a:p>
            <a:r>
              <a:rPr lang="en-US" sz="1100" dirty="0" smtClean="0"/>
              <a:t>-1</a:t>
            </a:r>
            <a:endParaRPr lang="en-US" sz="1100" dirty="0"/>
          </a:p>
        </p:txBody>
      </p:sp>
      <p:sp>
        <p:nvSpPr>
          <p:cNvPr id="30" name="Oval 29"/>
          <p:cNvSpPr/>
          <p:nvPr/>
        </p:nvSpPr>
        <p:spPr>
          <a:xfrm>
            <a:off x="5938389" y="2700134"/>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2" name="Oval 31"/>
          <p:cNvSpPr/>
          <p:nvPr/>
        </p:nvSpPr>
        <p:spPr>
          <a:xfrm>
            <a:off x="6090789" y="2903334"/>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3" name="Oval 32"/>
          <p:cNvSpPr/>
          <p:nvPr/>
        </p:nvSpPr>
        <p:spPr>
          <a:xfrm>
            <a:off x="6243189" y="2781584"/>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4" name="Oval 33"/>
          <p:cNvSpPr/>
          <p:nvPr/>
        </p:nvSpPr>
        <p:spPr>
          <a:xfrm>
            <a:off x="5948122" y="3106534"/>
            <a:ext cx="102633" cy="136817"/>
          </a:xfrm>
          <a:prstGeom prst="ellipse">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5" name="Oval 34"/>
          <p:cNvSpPr/>
          <p:nvPr/>
        </p:nvSpPr>
        <p:spPr>
          <a:xfrm>
            <a:off x="6127728" y="2576352"/>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6" name="Oval 35"/>
          <p:cNvSpPr/>
          <p:nvPr/>
        </p:nvSpPr>
        <p:spPr>
          <a:xfrm>
            <a:off x="7744203" y="2700134"/>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7" name="Oval 36"/>
          <p:cNvSpPr/>
          <p:nvPr/>
        </p:nvSpPr>
        <p:spPr>
          <a:xfrm>
            <a:off x="6243189" y="3106534"/>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8" name="Oval 37"/>
          <p:cNvSpPr/>
          <p:nvPr/>
        </p:nvSpPr>
        <p:spPr>
          <a:xfrm>
            <a:off x="7744203" y="2360117"/>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43" name="Oval 42"/>
          <p:cNvSpPr/>
          <p:nvPr/>
        </p:nvSpPr>
        <p:spPr>
          <a:xfrm>
            <a:off x="6230361" y="3527208"/>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44" name="Oval 43"/>
          <p:cNvSpPr/>
          <p:nvPr/>
        </p:nvSpPr>
        <p:spPr>
          <a:xfrm>
            <a:off x="5739750" y="2403321"/>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50" name="Oval 49"/>
          <p:cNvSpPr/>
          <p:nvPr/>
        </p:nvSpPr>
        <p:spPr>
          <a:xfrm>
            <a:off x="7588686" y="2694038"/>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51" name="Oval 50"/>
          <p:cNvSpPr/>
          <p:nvPr/>
        </p:nvSpPr>
        <p:spPr>
          <a:xfrm>
            <a:off x="8166017" y="2403321"/>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cxnSp>
        <p:nvCxnSpPr>
          <p:cNvPr id="6" name="Straight Connector 5"/>
          <p:cNvCxnSpPr/>
          <p:nvPr/>
        </p:nvCxnSpPr>
        <p:spPr>
          <a:xfrm>
            <a:off x="5221932" y="3884133"/>
            <a:ext cx="3476711" cy="0"/>
          </a:xfrm>
          <a:prstGeom prst="line">
            <a:avLst/>
          </a:prstGeom>
        </p:spPr>
        <p:style>
          <a:lnRef idx="2">
            <a:schemeClr val="accent1"/>
          </a:lnRef>
          <a:fillRef idx="0">
            <a:schemeClr val="accent1"/>
          </a:fillRef>
          <a:effectRef idx="1">
            <a:schemeClr val="accent1"/>
          </a:effectRef>
          <a:fontRef idx="minor">
            <a:schemeClr val="tx1"/>
          </a:fontRef>
        </p:style>
      </p:cxnSp>
      <p:sp>
        <p:nvSpPr>
          <p:cNvPr id="52" name="TextBox 51"/>
          <p:cNvSpPr txBox="1"/>
          <p:nvPr/>
        </p:nvSpPr>
        <p:spPr>
          <a:xfrm>
            <a:off x="423364" y="2240396"/>
            <a:ext cx="3630659" cy="1908215"/>
          </a:xfrm>
          <a:prstGeom prst="rect">
            <a:avLst/>
          </a:prstGeom>
          <a:noFill/>
        </p:spPr>
        <p:txBody>
          <a:bodyPr wrap="square" rtlCol="0">
            <a:spAutoFit/>
          </a:bodyPr>
          <a:lstStyle/>
          <a:p>
            <a:pPr marL="342900" indent="-342900">
              <a:buFont typeface="Arial"/>
              <a:buChar char="•"/>
            </a:pPr>
            <a:r>
              <a:rPr lang="en-US" sz="2000" dirty="0">
                <a:latin typeface="Minion Pro"/>
                <a:cs typeface="Minion Pro"/>
              </a:rPr>
              <a:t>Each </a:t>
            </a:r>
            <a:r>
              <a:rPr lang="en-US" sz="2000" dirty="0" smtClean="0">
                <a:latin typeface="Minion Pro"/>
                <a:cs typeface="Minion Pro"/>
              </a:rPr>
              <a:t>dot </a:t>
            </a:r>
            <a:r>
              <a:rPr lang="en-US" sz="2000" dirty="0">
                <a:latin typeface="Minion Pro"/>
                <a:cs typeface="Minion Pro"/>
              </a:rPr>
              <a:t>= </a:t>
            </a:r>
            <a:r>
              <a:rPr lang="en-US" sz="2000" dirty="0" smtClean="0">
                <a:latin typeface="Minion Pro"/>
                <a:cs typeface="Minion Pro"/>
              </a:rPr>
              <a:t>one </a:t>
            </a:r>
            <a:r>
              <a:rPr lang="en-US" sz="2000" dirty="0">
                <a:latin typeface="Minion Pro"/>
                <a:cs typeface="Minion Pro"/>
              </a:rPr>
              <a:t>Q-</a:t>
            </a:r>
            <a:r>
              <a:rPr lang="en-US" sz="2000" dirty="0" smtClean="0">
                <a:latin typeface="Minion Pro"/>
                <a:cs typeface="Minion Pro"/>
              </a:rPr>
              <a:t>sort</a:t>
            </a:r>
          </a:p>
          <a:p>
            <a:endParaRPr lang="en-US" sz="2000" dirty="0">
              <a:latin typeface="Minion Pro"/>
              <a:cs typeface="Minion Pro"/>
            </a:endParaRPr>
          </a:p>
          <a:p>
            <a:pPr marL="342900" indent="-342900">
              <a:buFont typeface="Arial"/>
              <a:buChar char="•"/>
            </a:pPr>
            <a:r>
              <a:rPr lang="en-US" sz="2000" dirty="0">
                <a:solidFill>
                  <a:schemeClr val="accent1"/>
                </a:solidFill>
                <a:latin typeface="Minion Pro"/>
                <a:cs typeface="Minion Pro"/>
              </a:rPr>
              <a:t>Line = Factor = common ground between </a:t>
            </a:r>
            <a:r>
              <a:rPr lang="en-US" sz="2000" dirty="0" smtClean="0">
                <a:solidFill>
                  <a:schemeClr val="accent1"/>
                </a:solidFill>
                <a:latin typeface="Minion Pro"/>
                <a:cs typeface="Minion Pro"/>
              </a:rPr>
              <a:t>viewpoints</a:t>
            </a:r>
          </a:p>
          <a:p>
            <a:endParaRPr lang="en-US" sz="2000" dirty="0">
              <a:latin typeface="Minion Pro"/>
              <a:cs typeface="Minion Pro"/>
            </a:endParaRPr>
          </a:p>
          <a:p>
            <a:endParaRPr lang="en-US" dirty="0">
              <a:latin typeface="Minion Pro"/>
              <a:cs typeface="Minion Pro"/>
            </a:endParaRPr>
          </a:p>
        </p:txBody>
      </p:sp>
    </p:spTree>
    <p:extLst>
      <p:ext uri="{BB962C8B-B14F-4D97-AF65-F5344CB8AC3E}">
        <p14:creationId xmlns:p14="http://schemas.microsoft.com/office/powerpoint/2010/main" val="41088453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Straight Connector 17"/>
          <p:cNvCxnSpPr/>
          <p:nvPr/>
        </p:nvCxnSpPr>
        <p:spPr>
          <a:xfrm>
            <a:off x="6902101" y="1859273"/>
            <a:ext cx="12829" cy="4383045"/>
          </a:xfrm>
          <a:prstGeom prst="line">
            <a:avLst/>
          </a:prstGeom>
          <a:ln>
            <a:solidFill>
              <a:srgbClr val="9F0927"/>
            </a:solidFill>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243755" y="715081"/>
            <a:ext cx="5777440" cy="461665"/>
          </a:xfrm>
          <a:prstGeom prst="rect">
            <a:avLst/>
          </a:prstGeom>
          <a:noFill/>
        </p:spPr>
        <p:txBody>
          <a:bodyPr wrap="square" rtlCol="0">
            <a:spAutoFit/>
          </a:bodyPr>
          <a:lstStyle/>
          <a:p>
            <a:r>
              <a:rPr lang="en-US" sz="2400" dirty="0" smtClean="0">
                <a:solidFill>
                  <a:schemeClr val="bg1"/>
                </a:solidFill>
                <a:latin typeface="Gotham Light"/>
                <a:cs typeface="Gotham Light"/>
              </a:rPr>
              <a:t>Factors vs. individual viewpoints (sorts)</a:t>
            </a:r>
            <a:endParaRPr lang="en-US" sz="24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504397" y="1015610"/>
            <a:ext cx="962189" cy="338554"/>
          </a:xfrm>
          <a:prstGeom prst="rect">
            <a:avLst/>
          </a:prstGeom>
          <a:noFill/>
        </p:spPr>
        <p:txBody>
          <a:bodyPr wrap="square" rtlCol="0">
            <a:spAutoFit/>
          </a:bodyPr>
          <a:lstStyle/>
          <a:p>
            <a:r>
              <a:rPr lang="en-US" sz="1600" dirty="0" smtClean="0"/>
              <a:t>Factor 1</a:t>
            </a:r>
            <a:endParaRPr lang="en-US" sz="1600" dirty="0"/>
          </a:p>
        </p:txBody>
      </p:sp>
      <p:pic>
        <p:nvPicPr>
          <p:cNvPr id="16" name="Picture 15"/>
          <p:cNvPicPr>
            <a:picLocks noChangeAspect="1"/>
          </p:cNvPicPr>
          <p:nvPr/>
        </p:nvPicPr>
        <p:blipFill>
          <a:blip r:embed="rId3"/>
          <a:stretch>
            <a:fillRect/>
          </a:stretch>
        </p:blipFill>
        <p:spPr>
          <a:xfrm>
            <a:off x="6661185" y="1453595"/>
            <a:ext cx="523156" cy="353421"/>
          </a:xfrm>
          <a:prstGeom prst="rect">
            <a:avLst/>
          </a:prstGeom>
        </p:spPr>
      </p:pic>
      <p:sp>
        <p:nvSpPr>
          <p:cNvPr id="17" name="Rectangle 16"/>
          <p:cNvSpPr/>
          <p:nvPr/>
        </p:nvSpPr>
        <p:spPr>
          <a:xfrm>
            <a:off x="6453081" y="1288845"/>
            <a:ext cx="886507" cy="369332"/>
          </a:xfrm>
          <a:prstGeom prst="rect">
            <a:avLst/>
          </a:prstGeom>
        </p:spPr>
        <p:txBody>
          <a:bodyPr wrap="square">
            <a:spAutoFit/>
          </a:bodyPr>
          <a:lstStyle/>
          <a:p>
            <a:r>
              <a:rPr lang="en-US" dirty="0" smtClean="0">
                <a:latin typeface="ＭＳ ゴシック"/>
                <a:ea typeface="ＭＳ ゴシック"/>
                <a:cs typeface="ＭＳ ゴシック"/>
              </a:rPr>
              <a:t>√</a:t>
            </a:r>
            <a:endParaRPr lang="en-US" dirty="0"/>
          </a:p>
        </p:txBody>
      </p:sp>
      <p:sp>
        <p:nvSpPr>
          <p:cNvPr id="21" name="TextBox 20"/>
          <p:cNvSpPr txBox="1"/>
          <p:nvPr/>
        </p:nvSpPr>
        <p:spPr>
          <a:xfrm>
            <a:off x="4361919" y="3315637"/>
            <a:ext cx="962189" cy="338554"/>
          </a:xfrm>
          <a:prstGeom prst="rect">
            <a:avLst/>
          </a:prstGeom>
          <a:noFill/>
        </p:spPr>
        <p:txBody>
          <a:bodyPr wrap="square" rtlCol="0">
            <a:spAutoFit/>
          </a:bodyPr>
          <a:lstStyle/>
          <a:p>
            <a:r>
              <a:rPr lang="en-US" sz="1600" dirty="0" smtClean="0"/>
              <a:t>Factor 2</a:t>
            </a:r>
            <a:endParaRPr lang="en-US" sz="1600" dirty="0"/>
          </a:p>
        </p:txBody>
      </p:sp>
      <p:pic>
        <p:nvPicPr>
          <p:cNvPr id="22" name="Picture 21"/>
          <p:cNvPicPr>
            <a:picLocks noChangeAspect="1"/>
          </p:cNvPicPr>
          <p:nvPr/>
        </p:nvPicPr>
        <p:blipFill>
          <a:blip r:embed="rId3"/>
          <a:stretch>
            <a:fillRect/>
          </a:stretch>
        </p:blipFill>
        <p:spPr>
          <a:xfrm>
            <a:off x="4518712" y="3745390"/>
            <a:ext cx="523156" cy="353421"/>
          </a:xfrm>
          <a:prstGeom prst="rect">
            <a:avLst/>
          </a:prstGeom>
        </p:spPr>
      </p:pic>
      <p:sp>
        <p:nvSpPr>
          <p:cNvPr id="23" name="Rectangle 22"/>
          <p:cNvSpPr/>
          <p:nvPr/>
        </p:nvSpPr>
        <p:spPr>
          <a:xfrm>
            <a:off x="4309310" y="3595616"/>
            <a:ext cx="886507" cy="369332"/>
          </a:xfrm>
          <a:prstGeom prst="rect">
            <a:avLst/>
          </a:prstGeom>
        </p:spPr>
        <p:txBody>
          <a:bodyPr wrap="square">
            <a:spAutoFit/>
          </a:bodyPr>
          <a:lstStyle/>
          <a:p>
            <a:r>
              <a:rPr lang="en-US" dirty="0" smtClean="0">
                <a:latin typeface="ＭＳ ゴシック"/>
                <a:ea typeface="ＭＳ ゴシック"/>
                <a:cs typeface="ＭＳ ゴシック"/>
              </a:rPr>
              <a:t>√</a:t>
            </a:r>
            <a:endParaRPr lang="en-US" dirty="0"/>
          </a:p>
        </p:txBody>
      </p:sp>
      <p:sp>
        <p:nvSpPr>
          <p:cNvPr id="24" name="Oval 23"/>
          <p:cNvSpPr/>
          <p:nvPr/>
        </p:nvSpPr>
        <p:spPr>
          <a:xfrm>
            <a:off x="7530733" y="2496934"/>
            <a:ext cx="102633" cy="136817"/>
          </a:xfrm>
          <a:prstGeom prst="ellipse">
            <a:avLst/>
          </a:prstGeom>
          <a:solidFill>
            <a:srgbClr val="FFFEEF"/>
          </a:solidFill>
          <a:ln>
            <a:solidFill>
              <a:srgbClr val="BFBFBF"/>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26" name="TextBox 25"/>
          <p:cNvSpPr txBox="1"/>
          <p:nvPr/>
        </p:nvSpPr>
        <p:spPr>
          <a:xfrm>
            <a:off x="6661186" y="1738605"/>
            <a:ext cx="240915" cy="261610"/>
          </a:xfrm>
          <a:prstGeom prst="rect">
            <a:avLst/>
          </a:prstGeom>
          <a:noFill/>
        </p:spPr>
        <p:txBody>
          <a:bodyPr wrap="square" rtlCol="0">
            <a:spAutoFit/>
          </a:bodyPr>
          <a:lstStyle/>
          <a:p>
            <a:r>
              <a:rPr lang="en-US" sz="1100" dirty="0" smtClean="0"/>
              <a:t>1</a:t>
            </a:r>
            <a:endParaRPr lang="en-US" sz="1100" dirty="0"/>
          </a:p>
        </p:txBody>
      </p:sp>
      <p:sp>
        <p:nvSpPr>
          <p:cNvPr id="27" name="TextBox 26"/>
          <p:cNvSpPr txBox="1"/>
          <p:nvPr/>
        </p:nvSpPr>
        <p:spPr>
          <a:xfrm>
            <a:off x="8636878" y="3913652"/>
            <a:ext cx="240915" cy="261610"/>
          </a:xfrm>
          <a:prstGeom prst="rect">
            <a:avLst/>
          </a:prstGeom>
          <a:noFill/>
        </p:spPr>
        <p:txBody>
          <a:bodyPr wrap="square" rtlCol="0">
            <a:spAutoFit/>
          </a:bodyPr>
          <a:lstStyle/>
          <a:p>
            <a:r>
              <a:rPr lang="en-US" sz="1100" dirty="0" smtClean="0"/>
              <a:t>1</a:t>
            </a:r>
            <a:endParaRPr lang="en-US" sz="1100" dirty="0"/>
          </a:p>
        </p:txBody>
      </p:sp>
      <p:sp>
        <p:nvSpPr>
          <p:cNvPr id="28" name="TextBox 27"/>
          <p:cNvSpPr txBox="1"/>
          <p:nvPr/>
        </p:nvSpPr>
        <p:spPr>
          <a:xfrm>
            <a:off x="5106013" y="3907302"/>
            <a:ext cx="384878" cy="261610"/>
          </a:xfrm>
          <a:prstGeom prst="rect">
            <a:avLst/>
          </a:prstGeom>
          <a:noFill/>
        </p:spPr>
        <p:txBody>
          <a:bodyPr wrap="square" rtlCol="0">
            <a:spAutoFit/>
          </a:bodyPr>
          <a:lstStyle/>
          <a:p>
            <a:r>
              <a:rPr lang="en-US" sz="1100" dirty="0" smtClean="0"/>
              <a:t>-1</a:t>
            </a:r>
            <a:endParaRPr lang="en-US" sz="1100" dirty="0"/>
          </a:p>
        </p:txBody>
      </p:sp>
      <p:sp>
        <p:nvSpPr>
          <p:cNvPr id="29" name="TextBox 28"/>
          <p:cNvSpPr txBox="1"/>
          <p:nvPr/>
        </p:nvSpPr>
        <p:spPr>
          <a:xfrm>
            <a:off x="6648357" y="6043075"/>
            <a:ext cx="394865" cy="261610"/>
          </a:xfrm>
          <a:prstGeom prst="rect">
            <a:avLst/>
          </a:prstGeom>
          <a:noFill/>
        </p:spPr>
        <p:txBody>
          <a:bodyPr wrap="square" rtlCol="0">
            <a:spAutoFit/>
          </a:bodyPr>
          <a:lstStyle/>
          <a:p>
            <a:r>
              <a:rPr lang="en-US" sz="1100" dirty="0" smtClean="0"/>
              <a:t>-1</a:t>
            </a:r>
            <a:endParaRPr lang="en-US" sz="1100" dirty="0"/>
          </a:p>
        </p:txBody>
      </p:sp>
      <p:sp>
        <p:nvSpPr>
          <p:cNvPr id="30" name="Oval 29"/>
          <p:cNvSpPr/>
          <p:nvPr/>
        </p:nvSpPr>
        <p:spPr>
          <a:xfrm>
            <a:off x="5938389" y="2700134"/>
            <a:ext cx="102633" cy="136817"/>
          </a:xfrm>
          <a:prstGeom prst="ellipse">
            <a:avLst/>
          </a:prstGeom>
          <a:solidFill>
            <a:srgbClr val="FFFEEF"/>
          </a:solidFill>
          <a:ln>
            <a:solidFill>
              <a:srgbClr val="BFBFBF"/>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2" name="Oval 31"/>
          <p:cNvSpPr/>
          <p:nvPr/>
        </p:nvSpPr>
        <p:spPr>
          <a:xfrm>
            <a:off x="6090789" y="2903334"/>
            <a:ext cx="102633" cy="136817"/>
          </a:xfrm>
          <a:prstGeom prst="ellipse">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3" name="Oval 32"/>
          <p:cNvSpPr/>
          <p:nvPr/>
        </p:nvSpPr>
        <p:spPr>
          <a:xfrm>
            <a:off x="6243189" y="2781584"/>
            <a:ext cx="102633" cy="136817"/>
          </a:xfrm>
          <a:prstGeom prst="ellipse">
            <a:avLst/>
          </a:prstGeom>
          <a:solidFill>
            <a:srgbClr val="FFFEEF"/>
          </a:solidFill>
          <a:ln>
            <a:solidFill>
              <a:srgbClr val="BFBFBF"/>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5" name="Oval 34"/>
          <p:cNvSpPr/>
          <p:nvPr/>
        </p:nvSpPr>
        <p:spPr>
          <a:xfrm>
            <a:off x="6127728" y="2576352"/>
            <a:ext cx="102633" cy="136817"/>
          </a:xfrm>
          <a:prstGeom prst="ellipse">
            <a:avLst/>
          </a:prstGeom>
          <a:solidFill>
            <a:srgbClr val="FFFEEF"/>
          </a:solidFill>
          <a:ln>
            <a:solidFill>
              <a:srgbClr val="BFBFBF"/>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6" name="Oval 35"/>
          <p:cNvSpPr/>
          <p:nvPr/>
        </p:nvSpPr>
        <p:spPr>
          <a:xfrm>
            <a:off x="7744203" y="2700134"/>
            <a:ext cx="102633" cy="136817"/>
          </a:xfrm>
          <a:prstGeom prst="ellipse">
            <a:avLst/>
          </a:prstGeom>
          <a:solidFill>
            <a:srgbClr val="FFFEEF">
              <a:alpha val="0"/>
            </a:srgbClr>
          </a:solidFill>
          <a:ln>
            <a:solidFill>
              <a:schemeClr val="bg1">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7" name="Oval 36"/>
          <p:cNvSpPr/>
          <p:nvPr/>
        </p:nvSpPr>
        <p:spPr>
          <a:xfrm>
            <a:off x="6243189" y="3106534"/>
            <a:ext cx="102633" cy="136817"/>
          </a:xfrm>
          <a:prstGeom prst="ellipse">
            <a:avLst/>
          </a:prstGeom>
          <a:solidFill>
            <a:srgbClr val="FFFEEF"/>
          </a:solidFill>
          <a:ln>
            <a:solidFill>
              <a:srgbClr val="BFBFBF"/>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8" name="Oval 37"/>
          <p:cNvSpPr/>
          <p:nvPr/>
        </p:nvSpPr>
        <p:spPr>
          <a:xfrm>
            <a:off x="7744203" y="2360117"/>
            <a:ext cx="102633" cy="136817"/>
          </a:xfrm>
          <a:prstGeom prst="ellipse">
            <a:avLst/>
          </a:prstGeom>
          <a:solidFill>
            <a:srgbClr val="FFFEEF"/>
          </a:solidFill>
          <a:ln>
            <a:solidFill>
              <a:srgbClr val="BFBFBF"/>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43" name="Oval 42"/>
          <p:cNvSpPr/>
          <p:nvPr/>
        </p:nvSpPr>
        <p:spPr>
          <a:xfrm>
            <a:off x="6230361" y="3527208"/>
            <a:ext cx="102633" cy="136817"/>
          </a:xfrm>
          <a:prstGeom prst="ellipse">
            <a:avLst/>
          </a:prstGeom>
          <a:solidFill>
            <a:schemeClr val="bg2"/>
          </a:solidFill>
          <a:ln>
            <a:solidFill>
              <a:srgbClr val="BFBFBF"/>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44" name="Oval 43"/>
          <p:cNvSpPr/>
          <p:nvPr/>
        </p:nvSpPr>
        <p:spPr>
          <a:xfrm>
            <a:off x="5739750" y="2403321"/>
            <a:ext cx="102633" cy="136817"/>
          </a:xfrm>
          <a:prstGeom prst="ellipse">
            <a:avLst/>
          </a:prstGeom>
          <a:solidFill>
            <a:srgbClr val="FFFEEF"/>
          </a:solidFill>
          <a:ln>
            <a:solidFill>
              <a:srgbClr val="BFBFBF"/>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50" name="Oval 49"/>
          <p:cNvSpPr/>
          <p:nvPr/>
        </p:nvSpPr>
        <p:spPr>
          <a:xfrm>
            <a:off x="7588686" y="2694038"/>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51" name="Oval 50"/>
          <p:cNvSpPr/>
          <p:nvPr/>
        </p:nvSpPr>
        <p:spPr>
          <a:xfrm>
            <a:off x="8166017" y="2403321"/>
            <a:ext cx="102633" cy="136817"/>
          </a:xfrm>
          <a:prstGeom prst="ellipse">
            <a:avLst/>
          </a:prstGeom>
          <a:solidFill>
            <a:srgbClr val="FFFEEF"/>
          </a:solidFill>
          <a:ln>
            <a:solidFill>
              <a:srgbClr val="BFBFBF"/>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cxnSp>
        <p:nvCxnSpPr>
          <p:cNvPr id="6" name="Straight Connector 5"/>
          <p:cNvCxnSpPr/>
          <p:nvPr/>
        </p:nvCxnSpPr>
        <p:spPr>
          <a:xfrm>
            <a:off x="5221932" y="3884133"/>
            <a:ext cx="3476711" cy="0"/>
          </a:xfrm>
          <a:prstGeom prst="line">
            <a:avLst/>
          </a:prstGeom>
        </p:spPr>
        <p:style>
          <a:lnRef idx="2">
            <a:schemeClr val="accent1"/>
          </a:lnRef>
          <a:fillRef idx="0">
            <a:schemeClr val="accent1"/>
          </a:fillRef>
          <a:effectRef idx="1">
            <a:schemeClr val="accent1"/>
          </a:effectRef>
          <a:fontRef idx="minor">
            <a:schemeClr val="tx1"/>
          </a:fontRef>
        </p:style>
      </p:cxnSp>
      <p:sp>
        <p:nvSpPr>
          <p:cNvPr id="52" name="TextBox 51"/>
          <p:cNvSpPr txBox="1"/>
          <p:nvPr/>
        </p:nvSpPr>
        <p:spPr>
          <a:xfrm>
            <a:off x="423364" y="2240396"/>
            <a:ext cx="3630659" cy="1631216"/>
          </a:xfrm>
          <a:prstGeom prst="rect">
            <a:avLst/>
          </a:prstGeom>
          <a:noFill/>
        </p:spPr>
        <p:txBody>
          <a:bodyPr wrap="square" rtlCol="0">
            <a:spAutoFit/>
          </a:bodyPr>
          <a:lstStyle/>
          <a:p>
            <a:pPr marL="342900" indent="-342900">
              <a:buFont typeface="Arial"/>
              <a:buChar char="•"/>
            </a:pPr>
            <a:r>
              <a:rPr lang="en-US" sz="2000" dirty="0">
                <a:latin typeface="Minion Pro"/>
                <a:cs typeface="Minion Pro"/>
              </a:rPr>
              <a:t>Each </a:t>
            </a:r>
            <a:r>
              <a:rPr lang="en-US" sz="2000" dirty="0" smtClean="0">
                <a:latin typeface="Minion Pro"/>
                <a:cs typeface="Minion Pro"/>
              </a:rPr>
              <a:t>dot </a:t>
            </a:r>
            <a:r>
              <a:rPr lang="en-US" sz="2000" dirty="0">
                <a:latin typeface="Minion Pro"/>
                <a:cs typeface="Minion Pro"/>
              </a:rPr>
              <a:t>= </a:t>
            </a:r>
            <a:r>
              <a:rPr lang="en-US" sz="2000" dirty="0" smtClean="0">
                <a:latin typeface="Minion Pro"/>
                <a:cs typeface="Minion Pro"/>
              </a:rPr>
              <a:t>one </a:t>
            </a:r>
            <a:r>
              <a:rPr lang="en-US" sz="2000" dirty="0">
                <a:latin typeface="Minion Pro"/>
                <a:cs typeface="Minion Pro"/>
              </a:rPr>
              <a:t>Q-</a:t>
            </a:r>
            <a:r>
              <a:rPr lang="en-US" sz="2000" dirty="0" smtClean="0">
                <a:latin typeface="Minion Pro"/>
                <a:cs typeface="Minion Pro"/>
              </a:rPr>
              <a:t>sort</a:t>
            </a:r>
          </a:p>
          <a:p>
            <a:endParaRPr lang="en-US" sz="2000" dirty="0">
              <a:latin typeface="Minion Pro"/>
              <a:cs typeface="Minion Pro"/>
            </a:endParaRPr>
          </a:p>
          <a:p>
            <a:pPr marL="342900" indent="-342900">
              <a:buFont typeface="Arial"/>
              <a:buChar char="•"/>
            </a:pPr>
            <a:r>
              <a:rPr lang="en-US" sz="2000" dirty="0">
                <a:solidFill>
                  <a:schemeClr val="accent1"/>
                </a:solidFill>
                <a:latin typeface="Minion Pro"/>
                <a:cs typeface="Minion Pro"/>
              </a:rPr>
              <a:t>Line = Factor = common ground between </a:t>
            </a:r>
            <a:r>
              <a:rPr lang="en-US" sz="2000" dirty="0" smtClean="0">
                <a:solidFill>
                  <a:schemeClr val="accent1"/>
                </a:solidFill>
                <a:latin typeface="Minion Pro"/>
                <a:cs typeface="Minion Pro"/>
              </a:rPr>
              <a:t>viewpoints</a:t>
            </a:r>
          </a:p>
          <a:p>
            <a:endParaRPr lang="en-US" sz="2000" dirty="0">
              <a:latin typeface="Minion Pro"/>
              <a:cs typeface="Minion Pro"/>
            </a:endParaRPr>
          </a:p>
        </p:txBody>
      </p:sp>
      <p:sp>
        <p:nvSpPr>
          <p:cNvPr id="40" name="TextBox 39"/>
          <p:cNvSpPr txBox="1"/>
          <p:nvPr/>
        </p:nvSpPr>
        <p:spPr>
          <a:xfrm>
            <a:off x="7261321" y="2730447"/>
            <a:ext cx="898042" cy="738664"/>
          </a:xfrm>
          <a:prstGeom prst="rect">
            <a:avLst/>
          </a:prstGeom>
          <a:noFill/>
        </p:spPr>
        <p:txBody>
          <a:bodyPr wrap="square" rtlCol="0">
            <a:spAutoFit/>
          </a:bodyPr>
          <a:lstStyle/>
          <a:p>
            <a:r>
              <a:rPr lang="en-US" sz="1400" dirty="0" smtClean="0"/>
              <a:t>Q-sort 1</a:t>
            </a:r>
          </a:p>
          <a:p>
            <a:r>
              <a:rPr lang="en-US" sz="1400" dirty="0" smtClean="0"/>
              <a:t>0.63 (F1)</a:t>
            </a:r>
          </a:p>
          <a:p>
            <a:r>
              <a:rPr lang="en-US" sz="1400" dirty="0" smtClean="0"/>
              <a:t>0.35 (F2)</a:t>
            </a:r>
            <a:endParaRPr lang="en-US" sz="1400" dirty="0"/>
          </a:p>
        </p:txBody>
      </p:sp>
      <p:sp>
        <p:nvSpPr>
          <p:cNvPr id="39" name="TextBox 38"/>
          <p:cNvSpPr txBox="1"/>
          <p:nvPr/>
        </p:nvSpPr>
        <p:spPr>
          <a:xfrm>
            <a:off x="5296927" y="2782158"/>
            <a:ext cx="898042" cy="738664"/>
          </a:xfrm>
          <a:prstGeom prst="rect">
            <a:avLst/>
          </a:prstGeom>
          <a:noFill/>
        </p:spPr>
        <p:txBody>
          <a:bodyPr wrap="square" rtlCol="0">
            <a:spAutoFit/>
          </a:bodyPr>
          <a:lstStyle/>
          <a:p>
            <a:r>
              <a:rPr lang="en-US" sz="1400" dirty="0" smtClean="0"/>
              <a:t>Q-sort 16</a:t>
            </a:r>
          </a:p>
          <a:p>
            <a:r>
              <a:rPr lang="en-US" sz="1400" dirty="0" smtClean="0"/>
              <a:t>0.57 (F1)</a:t>
            </a:r>
          </a:p>
          <a:p>
            <a:r>
              <a:rPr lang="en-US" sz="1400" dirty="0" smtClean="0"/>
              <a:t>-0.54 (F2)</a:t>
            </a:r>
            <a:endParaRPr lang="en-US" sz="1400" dirty="0"/>
          </a:p>
        </p:txBody>
      </p:sp>
    </p:spTree>
    <p:extLst>
      <p:ext uri="{BB962C8B-B14F-4D97-AF65-F5344CB8AC3E}">
        <p14:creationId xmlns:p14="http://schemas.microsoft.com/office/powerpoint/2010/main" val="36699777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Straight Connector 17"/>
          <p:cNvCxnSpPr/>
          <p:nvPr/>
        </p:nvCxnSpPr>
        <p:spPr>
          <a:xfrm>
            <a:off x="6902101" y="1859273"/>
            <a:ext cx="12829" cy="4383045"/>
          </a:xfrm>
          <a:prstGeom prst="line">
            <a:avLst/>
          </a:prstGeom>
          <a:ln>
            <a:solidFill>
              <a:srgbClr val="9F0927"/>
            </a:solidFill>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243755" y="715081"/>
            <a:ext cx="5777440" cy="461665"/>
          </a:xfrm>
          <a:prstGeom prst="rect">
            <a:avLst/>
          </a:prstGeom>
          <a:noFill/>
        </p:spPr>
        <p:txBody>
          <a:bodyPr wrap="square" rtlCol="0">
            <a:spAutoFit/>
          </a:bodyPr>
          <a:lstStyle/>
          <a:p>
            <a:r>
              <a:rPr lang="en-US" sz="2400" dirty="0" smtClean="0">
                <a:solidFill>
                  <a:schemeClr val="bg1"/>
                </a:solidFill>
                <a:latin typeface="Gotham Light"/>
                <a:cs typeface="Gotham Light"/>
              </a:rPr>
              <a:t>Rotating the factors</a:t>
            </a:r>
            <a:endParaRPr lang="en-US" sz="24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504397" y="1015610"/>
            <a:ext cx="962189" cy="338554"/>
          </a:xfrm>
          <a:prstGeom prst="rect">
            <a:avLst/>
          </a:prstGeom>
          <a:noFill/>
        </p:spPr>
        <p:txBody>
          <a:bodyPr wrap="square" rtlCol="0">
            <a:spAutoFit/>
          </a:bodyPr>
          <a:lstStyle/>
          <a:p>
            <a:r>
              <a:rPr lang="en-US" sz="1600" dirty="0" smtClean="0"/>
              <a:t>Factor 1</a:t>
            </a:r>
            <a:endParaRPr lang="en-US" sz="1600" dirty="0"/>
          </a:p>
        </p:txBody>
      </p:sp>
      <p:pic>
        <p:nvPicPr>
          <p:cNvPr id="16" name="Picture 15"/>
          <p:cNvPicPr>
            <a:picLocks noChangeAspect="1"/>
          </p:cNvPicPr>
          <p:nvPr/>
        </p:nvPicPr>
        <p:blipFill>
          <a:blip r:embed="rId3"/>
          <a:stretch>
            <a:fillRect/>
          </a:stretch>
        </p:blipFill>
        <p:spPr>
          <a:xfrm>
            <a:off x="6661185" y="1453595"/>
            <a:ext cx="523156" cy="353421"/>
          </a:xfrm>
          <a:prstGeom prst="rect">
            <a:avLst/>
          </a:prstGeom>
        </p:spPr>
      </p:pic>
      <p:sp>
        <p:nvSpPr>
          <p:cNvPr id="17" name="Rectangle 16"/>
          <p:cNvSpPr/>
          <p:nvPr/>
        </p:nvSpPr>
        <p:spPr>
          <a:xfrm>
            <a:off x="6453081" y="1288845"/>
            <a:ext cx="886507" cy="369332"/>
          </a:xfrm>
          <a:prstGeom prst="rect">
            <a:avLst/>
          </a:prstGeom>
        </p:spPr>
        <p:txBody>
          <a:bodyPr wrap="square">
            <a:spAutoFit/>
          </a:bodyPr>
          <a:lstStyle/>
          <a:p>
            <a:r>
              <a:rPr lang="en-US" dirty="0" smtClean="0">
                <a:latin typeface="ＭＳ ゴシック"/>
                <a:ea typeface="ＭＳ ゴシック"/>
                <a:cs typeface="ＭＳ ゴシック"/>
              </a:rPr>
              <a:t>√</a:t>
            </a:r>
            <a:endParaRPr lang="en-US" dirty="0"/>
          </a:p>
        </p:txBody>
      </p:sp>
      <p:sp>
        <p:nvSpPr>
          <p:cNvPr id="21" name="TextBox 20"/>
          <p:cNvSpPr txBox="1"/>
          <p:nvPr/>
        </p:nvSpPr>
        <p:spPr>
          <a:xfrm>
            <a:off x="4361919" y="3315637"/>
            <a:ext cx="962189" cy="338554"/>
          </a:xfrm>
          <a:prstGeom prst="rect">
            <a:avLst/>
          </a:prstGeom>
          <a:noFill/>
        </p:spPr>
        <p:txBody>
          <a:bodyPr wrap="square" rtlCol="0">
            <a:spAutoFit/>
          </a:bodyPr>
          <a:lstStyle/>
          <a:p>
            <a:r>
              <a:rPr lang="en-US" sz="1600" dirty="0" smtClean="0"/>
              <a:t>Factor 2</a:t>
            </a:r>
            <a:endParaRPr lang="en-US" sz="1600" dirty="0"/>
          </a:p>
        </p:txBody>
      </p:sp>
      <p:pic>
        <p:nvPicPr>
          <p:cNvPr id="22" name="Picture 21"/>
          <p:cNvPicPr>
            <a:picLocks noChangeAspect="1"/>
          </p:cNvPicPr>
          <p:nvPr/>
        </p:nvPicPr>
        <p:blipFill>
          <a:blip r:embed="rId3"/>
          <a:stretch>
            <a:fillRect/>
          </a:stretch>
        </p:blipFill>
        <p:spPr>
          <a:xfrm>
            <a:off x="4518712" y="3745390"/>
            <a:ext cx="523156" cy="353421"/>
          </a:xfrm>
          <a:prstGeom prst="rect">
            <a:avLst/>
          </a:prstGeom>
        </p:spPr>
      </p:pic>
      <p:sp>
        <p:nvSpPr>
          <p:cNvPr id="23" name="Rectangle 22"/>
          <p:cNvSpPr/>
          <p:nvPr/>
        </p:nvSpPr>
        <p:spPr>
          <a:xfrm>
            <a:off x="4309310" y="3595616"/>
            <a:ext cx="886507" cy="369332"/>
          </a:xfrm>
          <a:prstGeom prst="rect">
            <a:avLst/>
          </a:prstGeom>
        </p:spPr>
        <p:txBody>
          <a:bodyPr wrap="square">
            <a:spAutoFit/>
          </a:bodyPr>
          <a:lstStyle/>
          <a:p>
            <a:r>
              <a:rPr lang="en-US" dirty="0" smtClean="0">
                <a:latin typeface="ＭＳ ゴシック"/>
                <a:ea typeface="ＭＳ ゴシック"/>
                <a:cs typeface="ＭＳ ゴシック"/>
              </a:rPr>
              <a:t>√</a:t>
            </a:r>
            <a:endParaRPr lang="en-US" dirty="0"/>
          </a:p>
        </p:txBody>
      </p:sp>
      <p:sp>
        <p:nvSpPr>
          <p:cNvPr id="24" name="Oval 23"/>
          <p:cNvSpPr/>
          <p:nvPr/>
        </p:nvSpPr>
        <p:spPr>
          <a:xfrm>
            <a:off x="7530733" y="2496934"/>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26" name="TextBox 25"/>
          <p:cNvSpPr txBox="1"/>
          <p:nvPr/>
        </p:nvSpPr>
        <p:spPr>
          <a:xfrm>
            <a:off x="6661186" y="1738605"/>
            <a:ext cx="240915" cy="261610"/>
          </a:xfrm>
          <a:prstGeom prst="rect">
            <a:avLst/>
          </a:prstGeom>
          <a:noFill/>
        </p:spPr>
        <p:txBody>
          <a:bodyPr wrap="square" rtlCol="0">
            <a:spAutoFit/>
          </a:bodyPr>
          <a:lstStyle/>
          <a:p>
            <a:r>
              <a:rPr lang="en-US" sz="1100" dirty="0" smtClean="0"/>
              <a:t>1</a:t>
            </a:r>
            <a:endParaRPr lang="en-US" sz="1100" dirty="0"/>
          </a:p>
        </p:txBody>
      </p:sp>
      <p:sp>
        <p:nvSpPr>
          <p:cNvPr id="27" name="TextBox 26"/>
          <p:cNvSpPr txBox="1"/>
          <p:nvPr/>
        </p:nvSpPr>
        <p:spPr>
          <a:xfrm>
            <a:off x="8636878" y="3913652"/>
            <a:ext cx="240915" cy="261610"/>
          </a:xfrm>
          <a:prstGeom prst="rect">
            <a:avLst/>
          </a:prstGeom>
          <a:noFill/>
        </p:spPr>
        <p:txBody>
          <a:bodyPr wrap="square" rtlCol="0">
            <a:spAutoFit/>
          </a:bodyPr>
          <a:lstStyle/>
          <a:p>
            <a:r>
              <a:rPr lang="en-US" sz="1100" dirty="0" smtClean="0"/>
              <a:t>1</a:t>
            </a:r>
            <a:endParaRPr lang="en-US" sz="1100" dirty="0"/>
          </a:p>
        </p:txBody>
      </p:sp>
      <p:sp>
        <p:nvSpPr>
          <p:cNvPr id="28" name="TextBox 27"/>
          <p:cNvSpPr txBox="1"/>
          <p:nvPr/>
        </p:nvSpPr>
        <p:spPr>
          <a:xfrm>
            <a:off x="5106013" y="3907302"/>
            <a:ext cx="384878" cy="261610"/>
          </a:xfrm>
          <a:prstGeom prst="rect">
            <a:avLst/>
          </a:prstGeom>
          <a:noFill/>
        </p:spPr>
        <p:txBody>
          <a:bodyPr wrap="square" rtlCol="0">
            <a:spAutoFit/>
          </a:bodyPr>
          <a:lstStyle/>
          <a:p>
            <a:r>
              <a:rPr lang="en-US" sz="1100" dirty="0" smtClean="0"/>
              <a:t>-1</a:t>
            </a:r>
            <a:endParaRPr lang="en-US" sz="1100" dirty="0"/>
          </a:p>
        </p:txBody>
      </p:sp>
      <p:sp>
        <p:nvSpPr>
          <p:cNvPr id="29" name="TextBox 28"/>
          <p:cNvSpPr txBox="1"/>
          <p:nvPr/>
        </p:nvSpPr>
        <p:spPr>
          <a:xfrm>
            <a:off x="6648357" y="6043075"/>
            <a:ext cx="394865" cy="261610"/>
          </a:xfrm>
          <a:prstGeom prst="rect">
            <a:avLst/>
          </a:prstGeom>
          <a:noFill/>
        </p:spPr>
        <p:txBody>
          <a:bodyPr wrap="square" rtlCol="0">
            <a:spAutoFit/>
          </a:bodyPr>
          <a:lstStyle/>
          <a:p>
            <a:r>
              <a:rPr lang="en-US" sz="1100" dirty="0" smtClean="0"/>
              <a:t>-1</a:t>
            </a:r>
            <a:endParaRPr lang="en-US" sz="1100" dirty="0"/>
          </a:p>
        </p:txBody>
      </p:sp>
      <p:sp>
        <p:nvSpPr>
          <p:cNvPr id="30" name="Oval 29"/>
          <p:cNvSpPr/>
          <p:nvPr/>
        </p:nvSpPr>
        <p:spPr>
          <a:xfrm>
            <a:off x="5938389" y="2700134"/>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2" name="Oval 31"/>
          <p:cNvSpPr/>
          <p:nvPr/>
        </p:nvSpPr>
        <p:spPr>
          <a:xfrm>
            <a:off x="6090789" y="2903334"/>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3" name="Oval 32"/>
          <p:cNvSpPr/>
          <p:nvPr/>
        </p:nvSpPr>
        <p:spPr>
          <a:xfrm>
            <a:off x="6243189" y="2781584"/>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4" name="Oval 33"/>
          <p:cNvSpPr/>
          <p:nvPr/>
        </p:nvSpPr>
        <p:spPr>
          <a:xfrm>
            <a:off x="5948122" y="3106534"/>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5" name="Oval 34"/>
          <p:cNvSpPr/>
          <p:nvPr/>
        </p:nvSpPr>
        <p:spPr>
          <a:xfrm>
            <a:off x="6127728" y="2576352"/>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6" name="Oval 35"/>
          <p:cNvSpPr/>
          <p:nvPr/>
        </p:nvSpPr>
        <p:spPr>
          <a:xfrm>
            <a:off x="7744203" y="2700134"/>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7" name="Oval 36"/>
          <p:cNvSpPr/>
          <p:nvPr/>
        </p:nvSpPr>
        <p:spPr>
          <a:xfrm>
            <a:off x="6243189" y="3106534"/>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8" name="Oval 37"/>
          <p:cNvSpPr/>
          <p:nvPr/>
        </p:nvSpPr>
        <p:spPr>
          <a:xfrm>
            <a:off x="7744203" y="2360117"/>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39" name="Oval 38"/>
          <p:cNvSpPr/>
          <p:nvPr/>
        </p:nvSpPr>
        <p:spPr>
          <a:xfrm>
            <a:off x="7731374" y="2804866"/>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43" name="Oval 42"/>
          <p:cNvSpPr/>
          <p:nvPr/>
        </p:nvSpPr>
        <p:spPr>
          <a:xfrm>
            <a:off x="6230361" y="3527208"/>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44" name="Oval 43"/>
          <p:cNvSpPr/>
          <p:nvPr/>
        </p:nvSpPr>
        <p:spPr>
          <a:xfrm>
            <a:off x="5739750" y="2403321"/>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50" name="Oval 49"/>
          <p:cNvSpPr/>
          <p:nvPr/>
        </p:nvSpPr>
        <p:spPr>
          <a:xfrm>
            <a:off x="7588686" y="2694038"/>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51" name="Oval 50"/>
          <p:cNvSpPr/>
          <p:nvPr/>
        </p:nvSpPr>
        <p:spPr>
          <a:xfrm>
            <a:off x="8166017" y="2403321"/>
            <a:ext cx="102633" cy="136817"/>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cxnSp>
        <p:nvCxnSpPr>
          <p:cNvPr id="6" name="Straight Connector 5"/>
          <p:cNvCxnSpPr/>
          <p:nvPr/>
        </p:nvCxnSpPr>
        <p:spPr>
          <a:xfrm>
            <a:off x="5221932" y="3884133"/>
            <a:ext cx="3476711" cy="0"/>
          </a:xfrm>
          <a:prstGeom prst="line">
            <a:avLst/>
          </a:prstGeom>
        </p:spPr>
        <p:style>
          <a:lnRef idx="2">
            <a:schemeClr val="accent1"/>
          </a:lnRef>
          <a:fillRef idx="0">
            <a:schemeClr val="accent1"/>
          </a:fillRef>
          <a:effectRef idx="1">
            <a:schemeClr val="accent1"/>
          </a:effectRef>
          <a:fontRef idx="minor">
            <a:schemeClr val="tx1"/>
          </a:fontRef>
        </p:style>
      </p:cxnSp>
      <p:sp>
        <p:nvSpPr>
          <p:cNvPr id="52" name="TextBox 51"/>
          <p:cNvSpPr txBox="1"/>
          <p:nvPr/>
        </p:nvSpPr>
        <p:spPr>
          <a:xfrm>
            <a:off x="295074" y="2240395"/>
            <a:ext cx="4095349" cy="3139321"/>
          </a:xfrm>
          <a:prstGeom prst="rect">
            <a:avLst/>
          </a:prstGeom>
          <a:noFill/>
        </p:spPr>
        <p:txBody>
          <a:bodyPr wrap="square" rtlCol="0">
            <a:spAutoFit/>
          </a:bodyPr>
          <a:lstStyle/>
          <a:p>
            <a:r>
              <a:rPr lang="en-US" sz="2000" dirty="0">
                <a:latin typeface="Minion Pro"/>
                <a:cs typeface="Minion Pro"/>
              </a:rPr>
              <a:t>Dotted lines = rotated </a:t>
            </a:r>
            <a:r>
              <a:rPr lang="en-US" sz="2000" dirty="0" smtClean="0">
                <a:latin typeface="Minion Pro"/>
                <a:cs typeface="Minion Pro"/>
              </a:rPr>
              <a:t>factors</a:t>
            </a:r>
          </a:p>
          <a:p>
            <a:endParaRPr lang="en-US" sz="2000" dirty="0">
              <a:latin typeface="Minion Pro"/>
              <a:cs typeface="Minion Pro"/>
            </a:endParaRPr>
          </a:p>
          <a:p>
            <a:r>
              <a:rPr lang="en-US" sz="2000" dirty="0" smtClean="0">
                <a:latin typeface="Minion Pro"/>
                <a:cs typeface="Minion Pro"/>
              </a:rPr>
              <a:t>Rotated factors intersect clusters of actual viewpoints from individuals</a:t>
            </a:r>
          </a:p>
          <a:p>
            <a:endParaRPr lang="en-US" sz="2000" dirty="0">
              <a:latin typeface="Minion Pro"/>
              <a:cs typeface="Minion Pro"/>
            </a:endParaRPr>
          </a:p>
          <a:p>
            <a:r>
              <a:rPr lang="en-US" sz="2000" dirty="0" smtClean="0">
                <a:latin typeface="Minion Pro"/>
                <a:cs typeface="Minion Pro"/>
              </a:rPr>
              <a:t>Rotated factor  = archetypical viewpoint that describes the entire cluster of viewpoints</a:t>
            </a:r>
            <a:endParaRPr lang="en-US" sz="2000" dirty="0">
              <a:latin typeface="Minion Pro"/>
              <a:cs typeface="Minion Pro"/>
            </a:endParaRPr>
          </a:p>
          <a:p>
            <a:endParaRPr lang="en-US" dirty="0">
              <a:latin typeface="Minion Pro"/>
              <a:cs typeface="Minion Pro"/>
            </a:endParaRPr>
          </a:p>
        </p:txBody>
      </p:sp>
      <p:cxnSp>
        <p:nvCxnSpPr>
          <p:cNvPr id="40" name="Straight Connector 39"/>
          <p:cNvCxnSpPr/>
          <p:nvPr/>
        </p:nvCxnSpPr>
        <p:spPr>
          <a:xfrm flipH="1">
            <a:off x="5632012" y="1807016"/>
            <a:ext cx="2675125" cy="3939339"/>
          </a:xfrm>
          <a:prstGeom prst="line">
            <a:avLst/>
          </a:prstGeom>
          <a:ln>
            <a:prstDash val="dash"/>
          </a:ln>
        </p:spPr>
        <p:style>
          <a:lnRef idx="2">
            <a:schemeClr val="accent2"/>
          </a:lnRef>
          <a:fillRef idx="0">
            <a:schemeClr val="accent2"/>
          </a:fillRef>
          <a:effectRef idx="1">
            <a:schemeClr val="accent2"/>
          </a:effectRef>
          <a:fontRef idx="minor">
            <a:schemeClr val="tx1"/>
          </a:fontRef>
        </p:style>
      </p:cxnSp>
      <p:cxnSp>
        <p:nvCxnSpPr>
          <p:cNvPr id="41" name="Straight Connector 40"/>
          <p:cNvCxnSpPr/>
          <p:nvPr/>
        </p:nvCxnSpPr>
        <p:spPr>
          <a:xfrm>
            <a:off x="5490891" y="2223292"/>
            <a:ext cx="2937882" cy="3317835"/>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a:off x="7255602" y="1755709"/>
            <a:ext cx="833441" cy="125537"/>
          </a:xfrm>
          <a:prstGeom prst="straightConnector1">
            <a:avLst/>
          </a:prstGeom>
          <a:ln>
            <a:solidFill>
              <a:schemeClr val="tx2"/>
            </a:solidFill>
            <a:tailEnd type="arrow"/>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flipV="1">
            <a:off x="5131671" y="2557241"/>
            <a:ext cx="397708" cy="7755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579016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4919489" y="1749019"/>
            <a:ext cx="3970022" cy="1650708"/>
          </a:xfrm>
          <a:prstGeom prst="rect">
            <a:avLst/>
          </a:prstGeom>
          <a:noFill/>
        </p:spPr>
        <p:txBody>
          <a:bodyPr wrap="square" rtlCol="0">
            <a:spAutoFit/>
          </a:bodyPr>
          <a:lstStyle/>
          <a:p>
            <a:pPr>
              <a:lnSpc>
                <a:spcPct val="90000"/>
              </a:lnSpc>
            </a:pPr>
            <a:r>
              <a:rPr lang="en-US" sz="2800" dirty="0" smtClean="0">
                <a:solidFill>
                  <a:schemeClr val="accent6"/>
                </a:solidFill>
                <a:latin typeface="Minion Pro"/>
                <a:cs typeface="Minion Pro"/>
              </a:rPr>
              <a:t>Identify and name the perspectives that represent shared viewpoints.</a:t>
            </a:r>
            <a:endParaRPr lang="en-US" sz="2800" dirty="0">
              <a:solidFill>
                <a:schemeClr val="accent6"/>
              </a:solidFill>
              <a:latin typeface="Minion Pro"/>
              <a:cs typeface="Minion Pro"/>
            </a:endParaRPr>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Step 5: Interpretation</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6783293" y="3432899"/>
            <a:ext cx="2211295" cy="3046988"/>
          </a:xfrm>
          <a:prstGeom prst="rect">
            <a:avLst/>
          </a:prstGeom>
          <a:solidFill>
            <a:schemeClr val="tx1"/>
          </a:solidFill>
        </p:spPr>
        <p:txBody>
          <a:bodyPr wrap="square" rtlCol="0">
            <a:spAutoFit/>
          </a:bodyPr>
          <a:lstStyle/>
          <a:p>
            <a:pPr algn="ctr"/>
            <a:endParaRPr lang="en-US" sz="2400" b="1" dirty="0">
              <a:solidFill>
                <a:schemeClr val="bg1"/>
              </a:solidFill>
            </a:endParaRPr>
          </a:p>
          <a:p>
            <a:pPr algn="ctr"/>
            <a:r>
              <a:rPr lang="en-US" sz="2400" b="1" dirty="0" smtClean="0">
                <a:solidFill>
                  <a:schemeClr val="bg1"/>
                </a:solidFill>
              </a:rPr>
              <a:t>Pragmatist</a:t>
            </a:r>
          </a:p>
          <a:p>
            <a:pPr algn="ctr"/>
            <a:endParaRPr lang="en-US" sz="2400" b="1" dirty="0">
              <a:solidFill>
                <a:schemeClr val="bg1"/>
              </a:solidFill>
            </a:endParaRPr>
          </a:p>
          <a:p>
            <a:pPr algn="ctr"/>
            <a:r>
              <a:rPr lang="en-US" sz="2400" b="1" dirty="0" smtClean="0">
                <a:solidFill>
                  <a:schemeClr val="bg1"/>
                </a:solidFill>
              </a:rPr>
              <a:t>Traditionalist</a:t>
            </a:r>
          </a:p>
          <a:p>
            <a:pPr algn="ctr"/>
            <a:endParaRPr lang="en-US" sz="2400" b="1" dirty="0">
              <a:solidFill>
                <a:schemeClr val="bg1"/>
              </a:solidFill>
            </a:endParaRPr>
          </a:p>
          <a:p>
            <a:pPr algn="ctr"/>
            <a:r>
              <a:rPr lang="en-US" sz="2400" b="1" dirty="0" smtClean="0">
                <a:solidFill>
                  <a:schemeClr val="bg1"/>
                </a:solidFill>
              </a:rPr>
              <a:t>Evangelist</a:t>
            </a:r>
          </a:p>
          <a:p>
            <a:pPr algn="ctr"/>
            <a:endParaRPr lang="en-US" sz="2400" b="1" dirty="0">
              <a:solidFill>
                <a:schemeClr val="bg1"/>
              </a:solidFill>
            </a:endParaRPr>
          </a:p>
          <a:p>
            <a:pPr algn="ctr"/>
            <a:endParaRPr lang="en-US" sz="2400" b="1" dirty="0">
              <a:solidFill>
                <a:schemeClr val="bg1"/>
              </a:solidFill>
            </a:endParaRPr>
          </a:p>
        </p:txBody>
      </p:sp>
      <p:pic>
        <p:nvPicPr>
          <p:cNvPr id="10" name="Picture 9" descr="PointOfView.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000" y="1745418"/>
            <a:ext cx="4411489" cy="3308617"/>
          </a:xfrm>
          <a:prstGeom prst="rect">
            <a:avLst/>
          </a:prstGeom>
        </p:spPr>
      </p:pic>
    </p:spTree>
    <p:extLst>
      <p:ext uri="{BB962C8B-B14F-4D97-AF65-F5344CB8AC3E}">
        <p14:creationId xmlns:p14="http://schemas.microsoft.com/office/powerpoint/2010/main" val="10068889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4706471" y="2009496"/>
            <a:ext cx="4168588" cy="3589700"/>
          </a:xfrm>
          <a:prstGeom prst="rect">
            <a:avLst/>
          </a:prstGeom>
          <a:noFill/>
        </p:spPr>
        <p:txBody>
          <a:bodyPr wrap="square" rtlCol="0">
            <a:spAutoFit/>
          </a:bodyPr>
          <a:lstStyle/>
          <a:p>
            <a:pPr>
              <a:lnSpc>
                <a:spcPct val="90000"/>
              </a:lnSpc>
            </a:pPr>
            <a:r>
              <a:rPr lang="en-US" sz="2800" dirty="0" smtClean="0">
                <a:solidFill>
                  <a:schemeClr val="accent6"/>
                </a:solidFill>
                <a:latin typeface="Minion Pro"/>
                <a:cs typeface="Minion Pro"/>
              </a:rPr>
              <a:t>How do academic librarians think about the Reference Desk? </a:t>
            </a:r>
          </a:p>
          <a:p>
            <a:pPr>
              <a:lnSpc>
                <a:spcPct val="90000"/>
              </a:lnSpc>
            </a:pPr>
            <a:endParaRPr lang="en-US" sz="2800" dirty="0">
              <a:solidFill>
                <a:schemeClr val="accent6"/>
              </a:solidFill>
              <a:latin typeface="Minion Pro"/>
              <a:cs typeface="Minion Pro"/>
            </a:endParaRPr>
          </a:p>
          <a:p>
            <a:pPr marL="514350" indent="-514350">
              <a:lnSpc>
                <a:spcPct val="90000"/>
              </a:lnSpc>
              <a:buFont typeface="+mj-lt"/>
              <a:buAutoNum type="arabicPeriod"/>
            </a:pPr>
            <a:r>
              <a:rPr lang="en-US" sz="2800" dirty="0" smtClean="0">
                <a:solidFill>
                  <a:schemeClr val="accent6"/>
                </a:solidFill>
                <a:latin typeface="Minion Pro"/>
                <a:cs typeface="Minion Pro"/>
              </a:rPr>
              <a:t>Concourse</a:t>
            </a:r>
          </a:p>
          <a:p>
            <a:pPr marL="514350" indent="-514350">
              <a:lnSpc>
                <a:spcPct val="90000"/>
              </a:lnSpc>
              <a:buFont typeface="+mj-lt"/>
              <a:buAutoNum type="arabicPeriod"/>
            </a:pPr>
            <a:r>
              <a:rPr lang="en-US" sz="2800" dirty="0" smtClean="0">
                <a:solidFill>
                  <a:schemeClr val="accent6"/>
                </a:solidFill>
                <a:latin typeface="Minion Pro"/>
                <a:cs typeface="Minion Pro"/>
              </a:rPr>
              <a:t>P-Set</a:t>
            </a:r>
          </a:p>
          <a:p>
            <a:pPr marL="514350" indent="-514350">
              <a:lnSpc>
                <a:spcPct val="90000"/>
              </a:lnSpc>
              <a:buFont typeface="+mj-lt"/>
              <a:buAutoNum type="arabicPeriod"/>
            </a:pPr>
            <a:r>
              <a:rPr lang="en-US" sz="2800" dirty="0" smtClean="0">
                <a:solidFill>
                  <a:schemeClr val="accent6"/>
                </a:solidFill>
                <a:latin typeface="Minion Pro"/>
                <a:cs typeface="Minion Pro"/>
              </a:rPr>
              <a:t>Q-Sort</a:t>
            </a:r>
          </a:p>
          <a:p>
            <a:pPr marL="514350" indent="-514350">
              <a:lnSpc>
                <a:spcPct val="90000"/>
              </a:lnSpc>
              <a:buFont typeface="+mj-lt"/>
              <a:buAutoNum type="arabicPeriod"/>
            </a:pPr>
            <a:r>
              <a:rPr lang="en-US" sz="2800" dirty="0" smtClean="0">
                <a:solidFill>
                  <a:schemeClr val="accent6"/>
                </a:solidFill>
                <a:latin typeface="Minion Pro"/>
                <a:cs typeface="Minion Pro"/>
              </a:rPr>
              <a:t>Analysis</a:t>
            </a:r>
          </a:p>
          <a:p>
            <a:pPr marL="514350" indent="-514350">
              <a:lnSpc>
                <a:spcPct val="90000"/>
              </a:lnSpc>
              <a:buFont typeface="+mj-lt"/>
              <a:buAutoNum type="arabicPeriod"/>
            </a:pPr>
            <a:r>
              <a:rPr lang="en-US" sz="2800" dirty="0" smtClean="0">
                <a:solidFill>
                  <a:schemeClr val="accent6"/>
                </a:solidFill>
                <a:latin typeface="Minion Pro"/>
                <a:cs typeface="Minion Pro"/>
              </a:rPr>
              <a:t>Interpretation</a:t>
            </a:r>
            <a:endParaRPr lang="en-US" sz="2800" dirty="0">
              <a:solidFill>
                <a:schemeClr val="accent6"/>
              </a:solidFill>
              <a:latin typeface="Minion Pro"/>
              <a:cs typeface="Minion Pro"/>
            </a:endParaRPr>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Hands-on Activity</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5408706" y="5483412"/>
            <a:ext cx="184666" cy="369332"/>
          </a:xfrm>
          <a:prstGeom prst="rect">
            <a:avLst/>
          </a:prstGeom>
          <a:noFill/>
        </p:spPr>
        <p:txBody>
          <a:bodyPr wrap="none" rtlCol="0">
            <a:spAutoFit/>
          </a:bodyPr>
          <a:lstStyle/>
          <a:p>
            <a:endParaRPr lang="en-US" dirty="0"/>
          </a:p>
        </p:txBody>
      </p:sp>
      <p:pic>
        <p:nvPicPr>
          <p:cNvPr id="7" name="Picture 6" descr="Sorting.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9802" y="1982895"/>
            <a:ext cx="4418909" cy="3500517"/>
          </a:xfrm>
          <a:prstGeom prst="rect">
            <a:avLst/>
          </a:prstGeom>
          <a:noFill/>
          <a:ln>
            <a:noFill/>
          </a:ln>
          <a:effectLst>
            <a:outerShdw blurRad="50800" dist="38100" dir="2700000" algn="tl" rotWithShape="0">
              <a:srgbClr val="000000">
                <a:alpha val="42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22754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4378093" y="1523978"/>
            <a:ext cx="4392378" cy="3182410"/>
          </a:xfrm>
          <a:prstGeom prst="rect">
            <a:avLst/>
          </a:prstGeom>
          <a:noFill/>
        </p:spPr>
        <p:txBody>
          <a:bodyPr wrap="square" rtlCol="0">
            <a:spAutoFit/>
          </a:bodyPr>
          <a:lstStyle/>
          <a:p>
            <a:pPr marL="342900" indent="-342900">
              <a:lnSpc>
                <a:spcPct val="120000"/>
              </a:lnSpc>
              <a:buFont typeface="Arial"/>
              <a:buChar char="•"/>
            </a:pPr>
            <a:r>
              <a:rPr lang="en-US" sz="2400" dirty="0" smtClean="0">
                <a:solidFill>
                  <a:schemeClr val="accent6"/>
                </a:solidFill>
                <a:latin typeface="Minion Pro"/>
                <a:cs typeface="Minion Pro"/>
              </a:rPr>
              <a:t>Gather as many opinion statements as possible</a:t>
            </a:r>
          </a:p>
          <a:p>
            <a:pPr marL="457200" indent="-457200">
              <a:lnSpc>
                <a:spcPct val="120000"/>
              </a:lnSpc>
              <a:buFont typeface="Arial"/>
              <a:buChar char="•"/>
            </a:pPr>
            <a:r>
              <a:rPr lang="en-US" sz="2400" dirty="0" smtClean="0">
                <a:solidFill>
                  <a:schemeClr val="accent6"/>
                </a:solidFill>
                <a:latin typeface="Minion Pro"/>
                <a:cs typeface="Minion Pro"/>
              </a:rPr>
              <a:t>Review literature, interviews, social media, etc.</a:t>
            </a:r>
          </a:p>
          <a:p>
            <a:pPr marL="457200" indent="-457200">
              <a:lnSpc>
                <a:spcPct val="120000"/>
              </a:lnSpc>
              <a:buFont typeface="Arial"/>
              <a:buChar char="•"/>
            </a:pPr>
            <a:r>
              <a:rPr lang="en-US" sz="2400" dirty="0" smtClean="0">
                <a:solidFill>
                  <a:schemeClr val="accent6"/>
                </a:solidFill>
                <a:latin typeface="Minion Pro"/>
                <a:cs typeface="Minion Pro"/>
              </a:rPr>
              <a:t>Seek out people with strong opinions</a:t>
            </a:r>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Review: Concourse</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pic>
        <p:nvPicPr>
          <p:cNvPr id="6" name="Picture 5" descr="job-interview-437026_128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680883"/>
            <a:ext cx="4203849" cy="2801471"/>
          </a:xfrm>
          <a:prstGeom prst="rect">
            <a:avLst/>
          </a:prstGeom>
        </p:spPr>
      </p:pic>
      <p:sp>
        <p:nvSpPr>
          <p:cNvPr id="7" name="TextBox 6"/>
          <p:cNvSpPr txBox="1"/>
          <p:nvPr/>
        </p:nvSpPr>
        <p:spPr>
          <a:xfrm>
            <a:off x="134471" y="5250256"/>
            <a:ext cx="8875060" cy="1329595"/>
          </a:xfrm>
          <a:prstGeom prst="rect">
            <a:avLst/>
          </a:prstGeom>
          <a:noFill/>
        </p:spPr>
        <p:txBody>
          <a:bodyPr wrap="square" rtlCol="0">
            <a:spAutoFit/>
          </a:bodyPr>
          <a:lstStyle/>
          <a:p>
            <a:pPr>
              <a:lnSpc>
                <a:spcPct val="120000"/>
              </a:lnSpc>
            </a:pPr>
            <a:endParaRPr lang="en-US" sz="2000" b="1" dirty="0">
              <a:solidFill>
                <a:schemeClr val="accent6"/>
              </a:solidFill>
              <a:latin typeface="Minion Pro"/>
              <a:cs typeface="Minion Pro"/>
            </a:endParaRPr>
          </a:p>
          <a:p>
            <a:pPr>
              <a:lnSpc>
                <a:spcPct val="120000"/>
              </a:lnSpc>
            </a:pPr>
            <a:r>
              <a:rPr lang="en-US" sz="3200" b="1" dirty="0">
                <a:solidFill>
                  <a:schemeClr val="accent6"/>
                </a:solidFill>
                <a:latin typeface="Minion Pro"/>
                <a:cs typeface="Minion Pro"/>
              </a:rPr>
              <a:t>OK to ask pointed or leading questions</a:t>
            </a:r>
          </a:p>
          <a:p>
            <a:endParaRPr lang="en-US" dirty="0"/>
          </a:p>
        </p:txBody>
      </p:sp>
    </p:spTree>
    <p:extLst>
      <p:ext uri="{BB962C8B-B14F-4D97-AF65-F5344CB8AC3E}">
        <p14:creationId xmlns:p14="http://schemas.microsoft.com/office/powerpoint/2010/main" val="40977858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625916" y="1760034"/>
            <a:ext cx="7571932" cy="1262910"/>
          </a:xfrm>
          <a:prstGeom prst="rect">
            <a:avLst/>
          </a:prstGeom>
          <a:noFill/>
        </p:spPr>
        <p:txBody>
          <a:bodyPr wrap="square" rtlCol="0">
            <a:spAutoFit/>
          </a:bodyPr>
          <a:lstStyle/>
          <a:p>
            <a:pPr marL="457200" indent="-457200">
              <a:lnSpc>
                <a:spcPct val="90000"/>
              </a:lnSpc>
              <a:buFont typeface="Arial"/>
              <a:buChar char="•"/>
            </a:pPr>
            <a:r>
              <a:rPr lang="en-US" sz="2800" dirty="0">
                <a:solidFill>
                  <a:schemeClr val="accent6"/>
                </a:solidFill>
                <a:latin typeface="Minion Pro"/>
                <a:cs typeface="Minion Pro"/>
              </a:rPr>
              <a:t>Clean up</a:t>
            </a:r>
          </a:p>
          <a:p>
            <a:pPr marL="914400" lvl="1" indent="-457200">
              <a:lnSpc>
                <a:spcPct val="90000"/>
              </a:lnSpc>
              <a:buFont typeface="Arial"/>
              <a:buChar char="•"/>
            </a:pPr>
            <a:r>
              <a:rPr lang="en-US" sz="2800" dirty="0">
                <a:solidFill>
                  <a:schemeClr val="accent6"/>
                </a:solidFill>
                <a:latin typeface="Minion Pro"/>
                <a:cs typeface="Minion Pro"/>
              </a:rPr>
              <a:t>Eliminate double-barreled statements</a:t>
            </a:r>
          </a:p>
          <a:p>
            <a:pPr marL="914400" lvl="1" indent="-457200">
              <a:lnSpc>
                <a:spcPct val="90000"/>
              </a:lnSpc>
              <a:buFont typeface="Arial"/>
              <a:buChar char="•"/>
            </a:pPr>
            <a:r>
              <a:rPr lang="en-US" sz="2800" dirty="0">
                <a:solidFill>
                  <a:schemeClr val="accent6"/>
                </a:solidFill>
                <a:latin typeface="Minion Pro"/>
                <a:cs typeface="Minion Pro"/>
              </a:rPr>
              <a:t>Clear up ambiguous statements</a:t>
            </a:r>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Concourse 				P-Set </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2" name="Right Arrow 1"/>
          <p:cNvSpPr/>
          <p:nvPr/>
        </p:nvSpPr>
        <p:spPr>
          <a:xfrm>
            <a:off x="2481124" y="753668"/>
            <a:ext cx="978408"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descr="Barre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653" y="3588870"/>
            <a:ext cx="3570941" cy="2650308"/>
          </a:xfrm>
          <a:prstGeom prst="rect">
            <a:avLst/>
          </a:prstGeom>
        </p:spPr>
      </p:pic>
      <p:pic>
        <p:nvPicPr>
          <p:cNvPr id="9" name="Picture 8" descr="Barre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6907" y="3588870"/>
            <a:ext cx="3570941" cy="2650308"/>
          </a:xfrm>
          <a:prstGeom prst="rect">
            <a:avLst/>
          </a:prstGeom>
        </p:spPr>
      </p:pic>
    </p:spTree>
    <p:extLst>
      <p:ext uri="{BB962C8B-B14F-4D97-AF65-F5344CB8AC3E}">
        <p14:creationId xmlns:p14="http://schemas.microsoft.com/office/powerpoint/2010/main" val="17331960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P-set</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pic>
        <p:nvPicPr>
          <p:cNvPr id="2" name="Picture 1" descr="IMG_0357.JPG"/>
          <p:cNvPicPr>
            <a:picLocks noChangeAspect="1"/>
          </p:cNvPicPr>
          <p:nvPr/>
        </p:nvPicPr>
        <p:blipFill rotWithShape="1">
          <a:blip r:embed="rId3">
            <a:extLst>
              <a:ext uri="{28A0092B-C50C-407E-A947-70E740481C1C}">
                <a14:useLocalDpi xmlns:a14="http://schemas.microsoft.com/office/drawing/2010/main" val="0"/>
              </a:ext>
            </a:extLst>
          </a:blip>
          <a:srcRect l="14966" t="24494" r="16835" b="18454"/>
          <a:stretch/>
        </p:blipFill>
        <p:spPr>
          <a:xfrm>
            <a:off x="3630102" y="1881245"/>
            <a:ext cx="5233522" cy="4378176"/>
          </a:xfrm>
          <a:prstGeom prst="rect">
            <a:avLst/>
          </a:prstGeom>
        </p:spPr>
      </p:pic>
      <p:sp>
        <p:nvSpPr>
          <p:cNvPr id="6" name="TextBox 5"/>
          <p:cNvSpPr txBox="1"/>
          <p:nvPr/>
        </p:nvSpPr>
        <p:spPr>
          <a:xfrm>
            <a:off x="141121" y="2035167"/>
            <a:ext cx="3322758" cy="2339103"/>
          </a:xfrm>
          <a:prstGeom prst="rect">
            <a:avLst/>
          </a:prstGeom>
          <a:noFill/>
        </p:spPr>
        <p:txBody>
          <a:bodyPr wrap="square" rtlCol="0">
            <a:spAutoFit/>
          </a:bodyPr>
          <a:lstStyle/>
          <a:p>
            <a:pPr marL="285750" indent="-285750">
              <a:buFont typeface="Arial"/>
              <a:buChar char="•"/>
            </a:pPr>
            <a:r>
              <a:rPr lang="en-US" dirty="0" smtClean="0">
                <a:latin typeface="Minion Pro"/>
                <a:cs typeface="Minion Pro"/>
              </a:rPr>
              <a:t>Code statements in the concourse</a:t>
            </a:r>
          </a:p>
          <a:p>
            <a:pPr marL="285750" indent="-285750">
              <a:buFont typeface="Arial"/>
              <a:buChar char="•"/>
            </a:pPr>
            <a:r>
              <a:rPr lang="en-US" dirty="0" smtClean="0">
                <a:latin typeface="Minion Pro"/>
                <a:cs typeface="Minion Pro"/>
              </a:rPr>
              <a:t>Determine categories of codes</a:t>
            </a:r>
          </a:p>
          <a:p>
            <a:pPr marL="285750" indent="-285750">
              <a:buFont typeface="Arial"/>
              <a:buChar char="•"/>
            </a:pPr>
            <a:r>
              <a:rPr lang="en-US" dirty="0" smtClean="0">
                <a:latin typeface="Minion Pro"/>
                <a:cs typeface="Minion Pro"/>
              </a:rPr>
              <a:t>Ensure that the p-set is representative of the range of statements in the concourse </a:t>
            </a:r>
            <a:endParaRPr lang="en-US" dirty="0">
              <a:latin typeface="Minion Pro"/>
              <a:cs typeface="Minion Pro"/>
            </a:endParaRPr>
          </a:p>
        </p:txBody>
      </p:sp>
    </p:spTree>
    <p:extLst>
      <p:ext uri="{BB962C8B-B14F-4D97-AF65-F5344CB8AC3E}">
        <p14:creationId xmlns:p14="http://schemas.microsoft.com/office/powerpoint/2010/main" val="13487322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Workshop Overview</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24339" y="1703732"/>
            <a:ext cx="8273847" cy="4542782"/>
          </a:xfrm>
          <a:prstGeom prst="rect">
            <a:avLst/>
          </a:prstGeom>
          <a:noFill/>
        </p:spPr>
        <p:txBody>
          <a:bodyPr wrap="square" rtlCol="0">
            <a:spAutoFit/>
          </a:bodyPr>
          <a:lstStyle/>
          <a:p>
            <a:pPr>
              <a:lnSpc>
                <a:spcPct val="130000"/>
              </a:lnSpc>
            </a:pPr>
            <a:r>
              <a:rPr lang="en-US" sz="2400" dirty="0" smtClean="0">
                <a:latin typeface="Minion Pro"/>
                <a:cs typeface="Minion Pro"/>
              </a:rPr>
              <a:t>1:30 – 1:40:	Introduction</a:t>
            </a:r>
          </a:p>
          <a:p>
            <a:pPr>
              <a:lnSpc>
                <a:spcPct val="130000"/>
              </a:lnSpc>
            </a:pPr>
            <a:r>
              <a:rPr lang="en" sz="2400" dirty="0" smtClean="0">
                <a:latin typeface="Minion Pro"/>
                <a:cs typeface="Minion Pro"/>
              </a:rPr>
              <a:t>1:40 </a:t>
            </a:r>
            <a:r>
              <a:rPr lang="en" sz="2400" dirty="0">
                <a:latin typeface="Minion Pro"/>
                <a:cs typeface="Minion Pro"/>
              </a:rPr>
              <a:t>- 2:10: </a:t>
            </a:r>
            <a:r>
              <a:rPr lang="en-US" sz="2400" dirty="0" smtClean="0">
                <a:latin typeface="Minion Pro"/>
                <a:cs typeface="Minion Pro"/>
              </a:rPr>
              <a:t>	</a:t>
            </a:r>
            <a:r>
              <a:rPr lang="en" sz="2400" dirty="0" smtClean="0">
                <a:latin typeface="Minion Pro"/>
                <a:cs typeface="Minion Pro"/>
              </a:rPr>
              <a:t>Hands-on </a:t>
            </a:r>
            <a:r>
              <a:rPr lang="en" sz="2400" dirty="0">
                <a:latin typeface="Minion Pro"/>
                <a:cs typeface="Minion Pro"/>
              </a:rPr>
              <a:t>Q </a:t>
            </a:r>
            <a:r>
              <a:rPr lang="en" sz="2400" dirty="0" smtClean="0">
                <a:latin typeface="Minion Pro"/>
                <a:cs typeface="Minion Pro"/>
              </a:rPr>
              <a:t>icebreaker</a:t>
            </a:r>
            <a:endParaRPr lang="en-US" sz="2400" dirty="0" smtClean="0">
              <a:latin typeface="Minion Pro"/>
              <a:cs typeface="Minion Pro"/>
            </a:endParaRPr>
          </a:p>
          <a:p>
            <a:pPr>
              <a:lnSpc>
                <a:spcPct val="130000"/>
              </a:lnSpc>
            </a:pPr>
            <a:r>
              <a:rPr lang="en" sz="2400" dirty="0" smtClean="0">
                <a:latin typeface="Minion Pro"/>
                <a:cs typeface="Minion Pro"/>
              </a:rPr>
              <a:t>2:10 </a:t>
            </a:r>
            <a:r>
              <a:rPr lang="en" sz="2400" dirty="0">
                <a:latin typeface="Minion Pro"/>
                <a:cs typeface="Minion Pro"/>
              </a:rPr>
              <a:t>- 2:40: </a:t>
            </a:r>
            <a:r>
              <a:rPr lang="en-US" sz="2400" dirty="0" smtClean="0">
                <a:latin typeface="Minion Pro"/>
                <a:cs typeface="Minion Pro"/>
              </a:rPr>
              <a:t>	</a:t>
            </a:r>
            <a:r>
              <a:rPr lang="en" sz="2400" dirty="0" smtClean="0">
                <a:latin typeface="Minion Pro"/>
                <a:cs typeface="Minion Pro"/>
              </a:rPr>
              <a:t>How </a:t>
            </a:r>
            <a:r>
              <a:rPr lang="en" sz="2400" dirty="0">
                <a:latin typeface="Minion Pro"/>
                <a:cs typeface="Minion Pro"/>
              </a:rPr>
              <a:t>Q </a:t>
            </a:r>
            <a:r>
              <a:rPr lang="en" sz="2400" dirty="0" smtClean="0">
                <a:latin typeface="Minion Pro"/>
                <a:cs typeface="Minion Pro"/>
              </a:rPr>
              <a:t>Works</a:t>
            </a:r>
            <a:endParaRPr lang="en-US" sz="2400" dirty="0" smtClean="0">
              <a:latin typeface="Minion Pro"/>
              <a:cs typeface="Minion Pro"/>
            </a:endParaRPr>
          </a:p>
          <a:p>
            <a:pPr>
              <a:lnSpc>
                <a:spcPct val="130000"/>
              </a:lnSpc>
            </a:pPr>
            <a:r>
              <a:rPr lang="en" sz="2400" dirty="0" smtClean="0">
                <a:latin typeface="Minion Pro"/>
                <a:cs typeface="Minion Pro"/>
              </a:rPr>
              <a:t>2:40 </a:t>
            </a:r>
            <a:r>
              <a:rPr lang="en" sz="2400" dirty="0">
                <a:latin typeface="Minion Pro"/>
                <a:cs typeface="Minion Pro"/>
              </a:rPr>
              <a:t>- 3:20: </a:t>
            </a:r>
            <a:r>
              <a:rPr lang="en-US" sz="2400" dirty="0" smtClean="0">
                <a:latin typeface="Minion Pro"/>
                <a:cs typeface="Minion Pro"/>
              </a:rPr>
              <a:t>	</a:t>
            </a:r>
            <a:r>
              <a:rPr lang="en" sz="2400" dirty="0" smtClean="0">
                <a:latin typeface="Minion Pro"/>
                <a:cs typeface="Minion Pro"/>
              </a:rPr>
              <a:t>Hands-on activity</a:t>
            </a:r>
            <a:endParaRPr lang="en-US" sz="2400" dirty="0">
              <a:latin typeface="Minion Pro"/>
              <a:cs typeface="Minion Pro"/>
            </a:endParaRPr>
          </a:p>
          <a:p>
            <a:pPr marL="2743200" lvl="5" indent="-457200">
              <a:buFont typeface="Arial"/>
              <a:buChar char="•"/>
            </a:pPr>
            <a:r>
              <a:rPr lang="en" sz="2400" dirty="0" smtClean="0">
                <a:latin typeface="Minion Pro"/>
                <a:cs typeface="Minion Pro"/>
              </a:rPr>
              <a:t>Q Concourse</a:t>
            </a:r>
            <a:endParaRPr lang="en-US" sz="2400" dirty="0" smtClean="0">
              <a:latin typeface="Minion Pro"/>
              <a:cs typeface="Minion Pro"/>
            </a:endParaRPr>
          </a:p>
          <a:p>
            <a:pPr marL="2743200" lvl="5" indent="-457200">
              <a:buFont typeface="Arial"/>
              <a:buChar char="•"/>
            </a:pPr>
            <a:r>
              <a:rPr lang="en" sz="2400" dirty="0" smtClean="0">
                <a:latin typeface="Minion Pro"/>
                <a:cs typeface="Minion Pro"/>
              </a:rPr>
              <a:t>P-set</a:t>
            </a:r>
            <a:endParaRPr lang="en-US" sz="2400" dirty="0" smtClean="0">
              <a:latin typeface="Minion Pro"/>
              <a:cs typeface="Minion Pro"/>
            </a:endParaRPr>
          </a:p>
          <a:p>
            <a:pPr marL="2743200" lvl="5" indent="-457200">
              <a:buFont typeface="Arial"/>
              <a:buChar char="•"/>
            </a:pPr>
            <a:r>
              <a:rPr lang="en" sz="2400" dirty="0" smtClean="0">
                <a:latin typeface="Minion Pro"/>
                <a:cs typeface="Minion Pro"/>
              </a:rPr>
              <a:t>Sort</a:t>
            </a:r>
            <a:endParaRPr lang="en" sz="2400" dirty="0">
              <a:latin typeface="Minion Pro"/>
              <a:cs typeface="Minion Pro"/>
            </a:endParaRPr>
          </a:p>
          <a:p>
            <a:pPr>
              <a:lnSpc>
                <a:spcPct val="130000"/>
              </a:lnSpc>
            </a:pPr>
            <a:r>
              <a:rPr lang="en" sz="2400" dirty="0" smtClean="0">
                <a:latin typeface="Minion Pro"/>
                <a:cs typeface="Minion Pro"/>
              </a:rPr>
              <a:t>3:20 </a:t>
            </a:r>
            <a:r>
              <a:rPr lang="en" sz="2400" dirty="0">
                <a:latin typeface="Minion Pro"/>
                <a:cs typeface="Minion Pro"/>
              </a:rPr>
              <a:t>- 3:35: </a:t>
            </a:r>
            <a:r>
              <a:rPr lang="en-US" sz="2400" dirty="0" smtClean="0">
                <a:latin typeface="Minion Pro"/>
                <a:cs typeface="Minion Pro"/>
              </a:rPr>
              <a:t>	</a:t>
            </a:r>
            <a:r>
              <a:rPr lang="en" sz="2400" dirty="0" smtClean="0">
                <a:latin typeface="Minion Pro"/>
                <a:cs typeface="Minion Pro"/>
              </a:rPr>
              <a:t>Break</a:t>
            </a:r>
            <a:endParaRPr lang="en" sz="2400" dirty="0">
              <a:latin typeface="Minion Pro"/>
              <a:cs typeface="Minion Pro"/>
            </a:endParaRPr>
          </a:p>
          <a:p>
            <a:pPr>
              <a:lnSpc>
                <a:spcPct val="130000"/>
              </a:lnSpc>
            </a:pPr>
            <a:r>
              <a:rPr lang="en" sz="2400" dirty="0" smtClean="0">
                <a:latin typeface="Minion Pro"/>
                <a:cs typeface="Minion Pro"/>
              </a:rPr>
              <a:t>3:35 </a:t>
            </a:r>
            <a:r>
              <a:rPr lang="en" sz="2400" dirty="0">
                <a:latin typeface="Minion Pro"/>
                <a:cs typeface="Minion Pro"/>
              </a:rPr>
              <a:t>- 4:10: </a:t>
            </a:r>
            <a:r>
              <a:rPr lang="en-US" sz="2400" dirty="0" smtClean="0">
                <a:latin typeface="Minion Pro"/>
                <a:cs typeface="Minion Pro"/>
              </a:rPr>
              <a:t>	</a:t>
            </a:r>
            <a:r>
              <a:rPr lang="en" sz="2400" dirty="0" smtClean="0">
                <a:latin typeface="Minion Pro"/>
                <a:cs typeface="Minion Pro"/>
              </a:rPr>
              <a:t>Hands-on activity</a:t>
            </a:r>
            <a:r>
              <a:rPr lang="en-US" sz="2400" dirty="0" smtClean="0">
                <a:latin typeface="Minion Pro"/>
                <a:cs typeface="Minion Pro"/>
              </a:rPr>
              <a:t>: </a:t>
            </a:r>
            <a:r>
              <a:rPr lang="en" sz="2400" dirty="0" smtClean="0">
                <a:latin typeface="Minion Pro"/>
                <a:cs typeface="Minion Pro"/>
              </a:rPr>
              <a:t>Analysis</a:t>
            </a:r>
            <a:r>
              <a:rPr lang="en-US" sz="2400" dirty="0" smtClean="0">
                <a:latin typeface="Minion Pro"/>
                <a:cs typeface="Minion Pro"/>
              </a:rPr>
              <a:t> &amp; Interpretation</a:t>
            </a:r>
            <a:endParaRPr lang="en" sz="2400" dirty="0">
              <a:latin typeface="Minion Pro"/>
              <a:cs typeface="Minion Pro"/>
            </a:endParaRPr>
          </a:p>
          <a:p>
            <a:pPr>
              <a:lnSpc>
                <a:spcPct val="130000"/>
              </a:lnSpc>
              <a:spcBef>
                <a:spcPts val="0"/>
              </a:spcBef>
              <a:buNone/>
            </a:pPr>
            <a:r>
              <a:rPr lang="en" sz="2400" dirty="0">
                <a:latin typeface="Minion Pro"/>
                <a:cs typeface="Minion Pro"/>
              </a:rPr>
              <a:t>4:10 - 4:30: </a:t>
            </a:r>
            <a:r>
              <a:rPr lang="en-US" sz="2400" dirty="0" smtClean="0">
                <a:latin typeface="Minion Pro"/>
                <a:cs typeface="Minion Pro"/>
              </a:rPr>
              <a:t>	</a:t>
            </a:r>
            <a:r>
              <a:rPr lang="en" sz="2400" dirty="0" smtClean="0">
                <a:latin typeface="Minion Pro"/>
                <a:cs typeface="Minion Pro"/>
              </a:rPr>
              <a:t>Q&amp;A</a:t>
            </a:r>
            <a:r>
              <a:rPr lang="en" sz="2400" dirty="0">
                <a:latin typeface="Minion Pro"/>
                <a:cs typeface="Minion Pro"/>
              </a:rPr>
              <a:t>, Wrap up</a:t>
            </a:r>
          </a:p>
        </p:txBody>
      </p:sp>
    </p:spTree>
    <p:extLst>
      <p:ext uri="{BB962C8B-B14F-4D97-AF65-F5344CB8AC3E}">
        <p14:creationId xmlns:p14="http://schemas.microsoft.com/office/powerpoint/2010/main" val="12519018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What’s in a Q Packet?</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824832" y="1522953"/>
            <a:ext cx="3646815" cy="4985980"/>
          </a:xfrm>
          <a:prstGeom prst="rect">
            <a:avLst/>
          </a:prstGeom>
          <a:noFill/>
        </p:spPr>
        <p:txBody>
          <a:bodyPr wrap="square" rtlCol="0">
            <a:spAutoFit/>
          </a:bodyPr>
          <a:lstStyle/>
          <a:p>
            <a:pPr marL="285750" indent="-285750">
              <a:buFont typeface="Arial"/>
              <a:buChar char="•"/>
            </a:pPr>
            <a:r>
              <a:rPr lang="en-US" sz="2400" dirty="0" smtClean="0">
                <a:latin typeface="Minion Pro"/>
                <a:cs typeface="Minion Pro"/>
              </a:rPr>
              <a:t>P-set turned into cards</a:t>
            </a:r>
          </a:p>
          <a:p>
            <a:pPr marL="742950" lvl="1" indent="-285750">
              <a:buFont typeface="Arial"/>
              <a:buChar char="•"/>
            </a:pPr>
            <a:r>
              <a:rPr lang="en-US" sz="2400" dirty="0">
                <a:latin typeface="Minion Pro"/>
                <a:cs typeface="Minion Pro"/>
              </a:rPr>
              <a:t>r</a:t>
            </a:r>
            <a:r>
              <a:rPr lang="en-US" sz="2400" dirty="0" smtClean="0">
                <a:latin typeface="Minion Pro"/>
                <a:cs typeface="Minion Pro"/>
              </a:rPr>
              <a:t>andomize and number</a:t>
            </a:r>
          </a:p>
          <a:p>
            <a:pPr lvl="1"/>
            <a:endParaRPr lang="en-US" sz="2400" dirty="0" smtClean="0">
              <a:latin typeface="Minion Pro"/>
              <a:cs typeface="Minion Pro"/>
            </a:endParaRPr>
          </a:p>
          <a:p>
            <a:pPr marL="285750" indent="-285750">
              <a:buFont typeface="Arial"/>
              <a:buChar char="•"/>
            </a:pPr>
            <a:r>
              <a:rPr lang="en-US" sz="2400" dirty="0" smtClean="0">
                <a:latin typeface="Minion Pro"/>
                <a:cs typeface="Minion Pro"/>
              </a:rPr>
              <a:t>“How to sort” instruction sheet</a:t>
            </a:r>
          </a:p>
          <a:p>
            <a:endParaRPr lang="en-US" sz="2400" dirty="0" smtClean="0">
              <a:latin typeface="Minion Pro"/>
              <a:cs typeface="Minion Pro"/>
            </a:endParaRPr>
          </a:p>
          <a:p>
            <a:pPr marL="285750" indent="-285750">
              <a:buFont typeface="Arial"/>
              <a:buChar char="•"/>
            </a:pPr>
            <a:r>
              <a:rPr lang="en-US" sz="2400" dirty="0" smtClean="0">
                <a:latin typeface="Minion Pro"/>
                <a:cs typeface="Minion Pro"/>
              </a:rPr>
              <a:t>Sorting Grid</a:t>
            </a:r>
          </a:p>
          <a:p>
            <a:pPr marL="742950" lvl="1" indent="-285750">
              <a:buFont typeface="Arial"/>
              <a:buChar char="•"/>
            </a:pPr>
            <a:r>
              <a:rPr lang="en-US" dirty="0" smtClean="0">
                <a:latin typeface="Minion Pro"/>
                <a:cs typeface="Minion Pro"/>
              </a:rPr>
              <a:t>Permission to follow up</a:t>
            </a:r>
          </a:p>
          <a:p>
            <a:pPr marL="742950" lvl="1" indent="-285750">
              <a:buFont typeface="Arial"/>
              <a:buChar char="•"/>
            </a:pPr>
            <a:r>
              <a:rPr lang="en-US" dirty="0" smtClean="0">
                <a:latin typeface="Minion Pro"/>
                <a:cs typeface="Minion Pro"/>
              </a:rPr>
              <a:t>Additional demographic questions</a:t>
            </a:r>
          </a:p>
          <a:p>
            <a:endParaRPr lang="en-US" sz="2400" dirty="0" smtClean="0">
              <a:latin typeface="Minion Pro"/>
              <a:cs typeface="Minion Pro"/>
            </a:endParaRPr>
          </a:p>
          <a:p>
            <a:pPr marL="285750" indent="-285750">
              <a:buFont typeface="Arial"/>
              <a:buChar char="•"/>
            </a:pPr>
            <a:r>
              <a:rPr lang="en-US" sz="2400" dirty="0" smtClean="0">
                <a:latin typeface="Minion Pro"/>
                <a:cs typeface="Minion Pro"/>
              </a:rPr>
              <a:t>IRB/Informed consent form (2-copies)</a:t>
            </a:r>
          </a:p>
        </p:txBody>
      </p:sp>
      <p:pic>
        <p:nvPicPr>
          <p:cNvPr id="4" name="Picture 3" descr="ManilaEnvelop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76" y="1916893"/>
            <a:ext cx="4576063" cy="3432047"/>
          </a:xfrm>
          <a:prstGeom prst="rect">
            <a:avLst/>
          </a:prstGeom>
        </p:spPr>
      </p:pic>
    </p:spTree>
    <p:extLst>
      <p:ext uri="{BB962C8B-B14F-4D97-AF65-F5344CB8AC3E}">
        <p14:creationId xmlns:p14="http://schemas.microsoft.com/office/powerpoint/2010/main" val="32062499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Q-sort, Grid, and BREAK</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24340" y="1796108"/>
            <a:ext cx="4303058" cy="2677656"/>
          </a:xfrm>
          <a:prstGeom prst="rect">
            <a:avLst/>
          </a:prstGeom>
          <a:noFill/>
        </p:spPr>
        <p:txBody>
          <a:bodyPr wrap="square" rtlCol="0">
            <a:spAutoFit/>
          </a:bodyPr>
          <a:lstStyle/>
          <a:p>
            <a:pPr marL="285750" indent="-285750">
              <a:buFont typeface="Arial"/>
              <a:buChar char="•"/>
            </a:pPr>
            <a:r>
              <a:rPr lang="en-US" sz="2400" dirty="0" smtClean="0">
                <a:latin typeface="Minion Pro"/>
                <a:cs typeface="Minion Pro"/>
              </a:rPr>
              <a:t>Each person does one sort.</a:t>
            </a:r>
          </a:p>
          <a:p>
            <a:endParaRPr lang="en-US" sz="2400" dirty="0">
              <a:latin typeface="Minion Pro"/>
              <a:cs typeface="Minion Pro"/>
            </a:endParaRPr>
          </a:p>
          <a:p>
            <a:pPr marL="285750" indent="-285750">
              <a:buFont typeface="Arial"/>
              <a:buChar char="•"/>
            </a:pPr>
            <a:r>
              <a:rPr lang="en-US" sz="2400" dirty="0" smtClean="0">
                <a:latin typeface="Minion Pro"/>
                <a:cs typeface="Minion Pro"/>
              </a:rPr>
              <a:t>Complete the grid and submit.</a:t>
            </a:r>
          </a:p>
          <a:p>
            <a:pPr marL="285750" indent="-285750">
              <a:buFont typeface="Arial"/>
              <a:buChar char="•"/>
            </a:pPr>
            <a:endParaRPr lang="en-US" sz="2400" dirty="0">
              <a:latin typeface="Minion Pro"/>
              <a:cs typeface="Minion Pro"/>
            </a:endParaRPr>
          </a:p>
          <a:p>
            <a:endParaRPr lang="en-US" sz="2400" dirty="0" smtClean="0">
              <a:latin typeface="Minion Pro"/>
              <a:cs typeface="Minion Pro"/>
            </a:endParaRPr>
          </a:p>
          <a:p>
            <a:pPr marL="285750" indent="-285750">
              <a:buFont typeface="Arial"/>
              <a:buChar char="•"/>
            </a:pPr>
            <a:r>
              <a:rPr lang="en-US" sz="2400" dirty="0" smtClean="0">
                <a:latin typeface="Minion Pro"/>
                <a:cs typeface="Minion Pro"/>
              </a:rPr>
              <a:t>BREAK!</a:t>
            </a:r>
          </a:p>
        </p:txBody>
      </p:sp>
      <p:pic>
        <p:nvPicPr>
          <p:cNvPr id="4" name="Picture 3" descr="BlySkyCloud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7398" y="3399848"/>
            <a:ext cx="4183529" cy="3137647"/>
          </a:xfrm>
          <a:prstGeom prst="rect">
            <a:avLst/>
          </a:prstGeom>
        </p:spPr>
      </p:pic>
    </p:spTree>
    <p:extLst>
      <p:ext uri="{BB962C8B-B14F-4D97-AF65-F5344CB8AC3E}">
        <p14:creationId xmlns:p14="http://schemas.microsoft.com/office/powerpoint/2010/main" val="26606127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r="13111"/>
          <a:stretch/>
        </p:blipFill>
        <p:spPr>
          <a:xfrm>
            <a:off x="0" y="580292"/>
            <a:ext cx="9144000" cy="6066693"/>
          </a:xfrm>
        </p:spPr>
      </p:pic>
    </p:spTree>
    <p:extLst>
      <p:ext uri="{BB962C8B-B14F-4D97-AF65-F5344CB8AC3E}">
        <p14:creationId xmlns:p14="http://schemas.microsoft.com/office/powerpoint/2010/main" val="371918645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r="8357"/>
          <a:stretch/>
        </p:blipFill>
        <p:spPr>
          <a:xfrm>
            <a:off x="185195" y="738885"/>
            <a:ext cx="8413141" cy="5627076"/>
          </a:xfrm>
        </p:spPr>
      </p:pic>
    </p:spTree>
    <p:extLst>
      <p:ext uri="{BB962C8B-B14F-4D97-AF65-F5344CB8AC3E}">
        <p14:creationId xmlns:p14="http://schemas.microsoft.com/office/powerpoint/2010/main" val="326582706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60447" y="439615"/>
            <a:ext cx="8198922" cy="5961185"/>
          </a:xfrm>
          <a:prstGeom prst="rect">
            <a:avLst/>
          </a:prstGeom>
        </p:spPr>
      </p:pic>
    </p:spTree>
    <p:extLst>
      <p:ext uri="{BB962C8B-B14F-4D97-AF65-F5344CB8AC3E}">
        <p14:creationId xmlns:p14="http://schemas.microsoft.com/office/powerpoint/2010/main" val="350362609"/>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r="21752"/>
          <a:stretch/>
        </p:blipFill>
        <p:spPr>
          <a:xfrm>
            <a:off x="615461" y="275167"/>
            <a:ext cx="7929963" cy="6319064"/>
          </a:xfrm>
        </p:spPr>
      </p:pic>
    </p:spTree>
    <p:extLst>
      <p:ext uri="{BB962C8B-B14F-4D97-AF65-F5344CB8AC3E}">
        <p14:creationId xmlns:p14="http://schemas.microsoft.com/office/powerpoint/2010/main" val="834418490"/>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1690" y="398260"/>
            <a:ext cx="8686800" cy="6283894"/>
          </a:xfrm>
        </p:spPr>
        <p:txBody>
          <a:bodyPr>
            <a:normAutofit fontScale="47500" lnSpcReduction="20000"/>
          </a:bodyPr>
          <a:lstStyle/>
          <a:p>
            <a:r>
              <a:rPr lang="en-US" dirty="0"/>
              <a:t>Path and Project Name: C:\PQMethod\projects/referenc                                                             Mar 23 15</a:t>
            </a:r>
          </a:p>
          <a:p>
            <a:endParaRPr lang="en-US" dirty="0"/>
          </a:p>
          <a:p>
            <a:r>
              <a:rPr lang="en-US" dirty="0"/>
              <a:t>Unrotated Factor Matrix </a:t>
            </a:r>
          </a:p>
          <a:p>
            <a:r>
              <a:rPr lang="en-US" dirty="0"/>
              <a:t>                Factors</a:t>
            </a:r>
          </a:p>
          <a:p>
            <a:r>
              <a:rPr lang="en-US" dirty="0"/>
              <a:t>                   1         2         3         4         5         6         7         8</a:t>
            </a:r>
          </a:p>
          <a:p>
            <a:r>
              <a:rPr lang="en-US" dirty="0"/>
              <a:t> SORTS</a:t>
            </a:r>
          </a:p>
          <a:p>
            <a:r>
              <a:rPr lang="en-US" dirty="0"/>
              <a:t>  1 A             0.6843   -0.4711    0.1309   -0.3529   -0.1239    0.3012    0.1160    0.0247</a:t>
            </a:r>
          </a:p>
          <a:p>
            <a:r>
              <a:rPr lang="en-US" dirty="0"/>
              <a:t>  2 B             0.8133    0.2416    0.1616    0.0075    0.2468    0.1437   -0.1452   -0.2754</a:t>
            </a:r>
          </a:p>
          <a:p>
            <a:r>
              <a:rPr lang="en-US" dirty="0"/>
              <a:t>  3 C             0.6659    0.5075   -0.1763   -0.2301   -0.1017   -0.2549   -0.3094   -0.0166</a:t>
            </a:r>
          </a:p>
          <a:p>
            <a:r>
              <a:rPr lang="en-US" dirty="0"/>
              <a:t>  4 D             0.8568    0.1585   -0.1238    0.0162    0.1267   -0.0218   -0.2220    0.1189</a:t>
            </a:r>
          </a:p>
          <a:p>
            <a:r>
              <a:rPr lang="en-US" dirty="0"/>
              <a:t>  5 E             0.8918   -0.0108   -0.1459    0.0683    0.1999   -0.1609    0.0543    0.2791</a:t>
            </a:r>
          </a:p>
          <a:p>
            <a:r>
              <a:rPr lang="en-US" dirty="0"/>
              <a:t>  6 F             0.7979    0.3051   -0.3352    0.0180   -0.1923   -0.2005    0.0343   -0.2082</a:t>
            </a:r>
          </a:p>
          <a:p>
            <a:r>
              <a:rPr lang="en-US" dirty="0"/>
              <a:t>  7 G             0.7582    0.3452    0.3467    0.1353   -0.1417    0.0381    0.1688    0.2601</a:t>
            </a:r>
          </a:p>
          <a:p>
            <a:r>
              <a:rPr lang="en-US" dirty="0"/>
              <a:t>  8 H             0.8943   -0.2814    0.1464    0.2074    0.0556   -0.0627    0.0071   -0.0872</a:t>
            </a:r>
          </a:p>
          <a:p>
            <a:r>
              <a:rPr lang="en-US" dirty="0"/>
              <a:t>  9 I             0.1637    0.8316   -0.0370   -0.3417    0.2671    0.0708    0.2052   -0.0221</a:t>
            </a:r>
          </a:p>
          <a:p>
            <a:r>
              <a:rPr lang="en-US" dirty="0"/>
              <a:t> 10 J             0.5156   -0.7016   -0.2725    0.0484   -0.0892   -0.2455   -0.0450   -0.0452</a:t>
            </a:r>
          </a:p>
          <a:p>
            <a:r>
              <a:rPr lang="en-US" dirty="0"/>
              <a:t> 11 K             0.5330    0.0181    0.6253    0.3006    0.0048   -0.2718    0.3241   -0.1729</a:t>
            </a:r>
          </a:p>
          <a:p>
            <a:r>
              <a:rPr lang="en-US" dirty="0"/>
              <a:t> 12 L             0.6140    0.3068    0.6244   -0.1750   -0.1231    0.1473   -0.1646    0.0042</a:t>
            </a:r>
          </a:p>
          <a:p>
            <a:r>
              <a:rPr lang="en-US" dirty="0"/>
              <a:t> 13 M             0.5307    0.2404   -0.6133   -0.0624   -0.3819    0.2078    0.2512   -0.1129</a:t>
            </a:r>
          </a:p>
          <a:p>
            <a:r>
              <a:rPr lang="en-US" dirty="0"/>
              <a:t> 14 N             0.7042   -0.4413   -0.0180    0.2625    0.1351    0.3345   -0.1398   -0.0976</a:t>
            </a:r>
          </a:p>
          <a:p>
            <a:r>
              <a:rPr lang="en-US" dirty="0"/>
              <a:t> 15 O             0.8862   -0.2284    0.0210   -0.0472   -0.2806    0.0261   -0.0229    0.1559</a:t>
            </a:r>
          </a:p>
          <a:p>
            <a:r>
              <a:rPr lang="en-US" dirty="0"/>
              <a:t> 16 P             0.0358    0.5121   -0.3417    0.7233    0.0470    0.1876   -0.0160    0.0726</a:t>
            </a:r>
          </a:p>
          <a:p>
            <a:r>
              <a:rPr lang="en-US" dirty="0"/>
              <a:t> 17 Q             0.6452   -0.3052   -0.3599   -0.2266    0.4742   -0.0159    0.1997    0.0291</a:t>
            </a:r>
          </a:p>
          <a:p>
            <a:endParaRPr lang="en-US" dirty="0"/>
          </a:p>
          <a:p>
            <a:r>
              <a:rPr lang="en-US" dirty="0"/>
              <a:t> Eigenvalues      8.0481    2.7930    1.8445    1.1338    0.7671    0.6003    0.5118    0.3725</a:t>
            </a:r>
          </a:p>
          <a:p>
            <a:r>
              <a:rPr lang="en-US" dirty="0"/>
              <a:t> % expl.Var.          47        16        11         7         5         4         3         2</a:t>
            </a:r>
          </a:p>
          <a:p>
            <a:endParaRPr lang="en-US" dirty="0"/>
          </a:p>
        </p:txBody>
      </p:sp>
    </p:spTree>
    <p:extLst>
      <p:ext uri="{BB962C8B-B14F-4D97-AF65-F5344CB8AC3E}">
        <p14:creationId xmlns:p14="http://schemas.microsoft.com/office/powerpoint/2010/main" val="972794005"/>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277243"/>
            <a:ext cx="8528057" cy="6582833"/>
          </a:xfrm>
        </p:spPr>
        <p:txBody>
          <a:bodyPr>
            <a:noAutofit/>
          </a:bodyPr>
          <a:lstStyle/>
          <a:p>
            <a:r>
              <a:rPr lang="en-US" sz="1200" dirty="0"/>
              <a:t>Factor Matrix with an X Indicating a Defining Sort</a:t>
            </a:r>
          </a:p>
          <a:p>
            <a:endParaRPr lang="en-US" sz="1200" dirty="0"/>
          </a:p>
          <a:p>
            <a:r>
              <a:rPr lang="en-US" sz="1200" dirty="0"/>
              <a:t>                Loadings</a:t>
            </a:r>
          </a:p>
          <a:p>
            <a:endParaRPr lang="en-US" sz="1200" dirty="0"/>
          </a:p>
          <a:p>
            <a:r>
              <a:rPr lang="en-US" sz="1200" dirty="0"/>
              <a:t> QSORT             1         2         3         4</a:t>
            </a:r>
          </a:p>
          <a:p>
            <a:r>
              <a:rPr lang="en-US" sz="1200" dirty="0"/>
              <a:t> </a:t>
            </a:r>
          </a:p>
          <a:p>
            <a:r>
              <a:rPr lang="en-US" sz="1200" dirty="0"/>
              <a:t>  1 A            0.1973    0.6351    0.3062   -0.5440 </a:t>
            </a:r>
          </a:p>
          <a:p>
            <a:r>
              <a:rPr lang="en-US" sz="1200" dirty="0"/>
              <a:t>  2 B            0.5150    0.2463    0.6481X  -0.0087 </a:t>
            </a:r>
          </a:p>
          <a:p>
            <a:r>
              <a:rPr lang="en-US" sz="1200" dirty="0"/>
              <a:t>  3 C            0.8226X  -0.0088    0.3275   -0.0327 </a:t>
            </a:r>
          </a:p>
          <a:p>
            <a:r>
              <a:rPr lang="en-US" sz="1200" dirty="0"/>
              <a:t>  4 D            0.6457X   0.4047    0.4373    0.0526 </a:t>
            </a:r>
          </a:p>
          <a:p>
            <a:r>
              <a:rPr lang="en-US" sz="1200" dirty="0"/>
              <a:t>  5 E            0.5728    0.5689    0.4087    0.0501 </a:t>
            </a:r>
          </a:p>
          <a:p>
            <a:r>
              <a:rPr lang="en-US" sz="1200" dirty="0"/>
              <a:t>  6 F            0.7995X   0.3126    0.2797    0.1651 </a:t>
            </a:r>
          </a:p>
          <a:p>
            <a:r>
              <a:rPr lang="en-US" sz="1200" dirty="0"/>
              <a:t>  7 G            0.3981    0.1207    0.8072X   0.0891 </a:t>
            </a:r>
          </a:p>
          <a:p>
            <a:r>
              <a:rPr lang="en-US" sz="1200" dirty="0"/>
              <a:t>  8 H            0.2333    0.7338X   0.5919    0.0052 </a:t>
            </a:r>
          </a:p>
          <a:p>
            <a:r>
              <a:rPr lang="en-US" sz="1200" dirty="0"/>
              <a:t>  9 I            0.6593X  -0.5983    0.2051   -0.0423 </a:t>
            </a:r>
          </a:p>
          <a:p>
            <a:r>
              <a:rPr lang="en-US" sz="1200" dirty="0"/>
              <a:t> 10 J            0.0644    0.8988X  -0.0765   -0.1296 </a:t>
            </a:r>
          </a:p>
          <a:p>
            <a:r>
              <a:rPr lang="en-US" sz="1200" dirty="0"/>
              <a:t> 11 K           -0.1054    0.2069    0.8411X   0.0665 </a:t>
            </a:r>
          </a:p>
          <a:p>
            <a:r>
              <a:rPr lang="en-US" sz="1200" dirty="0"/>
              <a:t> 12 L            0.2447   -0.0694    0.8668X  -0.2748 </a:t>
            </a:r>
          </a:p>
          <a:p>
            <a:r>
              <a:rPr lang="en-US" sz="1200" dirty="0"/>
              <a:t> 13 M           </a:t>
            </a:r>
            <a:r>
              <a:rPr lang="en-US" sz="1200" dirty="0" smtClean="0"/>
              <a:t>0.7821X   </a:t>
            </a:r>
            <a:r>
              <a:rPr lang="en-US" sz="1200" dirty="0"/>
              <a:t>0.2576   -0.1153    0.1673 </a:t>
            </a:r>
          </a:p>
          <a:p>
            <a:r>
              <a:rPr lang="en-US" sz="1200" dirty="0"/>
              <a:t> 14 N            0.1080    0.7974X   0.3297    0.0621 </a:t>
            </a:r>
          </a:p>
          <a:p>
            <a:r>
              <a:rPr lang="en-US" sz="1200" dirty="0"/>
              <a:t> 15 O            0.4038    0.6630X   0.4565   -0.1709 </a:t>
            </a:r>
          </a:p>
          <a:p>
            <a:r>
              <a:rPr lang="en-US" sz="1200" dirty="0"/>
              <a:t> 16 P            0.2404   -0.1202    0.0260    0.9113X</a:t>
            </a:r>
          </a:p>
          <a:p>
            <a:r>
              <a:rPr lang="en-US" sz="1200" dirty="0"/>
              <a:t> 17 Q            0.4815    0.6350X  -0.0237   -0.2337 </a:t>
            </a:r>
          </a:p>
          <a:p>
            <a:endParaRPr lang="en-US" sz="1200" dirty="0"/>
          </a:p>
          <a:p>
            <a:r>
              <a:rPr lang="en-US" sz="1200" dirty="0"/>
              <a:t> % expl.Var.         24        26        23         8</a:t>
            </a:r>
          </a:p>
          <a:p>
            <a:endParaRPr lang="en-US" sz="1200" dirty="0"/>
          </a:p>
        </p:txBody>
      </p:sp>
    </p:spTree>
    <p:extLst>
      <p:ext uri="{BB962C8B-B14F-4D97-AF65-F5344CB8AC3E}">
        <p14:creationId xmlns:p14="http://schemas.microsoft.com/office/powerpoint/2010/main" val="1162241071"/>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5847" y="275168"/>
            <a:ext cx="9249508" cy="6916940"/>
          </a:xfrm>
        </p:spPr>
        <p:txBody>
          <a:bodyPr>
            <a:normAutofit fontScale="47500" lnSpcReduction="20000"/>
          </a:bodyPr>
          <a:lstStyle/>
          <a:p>
            <a:r>
              <a:rPr lang="en-US" dirty="0"/>
              <a:t>Factor Q-Sort Values for Each Statement</a:t>
            </a:r>
          </a:p>
          <a:p>
            <a:endParaRPr lang="en-US" dirty="0"/>
          </a:p>
          <a:p>
            <a:r>
              <a:rPr lang="en-US" dirty="0"/>
              <a:t>                                                                             Factor Arrays</a:t>
            </a:r>
          </a:p>
          <a:p>
            <a:endParaRPr lang="en-US" dirty="0"/>
          </a:p>
          <a:p>
            <a:r>
              <a:rPr lang="en-US" dirty="0"/>
              <a:t>No.  Statement                                                  </a:t>
            </a:r>
            <a:r>
              <a:rPr lang="en-US" dirty="0" smtClean="0"/>
              <a:t>                                                 </a:t>
            </a:r>
            <a:r>
              <a:rPr lang="en-US" dirty="0"/>
              <a:t>No.        1      2      3      4</a:t>
            </a:r>
          </a:p>
          <a:p>
            <a:r>
              <a:rPr lang="en-US" dirty="0"/>
              <a:t> </a:t>
            </a:r>
          </a:p>
          <a:p>
            <a:r>
              <a:rPr lang="en-US" dirty="0"/>
              <a:t>  1  A combined circulation and reference desk is just as effecti   </a:t>
            </a:r>
            <a:r>
              <a:rPr lang="en-US" dirty="0" smtClean="0"/>
              <a:t>                 1        </a:t>
            </a:r>
            <a:r>
              <a:rPr lang="en-US" dirty="0"/>
              <a:t>1      1      1      0</a:t>
            </a:r>
          </a:p>
          <a:p>
            <a:r>
              <a:rPr lang="en-US" dirty="0"/>
              <a:t>  2  An established chat service provides the same services as a    </a:t>
            </a:r>
            <a:r>
              <a:rPr lang="en-US" dirty="0" smtClean="0"/>
              <a:t>               2        </a:t>
            </a:r>
            <a:r>
              <a:rPr lang="en-US" dirty="0"/>
              <a:t>0      0     -2     -1</a:t>
            </a:r>
          </a:p>
          <a:p>
            <a:r>
              <a:rPr lang="en-US" dirty="0"/>
              <a:t>  3  Librarians are more likely to be seen and pursued as an info   </a:t>
            </a:r>
            <a:r>
              <a:rPr lang="en-US" dirty="0" smtClean="0"/>
              <a:t>                3        </a:t>
            </a:r>
            <a:r>
              <a:rPr lang="en-US" dirty="0"/>
              <a:t>2      0      3     -1</a:t>
            </a:r>
          </a:p>
          <a:p>
            <a:r>
              <a:rPr lang="en-US" dirty="0"/>
              <a:t>  4  No one uses Reference anymore.                                 </a:t>
            </a:r>
            <a:r>
              <a:rPr lang="en-US" dirty="0" smtClean="0"/>
              <a:t>                                4       </a:t>
            </a:r>
            <a:r>
              <a:rPr lang="en-US" dirty="0"/>
              <a:t>-1     -3     -3     -1</a:t>
            </a:r>
          </a:p>
          <a:p>
            <a:r>
              <a:rPr lang="en-US" dirty="0"/>
              <a:t>  5  People don’t think research is hard, so they don't seek libr   </a:t>
            </a:r>
            <a:r>
              <a:rPr lang="en-US" dirty="0" smtClean="0"/>
              <a:t>                 5       </a:t>
            </a:r>
            <a:r>
              <a:rPr lang="en-US" dirty="0"/>
              <a:t>-1     -1      1      0</a:t>
            </a:r>
          </a:p>
          <a:p>
            <a:r>
              <a:rPr lang="en-US" dirty="0"/>
              <a:t>  6  Patrons want a physical desk to go to in order to ask questi   </a:t>
            </a:r>
            <a:r>
              <a:rPr lang="en-US" dirty="0" smtClean="0"/>
              <a:t>                6       </a:t>
            </a:r>
            <a:r>
              <a:rPr lang="en-US" dirty="0"/>
              <a:t>-1      2      0      0</a:t>
            </a:r>
          </a:p>
          <a:p>
            <a:r>
              <a:rPr lang="en-US" dirty="0"/>
              <a:t>  7  Libraries that lose their reference desk make themselves irr   </a:t>
            </a:r>
            <a:r>
              <a:rPr lang="en-US" dirty="0" smtClean="0"/>
              <a:t>               7       </a:t>
            </a:r>
            <a:r>
              <a:rPr lang="en-US" dirty="0"/>
              <a:t>-2      1      0     -3</a:t>
            </a:r>
          </a:p>
          <a:p>
            <a:r>
              <a:rPr lang="en-US" dirty="0"/>
              <a:t>  8  The Reference Desk is vital to promoting library services.     </a:t>
            </a:r>
            <a:r>
              <a:rPr lang="en-US" dirty="0" smtClean="0"/>
              <a:t>                  8       </a:t>
            </a:r>
            <a:r>
              <a:rPr lang="en-US" dirty="0"/>
              <a:t>-2      2      0     -2</a:t>
            </a:r>
          </a:p>
          <a:p>
            <a:r>
              <a:rPr lang="en-US" dirty="0"/>
              <a:t>  9  Librarians can not expect to interact with 21st Century cust  </a:t>
            </a:r>
            <a:r>
              <a:rPr lang="en-US" dirty="0" smtClean="0"/>
              <a:t>                 </a:t>
            </a:r>
            <a:r>
              <a:rPr lang="en-US" dirty="0"/>
              <a:t>9        2     -1      2      1</a:t>
            </a:r>
          </a:p>
          <a:p>
            <a:r>
              <a:rPr lang="en-US" dirty="0"/>
              <a:t> 10  A librarian’s time is better served elsewhere.               </a:t>
            </a:r>
            <a:r>
              <a:rPr lang="en-US" dirty="0" smtClean="0"/>
              <a:t>                           </a:t>
            </a:r>
            <a:r>
              <a:rPr lang="en-US" dirty="0"/>
              <a:t>10        0     -2     -1      2</a:t>
            </a:r>
          </a:p>
          <a:p>
            <a:r>
              <a:rPr lang="en-US" dirty="0"/>
              <a:t> 11  The reference desk presents a physical barrier between libra </a:t>
            </a:r>
            <a:r>
              <a:rPr lang="en-US" dirty="0" smtClean="0"/>
              <a:t>             </a:t>
            </a:r>
            <a:r>
              <a:rPr lang="en-US" dirty="0"/>
              <a:t>11        0     -1     -1     -2</a:t>
            </a:r>
          </a:p>
          <a:p>
            <a:r>
              <a:rPr lang="en-US" dirty="0"/>
              <a:t> 12  Students no longer need to come to the desk for service, so  </a:t>
            </a:r>
            <a:r>
              <a:rPr lang="en-US" dirty="0" smtClean="0"/>
              <a:t>             </a:t>
            </a:r>
            <a:r>
              <a:rPr lang="en-US" dirty="0"/>
              <a:t>12        1      0      1      1</a:t>
            </a:r>
          </a:p>
          <a:p>
            <a:r>
              <a:rPr lang="en-US" dirty="0"/>
              <a:t> 13  The reality today is that a computer will replace the refere </a:t>
            </a:r>
            <a:r>
              <a:rPr lang="en-US" dirty="0" smtClean="0"/>
              <a:t>                 </a:t>
            </a:r>
            <a:r>
              <a:rPr lang="en-US" dirty="0"/>
              <a:t>13       -3     -2      0      1</a:t>
            </a:r>
          </a:p>
          <a:p>
            <a:r>
              <a:rPr lang="en-US" dirty="0"/>
              <a:t> 14  Our patrons still need librarians to help them answer questi </a:t>
            </a:r>
            <a:r>
              <a:rPr lang="en-US" dirty="0" smtClean="0"/>
              <a:t>              14        </a:t>
            </a:r>
            <a:r>
              <a:rPr lang="en-US" dirty="0"/>
              <a:t>3      3      2      0</a:t>
            </a:r>
          </a:p>
          <a:p>
            <a:r>
              <a:rPr lang="en-US" dirty="0"/>
              <a:t> 15  When seeking information, students prefer chat over face-to- </a:t>
            </a:r>
            <a:r>
              <a:rPr lang="en-US" dirty="0" smtClean="0"/>
              <a:t>           </a:t>
            </a:r>
            <a:r>
              <a:rPr lang="en-US" dirty="0"/>
              <a:t>15        0      0     -1      3</a:t>
            </a:r>
          </a:p>
          <a:p>
            <a:r>
              <a:rPr lang="en-US" dirty="0"/>
              <a:t> 16  It is not necessary to staff a reference desk with professio  </a:t>
            </a:r>
            <a:r>
              <a:rPr lang="en-US" dirty="0" smtClean="0"/>
              <a:t>                 16        </a:t>
            </a:r>
            <a:r>
              <a:rPr lang="en-US" dirty="0"/>
              <a:t>1      1     -2      2</a:t>
            </a:r>
          </a:p>
          <a:p>
            <a:endParaRPr lang="en-US" dirty="0"/>
          </a:p>
          <a:p>
            <a:endParaRPr lang="en-US" dirty="0"/>
          </a:p>
          <a:p>
            <a:r>
              <a:rPr lang="en-US" dirty="0"/>
              <a:t>Variance =  2.500  St. Dev. =  1.581</a:t>
            </a:r>
          </a:p>
        </p:txBody>
      </p:sp>
    </p:spTree>
    <p:extLst>
      <p:ext uri="{BB962C8B-B14F-4D97-AF65-F5344CB8AC3E}">
        <p14:creationId xmlns:p14="http://schemas.microsoft.com/office/powerpoint/2010/main" val="2292757087"/>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Resources</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43910" y="1518324"/>
            <a:ext cx="8317642" cy="6801862"/>
          </a:xfrm>
          <a:prstGeom prst="rect">
            <a:avLst/>
          </a:prstGeom>
          <a:noFill/>
        </p:spPr>
        <p:txBody>
          <a:bodyPr wrap="square" rtlCol="0">
            <a:spAutoFit/>
          </a:bodyPr>
          <a:lstStyle/>
          <a:p>
            <a:r>
              <a:rPr lang="en-US" sz="1400" b="1" dirty="0" smtClean="0"/>
              <a:t>Q </a:t>
            </a:r>
            <a:r>
              <a:rPr lang="en-US" sz="1400" b="1" dirty="0"/>
              <a:t>Methodology Website</a:t>
            </a:r>
            <a:r>
              <a:rPr lang="en-US" sz="1400" dirty="0"/>
              <a:t>: </a:t>
            </a:r>
            <a:r>
              <a:rPr lang="en-US" sz="1400" dirty="0">
                <a:hlinkClick r:id="rId3"/>
              </a:rPr>
              <a:t>http://qmethod.org</a:t>
            </a:r>
            <a:r>
              <a:rPr lang="en-US" sz="1400" dirty="0" smtClean="0">
                <a:hlinkClick r:id="rId3"/>
              </a:rPr>
              <a:t>/about</a:t>
            </a:r>
            <a:endParaRPr lang="en-US" sz="1400" dirty="0" smtClean="0"/>
          </a:p>
          <a:p>
            <a:r>
              <a:rPr lang="en-US" sz="1400" dirty="0" smtClean="0"/>
              <a:t>Information about ISSSS, the Q Listserv, conferences, tutorials, etc.</a:t>
            </a:r>
          </a:p>
          <a:p>
            <a:endParaRPr lang="en-US" sz="1400" dirty="0"/>
          </a:p>
          <a:p>
            <a:r>
              <a:rPr lang="en-US" sz="1400" b="1" dirty="0" smtClean="0"/>
              <a:t>Operant </a:t>
            </a:r>
            <a:r>
              <a:rPr lang="en-US" sz="1400" b="1" dirty="0"/>
              <a:t>Subjectivity</a:t>
            </a:r>
            <a:r>
              <a:rPr lang="en-US" sz="1400" dirty="0"/>
              <a:t>: </a:t>
            </a:r>
            <a:r>
              <a:rPr lang="en-US" sz="1400" dirty="0">
                <a:hlinkClick r:id="rId4"/>
              </a:rPr>
              <a:t>http://www.operantsubjectivity.org</a:t>
            </a:r>
            <a:r>
              <a:rPr lang="en-US" sz="1400" dirty="0" smtClean="0">
                <a:hlinkClick r:id="rId4"/>
              </a:rPr>
              <a:t>/</a:t>
            </a:r>
            <a:endParaRPr lang="en-US" sz="1400" dirty="0" smtClean="0"/>
          </a:p>
          <a:p>
            <a:r>
              <a:rPr lang="en-US" sz="1400" dirty="0" smtClean="0"/>
              <a:t>Scholarly, peer reviewed journal for ISSSS</a:t>
            </a:r>
          </a:p>
          <a:p>
            <a:endParaRPr lang="en-US" sz="1400" dirty="0"/>
          </a:p>
          <a:p>
            <a:r>
              <a:rPr lang="en-US" sz="1400" b="1" dirty="0" smtClean="0"/>
              <a:t>Download </a:t>
            </a:r>
            <a:r>
              <a:rPr lang="en-US" sz="1400" b="1" dirty="0"/>
              <a:t>PQ Method</a:t>
            </a:r>
            <a:r>
              <a:rPr lang="en-US" sz="1400" dirty="0"/>
              <a:t>: </a:t>
            </a:r>
            <a:r>
              <a:rPr lang="en-US" sz="1400" dirty="0">
                <a:hlinkClick r:id="rId5"/>
              </a:rPr>
              <a:t>http://schmolck.userweb.mwn.de/qmethod/#</a:t>
            </a:r>
            <a:r>
              <a:rPr lang="en-US" sz="1400" dirty="0" smtClean="0">
                <a:hlinkClick r:id="rId5"/>
              </a:rPr>
              <a:t>PQMethod</a:t>
            </a:r>
            <a:endParaRPr lang="en-US" sz="1400" dirty="0" smtClean="0"/>
          </a:p>
          <a:p>
            <a:r>
              <a:rPr lang="en-US" sz="1400" dirty="0" smtClean="0"/>
              <a:t>Software tailored to the requirements of Q Method</a:t>
            </a:r>
          </a:p>
          <a:p>
            <a:endParaRPr lang="en-US" sz="1400" dirty="0" smtClean="0"/>
          </a:p>
          <a:p>
            <a:r>
              <a:rPr lang="en-US" sz="1400" b="1" dirty="0" smtClean="0"/>
              <a:t>“Links” page on the Q Methodology Website:</a:t>
            </a:r>
            <a:r>
              <a:rPr lang="en-US" sz="1400" dirty="0" smtClean="0"/>
              <a:t> </a:t>
            </a:r>
            <a:r>
              <a:rPr lang="en-US" sz="1400" dirty="0" smtClean="0">
                <a:hlinkClick r:id="rId6"/>
              </a:rPr>
              <a:t>http://qmethod.org/links</a:t>
            </a:r>
            <a:endParaRPr lang="en-US" sz="1400" dirty="0" smtClean="0"/>
          </a:p>
          <a:p>
            <a:r>
              <a:rPr lang="en-US" sz="1400" dirty="0" smtClean="0"/>
              <a:t>Contains links to software for conducting online Q Sorts</a:t>
            </a:r>
          </a:p>
          <a:p>
            <a:endParaRPr lang="en-US" sz="1400" dirty="0"/>
          </a:p>
          <a:p>
            <a:r>
              <a:rPr lang="en-US" sz="1400" dirty="0" smtClean="0"/>
              <a:t>William Stephenson, </a:t>
            </a:r>
            <a:r>
              <a:rPr lang="en-US" sz="1400" i="1" dirty="0" smtClean="0"/>
              <a:t>The Study of Behavior: Q Technique and its Methodology </a:t>
            </a:r>
            <a:r>
              <a:rPr lang="en-US" sz="1400" dirty="0" smtClean="0"/>
              <a:t>(Chicago: University of Chicago Press, 1953).</a:t>
            </a:r>
          </a:p>
          <a:p>
            <a:endParaRPr lang="en-US" sz="1400" dirty="0"/>
          </a:p>
          <a:p>
            <a:r>
              <a:rPr lang="en-US" sz="1400" dirty="0" smtClean="0"/>
              <a:t>Steven Brown, </a:t>
            </a:r>
            <a:r>
              <a:rPr lang="en-US" sz="1400" dirty="0" smtClean="0"/>
              <a:t>“Primer </a:t>
            </a:r>
            <a:r>
              <a:rPr lang="en-US" sz="1400" dirty="0" smtClean="0"/>
              <a:t>on Q Methodology,</a:t>
            </a:r>
            <a:r>
              <a:rPr lang="en-US" sz="1400" i="1" dirty="0" smtClean="0"/>
              <a:t>” Operant Subjectivity</a:t>
            </a:r>
            <a:r>
              <a:rPr lang="en-US" sz="1400" dirty="0" smtClean="0"/>
              <a:t> 16, no.3 (1993): 91-138.</a:t>
            </a:r>
          </a:p>
          <a:p>
            <a:endParaRPr lang="en-US" sz="1400" dirty="0"/>
          </a:p>
          <a:p>
            <a:r>
              <a:rPr lang="en-US" sz="1400" dirty="0" smtClean="0"/>
              <a:t>Simon Watts and Paul Stenner</a:t>
            </a:r>
            <a:r>
              <a:rPr lang="en-US" sz="1400" i="1" dirty="0" smtClean="0"/>
              <a:t>, Doing Q Methodological Research: Theory, Method and Interpretation </a:t>
            </a:r>
            <a:r>
              <a:rPr lang="en-US" sz="1400" dirty="0" smtClean="0"/>
              <a:t>(Los Angeles: Sage, 2012).</a:t>
            </a:r>
          </a:p>
          <a:p>
            <a:endParaRPr lang="en-US" sz="1400" dirty="0"/>
          </a:p>
          <a:p>
            <a:r>
              <a:rPr lang="en-US" sz="1400" dirty="0" smtClean="0"/>
              <a:t>Steven Brown</a:t>
            </a:r>
            <a:r>
              <a:rPr lang="en-US" sz="1400" i="1" dirty="0" smtClean="0"/>
              <a:t>, Political Subjectivity: Applications of Q Methodology in Political Science </a:t>
            </a:r>
            <a:r>
              <a:rPr lang="en-US" sz="1400" dirty="0" smtClean="0"/>
              <a:t>(New Haven: Yale University Press, 1980), </a:t>
            </a:r>
            <a:r>
              <a:rPr lang="en-US" sz="1400" dirty="0" smtClean="0">
                <a:hlinkClick r:id="rId7"/>
              </a:rPr>
              <a:t>http://qmethod.org/papers/Brown-1980-</a:t>
            </a:r>
            <a:r>
              <a:rPr lang="en-US" sz="1400" dirty="0" smtClean="0">
                <a:hlinkClick r:id="rId7"/>
              </a:rPr>
              <a:t>PoliticalSubjectivity.pdf</a:t>
            </a:r>
            <a:endParaRPr lang="en-US" sz="1400" dirty="0" smtClean="0"/>
          </a:p>
          <a:p>
            <a:endParaRPr lang="en-US" sz="1400" dirty="0" smtClean="0"/>
          </a:p>
          <a:p>
            <a:endParaRPr lang="en-US" sz="1400" dirty="0" smtClean="0"/>
          </a:p>
          <a:p>
            <a:endParaRPr lang="en-US" sz="1400" dirty="0"/>
          </a:p>
          <a:p>
            <a:endParaRPr lang="en-US" sz="1600" dirty="0"/>
          </a:p>
          <a:p>
            <a:endParaRPr lang="en-US" sz="1600" dirty="0" smtClean="0"/>
          </a:p>
          <a:p>
            <a:endParaRPr lang="en-US" dirty="0"/>
          </a:p>
          <a:p>
            <a:endParaRPr lang="en-US" dirty="0" smtClean="0"/>
          </a:p>
          <a:p>
            <a:endParaRPr lang="en-US" dirty="0"/>
          </a:p>
        </p:txBody>
      </p:sp>
    </p:spTree>
    <p:extLst>
      <p:ext uri="{BB962C8B-B14F-4D97-AF65-F5344CB8AC3E}">
        <p14:creationId xmlns:p14="http://schemas.microsoft.com/office/powerpoint/2010/main" val="2773926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History of Q Methodology</a:t>
            </a: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pic>
        <p:nvPicPr>
          <p:cNvPr id="4" name="Picture 3" descr="Stephens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8938" y="1973790"/>
            <a:ext cx="4455096" cy="4027407"/>
          </a:xfrm>
          <a:prstGeom prst="rect">
            <a:avLst/>
          </a:prstGeom>
        </p:spPr>
      </p:pic>
      <p:sp>
        <p:nvSpPr>
          <p:cNvPr id="6" name="TextBox 5"/>
          <p:cNvSpPr txBox="1"/>
          <p:nvPr/>
        </p:nvSpPr>
        <p:spPr>
          <a:xfrm>
            <a:off x="2759813" y="6079016"/>
            <a:ext cx="3376533" cy="369332"/>
          </a:xfrm>
          <a:prstGeom prst="rect">
            <a:avLst/>
          </a:prstGeom>
          <a:noFill/>
        </p:spPr>
        <p:txBody>
          <a:bodyPr wrap="none" rtlCol="0">
            <a:spAutoFit/>
          </a:bodyPr>
          <a:lstStyle/>
          <a:p>
            <a:pPr algn="r"/>
            <a:r>
              <a:rPr lang="en-US" dirty="0" smtClean="0"/>
              <a:t>William Stephenson,  1902 – 1989</a:t>
            </a:r>
            <a:endParaRPr lang="en-US" dirty="0"/>
          </a:p>
        </p:txBody>
      </p:sp>
    </p:spTree>
    <p:extLst>
      <p:ext uri="{BB962C8B-B14F-4D97-AF65-F5344CB8AC3E}">
        <p14:creationId xmlns:p14="http://schemas.microsoft.com/office/powerpoint/2010/main" val="23215071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Miami University Q Studies</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0" y="1619668"/>
            <a:ext cx="9019061" cy="4955202"/>
          </a:xfrm>
          <a:prstGeom prst="rect">
            <a:avLst/>
          </a:prstGeom>
          <a:noFill/>
        </p:spPr>
        <p:txBody>
          <a:bodyPr wrap="square" rtlCol="0">
            <a:spAutoFit/>
          </a:bodyPr>
          <a:lstStyle/>
          <a:p>
            <a:r>
              <a:rPr lang="en-US" sz="2400" u="sng" dirty="0" smtClean="0">
                <a:latin typeface="Minion Pro"/>
                <a:cs typeface="Minion Pro"/>
              </a:rPr>
              <a:t>Stacy Brinkman</a:t>
            </a:r>
          </a:p>
          <a:p>
            <a:pPr lvl="1" indent="-457200"/>
            <a:r>
              <a:rPr lang="en-US" sz="1400" dirty="0" smtClean="0">
                <a:latin typeface="Minion Pro"/>
                <a:cs typeface="Minion Pro"/>
              </a:rPr>
              <a:t>Brinkman, S., Krivickas, J. (2015) Attitudes Towards E-Books Among Visual Arts Faculty and Students</a:t>
            </a:r>
            <a:r>
              <a:rPr lang="en-US" sz="1400" dirty="0">
                <a:latin typeface="Minion Pro"/>
                <a:cs typeface="Minion Pro"/>
              </a:rPr>
              <a:t>.</a:t>
            </a:r>
            <a:r>
              <a:rPr lang="en-US" sz="1400" dirty="0" smtClean="0">
                <a:latin typeface="Minion Pro"/>
                <a:cs typeface="Minion Pro"/>
              </a:rPr>
              <a:t> </a:t>
            </a:r>
            <a:r>
              <a:rPr lang="en-US" sz="1400" i="1" dirty="0" smtClean="0">
                <a:latin typeface="Minion Pro"/>
                <a:cs typeface="Minion Pro"/>
              </a:rPr>
              <a:t>Art Documentation</a:t>
            </a:r>
            <a:r>
              <a:rPr lang="en-US" sz="1400" dirty="0" smtClean="0">
                <a:latin typeface="Minion Pro"/>
                <a:cs typeface="Minion Pro"/>
              </a:rPr>
              <a:t>, 34(1), 1-18.</a:t>
            </a:r>
          </a:p>
          <a:p>
            <a:pPr lvl="1"/>
            <a:endParaRPr lang="en-US" sz="1200" dirty="0" smtClean="0">
              <a:latin typeface="Minion Pro"/>
              <a:cs typeface="Minion Pro"/>
            </a:endParaRPr>
          </a:p>
          <a:p>
            <a:r>
              <a:rPr lang="en-US" sz="2400" u="sng" dirty="0" smtClean="0">
                <a:latin typeface="Minion Pro"/>
                <a:cs typeface="Minion Pro"/>
              </a:rPr>
              <a:t>Jen Waller</a:t>
            </a:r>
          </a:p>
          <a:p>
            <a:pPr marL="457200" indent="-457200"/>
            <a:r>
              <a:rPr lang="en-US" sz="1400" dirty="0" smtClean="0">
                <a:latin typeface="Minion Pro"/>
                <a:cs typeface="Minion Pro"/>
              </a:rPr>
              <a:t>Waller, J., Revelle, A., &amp; Shrimplin, A.K. (2013) Keep the Change: Clusters of Faculty Opinions on Open Access. </a:t>
            </a:r>
            <a:r>
              <a:rPr lang="en-US" sz="1400" i="1" dirty="0" smtClean="0">
                <a:latin typeface="Minion Pro"/>
                <a:cs typeface="Minion Pro"/>
              </a:rPr>
              <a:t>Imagine, Innovate, Inspire: The Proceedings of the ACRL 2013 Conference, </a:t>
            </a:r>
            <a:r>
              <a:rPr lang="en-US" sz="1400" dirty="0" smtClean="0">
                <a:latin typeface="Minion Pro"/>
                <a:cs typeface="Minion Pro"/>
              </a:rPr>
              <a:t>(pp 360-372). http://sc.lib.miamioh.edu/handle/2374.MIA/4964</a:t>
            </a:r>
          </a:p>
          <a:p>
            <a:endParaRPr lang="en-US" sz="1200" dirty="0">
              <a:latin typeface="Minion Pro"/>
              <a:cs typeface="Minion Pro"/>
            </a:endParaRPr>
          </a:p>
          <a:p>
            <a:r>
              <a:rPr lang="en-US" sz="2400" u="sng" dirty="0" smtClean="0">
                <a:latin typeface="Minion Pro"/>
                <a:cs typeface="Minion Pro"/>
              </a:rPr>
              <a:t>Kevin Messner</a:t>
            </a:r>
          </a:p>
          <a:p>
            <a:pPr lvl="1" indent="-457200"/>
            <a:r>
              <a:rPr lang="en-US" sz="1400" dirty="0" smtClean="0">
                <a:latin typeface="Minion Pro"/>
                <a:cs typeface="Minion Pro"/>
              </a:rPr>
              <a:t>Messner, K., Revelle, A., Shrimplin, A. Hurst, S. (2011, March) Book Lovers, Technophiles, Printers and Pragmatists: The Social and Demographic Structure of User Attitudes Toward E-Books. </a:t>
            </a:r>
            <a:r>
              <a:rPr lang="en-US" sz="1400" i="1" dirty="0" smtClean="0">
                <a:latin typeface="Minion Pro"/>
                <a:cs typeface="Minion Pro"/>
              </a:rPr>
              <a:t>College &amp; Research Libraries</a:t>
            </a:r>
            <a:r>
              <a:rPr lang="en-US" sz="1400" dirty="0" smtClean="0">
                <a:latin typeface="Minion Pro"/>
                <a:cs typeface="Minion Pro"/>
              </a:rPr>
              <a:t>, 73(5), 420-429. http://sc.lib.miamioh.edu/handle/2374.MIA/5191</a:t>
            </a:r>
          </a:p>
          <a:p>
            <a:pPr lvl="1" indent="-457200"/>
            <a:endParaRPr lang="en-US" sz="1400" dirty="0">
              <a:latin typeface="Minion Pro"/>
              <a:cs typeface="Minion Pro"/>
            </a:endParaRPr>
          </a:p>
          <a:p>
            <a:r>
              <a:rPr lang="en-US" sz="2400" u="sng" dirty="0" smtClean="0">
                <a:latin typeface="Minion Pro"/>
                <a:cs typeface="Minion Pro"/>
              </a:rPr>
              <a:t>Aaron Shrimplin</a:t>
            </a:r>
          </a:p>
          <a:p>
            <a:pPr lvl="1" indent="-457200"/>
            <a:r>
              <a:rPr lang="en-US" sz="1400" dirty="0" smtClean="0">
                <a:latin typeface="Minion Pro"/>
                <a:cs typeface="Minion Pro"/>
              </a:rPr>
              <a:t>Shrimplin, A., Revelle, A., Hurst, S., &amp; Messner, K. (2011). Contradictions and Consensus – Clusters of Opinions on E-books. </a:t>
            </a:r>
            <a:r>
              <a:rPr lang="en-US" sz="1400" i="1" dirty="0" smtClean="0">
                <a:latin typeface="Minion Pro"/>
                <a:cs typeface="Minion Pro"/>
              </a:rPr>
              <a:t>College &amp; Research Libraries</a:t>
            </a:r>
            <a:r>
              <a:rPr lang="en-US" sz="1400" dirty="0">
                <a:latin typeface="Minion Pro"/>
                <a:cs typeface="Minion Pro"/>
              </a:rPr>
              <a:t>,</a:t>
            </a:r>
            <a:r>
              <a:rPr lang="en-US" sz="1400" dirty="0" smtClean="0">
                <a:latin typeface="Minion Pro"/>
                <a:cs typeface="Minion Pro"/>
              </a:rPr>
              <a:t> 72(2), 181-190. http://sc.lib.miamioh.edu/handle/2374.MIA/5192</a:t>
            </a:r>
          </a:p>
          <a:p>
            <a:pPr lvl="1" indent="-457200"/>
            <a:r>
              <a:rPr lang="en-US" sz="1400" dirty="0" smtClean="0">
                <a:latin typeface="Minion Pro"/>
                <a:cs typeface="Minion Pro"/>
              </a:rPr>
              <a:t>Shrimplin, A., Hurst, S. (2007). A Virtual Standoff – Using Q Methodology to Analyze Virtual Reference. </a:t>
            </a:r>
            <a:r>
              <a:rPr lang="en-US" sz="1400" i="1" dirty="0" smtClean="0">
                <a:latin typeface="Minion Pro"/>
                <a:cs typeface="Minion Pro"/>
              </a:rPr>
              <a:t>Evidence Based Library and Information Practice, </a:t>
            </a:r>
            <a:r>
              <a:rPr lang="en-US" sz="1400" dirty="0" smtClean="0">
                <a:latin typeface="Minion Pro"/>
                <a:cs typeface="Minion Pro"/>
              </a:rPr>
              <a:t>2(4), 3-21.</a:t>
            </a:r>
          </a:p>
        </p:txBody>
      </p:sp>
    </p:spTree>
    <p:extLst>
      <p:ext uri="{BB962C8B-B14F-4D97-AF65-F5344CB8AC3E}">
        <p14:creationId xmlns:p14="http://schemas.microsoft.com/office/powerpoint/2010/main" val="9771088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Wrap Up, Questions, Thank You!</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246441" y="2657365"/>
            <a:ext cx="184666" cy="369332"/>
          </a:xfrm>
          <a:prstGeom prst="rect">
            <a:avLst/>
          </a:prstGeom>
          <a:noFill/>
        </p:spPr>
        <p:txBody>
          <a:bodyPr wrap="none" rtlCol="0">
            <a:spAutoFit/>
          </a:bodyPr>
          <a:lstStyle/>
          <a:p>
            <a:endParaRPr lang="en-US" dirty="0"/>
          </a:p>
        </p:txBody>
      </p:sp>
      <p:pic>
        <p:nvPicPr>
          <p:cNvPr id="6" name="Picture 5" descr="ThankYou.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609" y="1652684"/>
            <a:ext cx="5194546" cy="2597273"/>
          </a:xfrm>
          <a:prstGeom prst="rect">
            <a:avLst/>
          </a:prstGeom>
          <a:effectLst>
            <a:outerShdw blurRad="50800" dist="38100" dir="2700000" algn="tl" rotWithShape="0">
              <a:prstClr val="black">
                <a:alpha val="40000"/>
              </a:prstClr>
            </a:outerShdw>
          </a:effectLst>
        </p:spPr>
      </p:pic>
      <p:pic>
        <p:nvPicPr>
          <p:cNvPr id="9" name="Picture 8" descr="Question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82393" y="3264094"/>
            <a:ext cx="4248725" cy="329701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229122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Et Cetera</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424340" y="1699327"/>
            <a:ext cx="8464899" cy="4708982"/>
          </a:xfrm>
          <a:prstGeom prst="rect">
            <a:avLst/>
          </a:prstGeom>
          <a:noFill/>
        </p:spPr>
        <p:txBody>
          <a:bodyPr wrap="square" rtlCol="0">
            <a:spAutoFit/>
          </a:bodyPr>
          <a:lstStyle/>
          <a:p>
            <a:r>
              <a:rPr lang="en-US" dirty="0" smtClean="0">
                <a:latin typeface="Minion Pro"/>
                <a:cs typeface="Minion Pro"/>
              </a:rPr>
              <a:t>This work was created by Stacy Brinkman, Kevin Messner, Aaron Shrimplin, and Jen Waller for the Association of College and Research Libraries (ACRL) 2015 national conference and presented on March 27, 2015 in Portland, Oregon.</a:t>
            </a:r>
          </a:p>
          <a:p>
            <a:endParaRPr lang="en-US" dirty="0">
              <a:latin typeface="Minion Pro"/>
              <a:cs typeface="Minion Pro"/>
            </a:endParaRPr>
          </a:p>
          <a:p>
            <a:r>
              <a:rPr lang="en-US" dirty="0" smtClean="0">
                <a:latin typeface="Minion Pro"/>
                <a:cs typeface="Minion Pro"/>
              </a:rPr>
              <a:t>This work is licensed under a Creative Commons Attribution-NonCommercial-Share Alike 4.0 International license (CC BY-NC-SA 4.0) license. For more information about this license, please see:</a:t>
            </a:r>
          </a:p>
          <a:p>
            <a:endParaRPr lang="en-US" dirty="0">
              <a:latin typeface="Minion Pro"/>
              <a:cs typeface="Minion Pro"/>
            </a:endParaRPr>
          </a:p>
          <a:p>
            <a:r>
              <a:rPr lang="en-US" dirty="0" smtClean="0">
                <a:latin typeface="Minion Pro"/>
                <a:cs typeface="Minion Pro"/>
                <a:hlinkClick r:id="rId3"/>
              </a:rPr>
              <a:t>http://creativecommons.org/licenses/by-nc-sa/4.0/</a:t>
            </a:r>
            <a:endParaRPr lang="en-US" dirty="0" smtClean="0">
              <a:latin typeface="Minion Pro"/>
              <a:cs typeface="Minion Pro"/>
            </a:endParaRPr>
          </a:p>
          <a:p>
            <a:endParaRPr lang="en-US" dirty="0">
              <a:latin typeface="Minion Pro"/>
              <a:cs typeface="Minion Pro"/>
            </a:endParaRPr>
          </a:p>
          <a:p>
            <a:r>
              <a:rPr lang="en-US" dirty="0" smtClean="0">
                <a:latin typeface="Minion Pro"/>
                <a:cs typeface="Minion Pro"/>
              </a:rPr>
              <a:t>You may reach the presenters at the following email addresses:</a:t>
            </a:r>
          </a:p>
          <a:p>
            <a:endParaRPr lang="en-US" dirty="0">
              <a:latin typeface="Minion Pro"/>
              <a:cs typeface="Minion Pro"/>
            </a:endParaRPr>
          </a:p>
          <a:p>
            <a:r>
              <a:rPr lang="en-US" dirty="0" smtClean="0">
                <a:latin typeface="Minion Pro"/>
                <a:cs typeface="Minion Pro"/>
              </a:rPr>
              <a:t>Stacy Brinkman:	</a:t>
            </a:r>
            <a:r>
              <a:rPr lang="en-US" dirty="0" smtClean="0">
                <a:latin typeface="Minion Pro"/>
                <a:cs typeface="Minion Pro"/>
                <a:hlinkClick r:id="rId4"/>
              </a:rPr>
              <a:t>brinkmsn@miamioh.edu</a:t>
            </a:r>
            <a:endParaRPr lang="en-US" dirty="0" smtClean="0">
              <a:latin typeface="Minion Pro"/>
              <a:cs typeface="Minion Pro"/>
            </a:endParaRPr>
          </a:p>
          <a:p>
            <a:r>
              <a:rPr lang="en-US" dirty="0" smtClean="0">
                <a:latin typeface="Minion Pro"/>
                <a:cs typeface="Minion Pro"/>
              </a:rPr>
              <a:t>Kevin Messner:	</a:t>
            </a:r>
            <a:r>
              <a:rPr lang="en-US" dirty="0" smtClean="0">
                <a:latin typeface="Minion Pro"/>
                <a:cs typeface="Minion Pro"/>
                <a:hlinkClick r:id="rId5"/>
              </a:rPr>
              <a:t>messnekr@miamioh.edu</a:t>
            </a:r>
            <a:endParaRPr lang="en-US" dirty="0" smtClean="0">
              <a:latin typeface="Minion Pro"/>
              <a:cs typeface="Minion Pro"/>
            </a:endParaRPr>
          </a:p>
          <a:p>
            <a:r>
              <a:rPr lang="en-US" dirty="0" smtClean="0">
                <a:latin typeface="Minion Pro"/>
                <a:cs typeface="Minion Pro"/>
              </a:rPr>
              <a:t>Aaron Shrimplin:	</a:t>
            </a:r>
            <a:r>
              <a:rPr lang="en-US" dirty="0" smtClean="0">
                <a:latin typeface="Minion Pro"/>
                <a:cs typeface="Minion Pro"/>
                <a:hlinkClick r:id="rId6"/>
              </a:rPr>
              <a:t>shrimpak@miamioh.edu</a:t>
            </a:r>
            <a:endParaRPr lang="en-US" dirty="0" smtClean="0">
              <a:latin typeface="Minion Pro"/>
              <a:cs typeface="Minion Pro"/>
            </a:endParaRPr>
          </a:p>
          <a:p>
            <a:r>
              <a:rPr lang="en-US" dirty="0" smtClean="0">
                <a:latin typeface="Minion Pro"/>
                <a:cs typeface="Minion Pro"/>
              </a:rPr>
              <a:t>Jen Waller:		</a:t>
            </a:r>
            <a:r>
              <a:rPr lang="en-US" dirty="0" smtClean="0">
                <a:latin typeface="Minion Pro"/>
                <a:cs typeface="Minion Pro"/>
                <a:hlinkClick r:id="rId7"/>
              </a:rPr>
              <a:t>wallerjl@miamioh.edu</a:t>
            </a:r>
            <a:endParaRPr lang="en-US" dirty="0" smtClean="0">
              <a:latin typeface="Minion Pro"/>
              <a:cs typeface="Minion Pro"/>
            </a:endParaRPr>
          </a:p>
          <a:p>
            <a:r>
              <a:rPr lang="en-US" sz="1200" dirty="0" smtClean="0">
                <a:latin typeface="Minion Pro"/>
                <a:cs typeface="Minion Pro"/>
              </a:rPr>
              <a:t>  </a:t>
            </a:r>
            <a:endParaRPr lang="en-US" sz="1200" dirty="0">
              <a:latin typeface="Minion Pro"/>
              <a:cs typeface="Minion Pro"/>
            </a:endParaRPr>
          </a:p>
        </p:txBody>
      </p:sp>
      <p:pic>
        <p:nvPicPr>
          <p:cNvPr id="6" name="Picture 6" descr="M logo 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398408" y="4980040"/>
            <a:ext cx="3279764" cy="122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37724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Image Credits</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424340" y="1699327"/>
            <a:ext cx="8464899" cy="4897052"/>
          </a:xfrm>
          <a:prstGeom prst="rect">
            <a:avLst/>
          </a:prstGeom>
          <a:noFill/>
        </p:spPr>
        <p:txBody>
          <a:bodyPr wrap="square" numCol="2" spcCol="91440" rtlCol="0">
            <a:normAutofit fontScale="25000" lnSpcReduction="20000"/>
          </a:bodyPr>
          <a:lstStyle/>
          <a:p>
            <a:r>
              <a:rPr lang="en-US" sz="1200" dirty="0"/>
              <a:t> </a:t>
            </a:r>
            <a:endParaRPr lang="en-US" sz="1200" dirty="0" smtClean="0"/>
          </a:p>
          <a:p>
            <a:r>
              <a:rPr lang="en-US" sz="4800" dirty="0" smtClean="0"/>
              <a:t>“Q Mosaic” © Leo Reynolds</a:t>
            </a:r>
          </a:p>
          <a:p>
            <a:r>
              <a:rPr lang="en-US" sz="4800" dirty="0" smtClean="0"/>
              <a:t>Used under a CC BY-NC-SA 2.0 license</a:t>
            </a:r>
          </a:p>
          <a:p>
            <a:r>
              <a:rPr lang="en-US" sz="4800" u="sng" dirty="0" smtClean="0">
                <a:hlinkClick r:id="rId3"/>
              </a:rPr>
              <a:t>https</a:t>
            </a:r>
            <a:r>
              <a:rPr lang="en-US" sz="4800" u="sng" dirty="0">
                <a:hlinkClick r:id="rId3"/>
              </a:rPr>
              <a:t>://www.flickr.com/photos</a:t>
            </a:r>
            <a:r>
              <a:rPr lang="en-US" sz="4800" u="sng" dirty="0" smtClean="0">
                <a:hlinkClick r:id="rId3"/>
              </a:rPr>
              <a:t>/lwr/101562372/</a:t>
            </a:r>
            <a:endParaRPr lang="en-US" sz="4800" u="sng" dirty="0" smtClean="0"/>
          </a:p>
          <a:p>
            <a:endParaRPr lang="en-US" sz="4800" dirty="0" smtClean="0"/>
          </a:p>
          <a:p>
            <a:r>
              <a:rPr lang="en-US" sz="4800" dirty="0">
                <a:cs typeface="Minion Pro"/>
              </a:rPr>
              <a:t>Stephenson.jpg </a:t>
            </a:r>
            <a:r>
              <a:rPr lang="en-US" sz="4800" dirty="0" smtClean="0">
                <a:cs typeface="Minion Pro"/>
              </a:rPr>
              <a:t>© unknown</a:t>
            </a:r>
            <a:endParaRPr lang="en-US" sz="4800" dirty="0">
              <a:cs typeface="Minion Pro"/>
            </a:endParaRPr>
          </a:p>
          <a:p>
            <a:r>
              <a:rPr lang="en-US" sz="4800" dirty="0">
                <a:cs typeface="Minion Pro"/>
              </a:rPr>
              <a:t>Used </a:t>
            </a:r>
            <a:r>
              <a:rPr lang="en-US" sz="4800" dirty="0" smtClean="0">
                <a:cs typeface="Minion Pro"/>
              </a:rPr>
              <a:t>by permission from ISSSS</a:t>
            </a:r>
            <a:endParaRPr lang="en-US" sz="4800" dirty="0">
              <a:cs typeface="Minion Pro"/>
            </a:endParaRPr>
          </a:p>
          <a:p>
            <a:r>
              <a:rPr lang="en-US" sz="4800" dirty="0" smtClean="0">
                <a:cs typeface="Minion Pro"/>
                <a:hlinkClick r:id="rId4"/>
              </a:rPr>
              <a:t>http://qmethod.org/images/Stephenson.jpg</a:t>
            </a:r>
            <a:endParaRPr lang="en-US" sz="4800" dirty="0" smtClean="0">
              <a:cs typeface="Minion Pro"/>
            </a:endParaRPr>
          </a:p>
          <a:p>
            <a:endParaRPr lang="en-US" sz="4800" dirty="0" smtClean="0">
              <a:cs typeface="Minion Pro"/>
            </a:endParaRPr>
          </a:p>
          <a:p>
            <a:r>
              <a:rPr lang="en-US" sz="4800" dirty="0"/>
              <a:t>“BBC WM skin cancer interview” © Lee Jordan</a:t>
            </a:r>
          </a:p>
          <a:p>
            <a:r>
              <a:rPr lang="en-US" sz="4800" dirty="0"/>
              <a:t>Used under a CC BY-SA 2.0 license</a:t>
            </a:r>
          </a:p>
          <a:p>
            <a:r>
              <a:rPr lang="en-US" sz="4800" u="sng" dirty="0"/>
              <a:t>https://www.flickr.com/photos/leejordan/536286331/</a:t>
            </a:r>
          </a:p>
          <a:p>
            <a:endParaRPr lang="en-US" sz="4800" dirty="0" smtClean="0">
              <a:cs typeface="Minion Pro"/>
            </a:endParaRPr>
          </a:p>
          <a:p>
            <a:r>
              <a:rPr lang="en-US" sz="4800" dirty="0" smtClean="0">
                <a:cs typeface="Minion Pro"/>
              </a:rPr>
              <a:t>“Berit Brogaard” </a:t>
            </a:r>
            <a:r>
              <a:rPr lang="en-US" sz="4800" dirty="0">
                <a:cs typeface="Minion Pro"/>
              </a:rPr>
              <a:t>© </a:t>
            </a:r>
            <a:r>
              <a:rPr lang="en-US" sz="4800" dirty="0" smtClean="0">
                <a:cs typeface="Minion Pro"/>
              </a:rPr>
              <a:t>August Jennewein</a:t>
            </a:r>
            <a:endParaRPr lang="en-US" sz="4800" dirty="0">
              <a:cs typeface="Minion Pro"/>
            </a:endParaRPr>
          </a:p>
          <a:p>
            <a:r>
              <a:rPr lang="en-US" sz="4800" dirty="0">
                <a:cs typeface="Minion Pro"/>
              </a:rPr>
              <a:t>Used under a CC </a:t>
            </a:r>
            <a:r>
              <a:rPr lang="en-US" sz="4800" dirty="0" smtClean="0">
                <a:cs typeface="Minion Pro"/>
              </a:rPr>
              <a:t>BY 3.0 license</a:t>
            </a:r>
          </a:p>
          <a:p>
            <a:r>
              <a:rPr lang="en-US" sz="4800" dirty="0">
                <a:cs typeface="Minion Pro"/>
                <a:hlinkClick r:id="rId5"/>
              </a:rPr>
              <a:t>http://en.wikipedia.org/wiki/Berit_Brogaard#/media/</a:t>
            </a:r>
            <a:r>
              <a:rPr lang="en-US" sz="4800" dirty="0" smtClean="0">
                <a:cs typeface="Minion Pro"/>
                <a:hlinkClick r:id="rId5"/>
              </a:rPr>
              <a:t>File:Berit_Brogaard.jpg</a:t>
            </a:r>
            <a:endParaRPr lang="en-US" sz="4800" dirty="0" smtClean="0">
              <a:cs typeface="Minion Pro"/>
            </a:endParaRPr>
          </a:p>
          <a:p>
            <a:endParaRPr lang="en-US" sz="4800" dirty="0" smtClean="0">
              <a:cs typeface="Minion Pro"/>
            </a:endParaRPr>
          </a:p>
          <a:p>
            <a:r>
              <a:rPr lang="en-US" sz="4800" dirty="0" smtClean="0">
                <a:cs typeface="Minion Pro"/>
              </a:rPr>
              <a:t>“Gipsy Smith, evangelist, in action in the Boston Arena © Boston Public Library, Leslie Jones Collection.</a:t>
            </a:r>
          </a:p>
          <a:p>
            <a:r>
              <a:rPr lang="en-US" sz="4800" dirty="0" smtClean="0">
                <a:cs typeface="Minion Pro"/>
              </a:rPr>
              <a:t>Used under a CC BY-NC-ND 2.0 license</a:t>
            </a:r>
          </a:p>
          <a:p>
            <a:r>
              <a:rPr lang="en-US" sz="4800" dirty="0" smtClean="0">
                <a:cs typeface="Minion Pro"/>
                <a:hlinkClick r:id="rId6"/>
              </a:rPr>
              <a:t>https://www.flickr.com/photos/boston_public_library/8094123894</a:t>
            </a:r>
            <a:endParaRPr lang="en-US" sz="4800" dirty="0" smtClean="0">
              <a:cs typeface="Minion Pro"/>
            </a:endParaRPr>
          </a:p>
          <a:p>
            <a:endParaRPr lang="en-US" sz="4800" dirty="0">
              <a:cs typeface="Minion Pro"/>
            </a:endParaRPr>
          </a:p>
          <a:p>
            <a:r>
              <a:rPr lang="en-US" sz="4800" dirty="0" smtClean="0">
                <a:cs typeface="Minion Pro"/>
              </a:rPr>
              <a:t>“Professor Moriarty said to remind you to eat your vegetables © Steven Gray</a:t>
            </a:r>
          </a:p>
          <a:p>
            <a:r>
              <a:rPr lang="en-US" sz="4800" dirty="0" smtClean="0">
                <a:cs typeface="Minion Pro"/>
              </a:rPr>
              <a:t>Used under a CC BY-NC 2.0 license</a:t>
            </a:r>
          </a:p>
          <a:p>
            <a:r>
              <a:rPr lang="en-US" sz="4800" dirty="0" smtClean="0">
                <a:cs typeface="Minion Pro"/>
                <a:hlinkClick r:id="rId7"/>
              </a:rPr>
              <a:t>https://www.flickr.com/photos/stevengrayphotograpy/8025722664</a:t>
            </a:r>
            <a:endParaRPr lang="en-US" sz="4800" dirty="0" smtClean="0">
              <a:cs typeface="Minion Pro"/>
            </a:endParaRPr>
          </a:p>
          <a:p>
            <a:endParaRPr lang="en-US" sz="4800" dirty="0" smtClean="0">
              <a:cs typeface="Minion Pro"/>
            </a:endParaRPr>
          </a:p>
          <a:p>
            <a:r>
              <a:rPr lang="en-US" sz="4800" dirty="0" smtClean="0">
                <a:cs typeface="Minion Pro"/>
              </a:rPr>
              <a:t>“</a:t>
            </a:r>
            <a:r>
              <a:rPr lang="pl-PL" sz="4800" dirty="0" smtClean="0">
                <a:cs typeface="Minion Pro"/>
              </a:rPr>
              <a:t>Chocolate bar </a:t>
            </a:r>
            <a:r>
              <a:rPr lang="en-US" sz="4800" dirty="0" smtClean="0">
                <a:cs typeface="Minion Pro"/>
              </a:rPr>
              <a:t>compilation</a:t>
            </a:r>
            <a:r>
              <a:rPr lang="pl-PL" sz="4800" dirty="0" smtClean="0">
                <a:cs typeface="Minion Pro"/>
              </a:rPr>
              <a:t>” </a:t>
            </a:r>
            <a:r>
              <a:rPr lang="pl-PL" sz="4800" dirty="0" smtClean="0">
                <a:cs typeface="Minion Pro"/>
              </a:rPr>
              <a:t>© </a:t>
            </a:r>
            <a:r>
              <a:rPr lang="pl-PL" sz="4800" dirty="0" smtClean="0">
                <a:cs typeface="Minion Pro"/>
              </a:rPr>
              <a:t>captcreate</a:t>
            </a:r>
            <a:endParaRPr lang="pl-PL" sz="4800" dirty="0" smtClean="0">
              <a:cs typeface="Minion Pro"/>
            </a:endParaRPr>
          </a:p>
          <a:p>
            <a:r>
              <a:rPr lang="pl-PL" sz="4800" dirty="0" smtClean="0">
                <a:cs typeface="Minion Pro"/>
              </a:rPr>
              <a:t>Used</a:t>
            </a:r>
            <a:r>
              <a:rPr lang="pl-PL" sz="4800" dirty="0" smtClean="0">
                <a:cs typeface="Minion Pro"/>
              </a:rPr>
              <a:t> </a:t>
            </a:r>
            <a:r>
              <a:rPr lang="pl-PL" sz="4800" dirty="0" smtClean="0">
                <a:cs typeface="Minion Pro"/>
              </a:rPr>
              <a:t>under</a:t>
            </a:r>
            <a:r>
              <a:rPr lang="pl-PL" sz="4800" dirty="0" smtClean="0">
                <a:cs typeface="Minion Pro"/>
              </a:rPr>
              <a:t> a CC BY-NC-SA 2.0 </a:t>
            </a:r>
            <a:r>
              <a:rPr lang="pl-PL" sz="4800" dirty="0" smtClean="0">
                <a:cs typeface="Minion Pro"/>
              </a:rPr>
              <a:t>license</a:t>
            </a:r>
            <a:endParaRPr lang="pl-PL" sz="4800" dirty="0" smtClean="0">
              <a:cs typeface="Minion Pro"/>
            </a:endParaRPr>
          </a:p>
          <a:p>
            <a:r>
              <a:rPr lang="pl-PL" sz="4800" dirty="0" smtClean="0">
                <a:cs typeface="Minion Pro"/>
                <a:hlinkClick r:id="rId8"/>
              </a:rPr>
              <a:t>https</a:t>
            </a:r>
            <a:r>
              <a:rPr lang="pl-PL" sz="4800" dirty="0">
                <a:cs typeface="Minion Pro"/>
                <a:hlinkClick r:id="rId8"/>
              </a:rPr>
              <a:t>://www.flickr.com/photos/27845211@N02/2808511517</a:t>
            </a:r>
            <a:r>
              <a:rPr lang="pl-PL" sz="4800" dirty="0" smtClean="0">
                <a:cs typeface="Minion Pro"/>
                <a:hlinkClick r:id="rId8"/>
              </a:rPr>
              <a:t>/</a:t>
            </a:r>
            <a:endParaRPr lang="en-US" sz="4800" dirty="0">
              <a:cs typeface="Minion Pro"/>
            </a:endParaRPr>
          </a:p>
          <a:p>
            <a:r>
              <a:rPr lang="en-US" sz="4800" dirty="0" smtClean="0">
                <a:cs typeface="Minion Pro"/>
              </a:rPr>
              <a:t>“Stairs” © M.G. Kafkas</a:t>
            </a:r>
          </a:p>
          <a:p>
            <a:r>
              <a:rPr lang="en-US" sz="4800" dirty="0" smtClean="0">
                <a:cs typeface="Minion Pro"/>
              </a:rPr>
              <a:t>Used under a CC BY-NC-ND 2.0 license</a:t>
            </a:r>
            <a:endParaRPr lang="en-US" sz="4800" dirty="0">
              <a:cs typeface="Minion Pro"/>
            </a:endParaRPr>
          </a:p>
          <a:p>
            <a:r>
              <a:rPr lang="en-US" sz="4800" dirty="0" smtClean="0">
                <a:cs typeface="Minion Pro"/>
                <a:hlinkClick r:id="rId9"/>
              </a:rPr>
              <a:t>https://www.flickr.com/photos/thecaucas/3551765419</a:t>
            </a:r>
            <a:endParaRPr lang="en-US" sz="4800" dirty="0" smtClean="0">
              <a:cs typeface="Minion Pro"/>
            </a:endParaRPr>
          </a:p>
          <a:p>
            <a:endParaRPr lang="en-US" sz="4800" dirty="0">
              <a:cs typeface="Minion Pro"/>
            </a:endParaRPr>
          </a:p>
          <a:p>
            <a:r>
              <a:rPr lang="en-US" sz="4800" dirty="0">
                <a:cs typeface="Minion Pro"/>
              </a:rPr>
              <a:t>“Graphic Conversation” © Marc Wathieu</a:t>
            </a:r>
          </a:p>
          <a:p>
            <a:r>
              <a:rPr lang="en-US" sz="4800" dirty="0">
                <a:cs typeface="Minion Pro"/>
              </a:rPr>
              <a:t>Used under a CC BY-NC 2.0 license</a:t>
            </a:r>
          </a:p>
          <a:p>
            <a:r>
              <a:rPr lang="en-US" sz="4800" dirty="0">
                <a:cs typeface="Minion Pro"/>
                <a:hlinkClick r:id="rId10"/>
              </a:rPr>
              <a:t>https://www.flickr.com/photos/marcwathieu/2979581445</a:t>
            </a:r>
            <a:endParaRPr lang="en-US" sz="4800" dirty="0">
              <a:cs typeface="Minion Pro"/>
            </a:endParaRPr>
          </a:p>
          <a:p>
            <a:endParaRPr lang="en-US" sz="4800" dirty="0">
              <a:cs typeface="Minion Pro"/>
            </a:endParaRPr>
          </a:p>
          <a:p>
            <a:r>
              <a:rPr lang="en-US" sz="4800" dirty="0">
                <a:cs typeface="Minion Pro"/>
              </a:rPr>
              <a:t>“IMG_5879” © raffik</a:t>
            </a:r>
          </a:p>
          <a:p>
            <a:r>
              <a:rPr lang="en-US" sz="4800" dirty="0">
                <a:cs typeface="Minion Pro"/>
              </a:rPr>
              <a:t>Used under a CC BY-NC-SA 2.0 license</a:t>
            </a:r>
          </a:p>
          <a:p>
            <a:r>
              <a:rPr lang="en-US" sz="4800" dirty="0">
                <a:cs typeface="Minion Pro"/>
                <a:hlinkClick r:id="rId11"/>
              </a:rPr>
              <a:t>https://www.flickr.com/photos/raffik/13929883634</a:t>
            </a:r>
            <a:endParaRPr lang="en-US" sz="4800" dirty="0">
              <a:cs typeface="Minion Pro"/>
            </a:endParaRPr>
          </a:p>
          <a:p>
            <a:endParaRPr lang="en-US" sz="4800" dirty="0">
              <a:cs typeface="Minion Pro"/>
            </a:endParaRPr>
          </a:p>
          <a:p>
            <a:r>
              <a:rPr lang="en-US" sz="4800" dirty="0">
                <a:cs typeface="Minion Pro"/>
              </a:rPr>
              <a:t>“Interviews” © Stephan Roehl</a:t>
            </a:r>
          </a:p>
          <a:p>
            <a:r>
              <a:rPr lang="en-US" sz="4800" dirty="0">
                <a:cs typeface="Minion Pro"/>
              </a:rPr>
              <a:t>Used under a CC BY-SA 2.0 license</a:t>
            </a:r>
          </a:p>
          <a:p>
            <a:r>
              <a:rPr lang="en-US" sz="4800" dirty="0">
                <a:cs typeface="Minion Pro"/>
                <a:hlinkClick r:id="rId12"/>
              </a:rPr>
              <a:t>https://www.flickr.com/photos/boellstiftung/13981256424</a:t>
            </a:r>
            <a:endParaRPr lang="en-US" sz="4800" dirty="0" smtClean="0">
              <a:cs typeface="Minion Pro"/>
            </a:endParaRPr>
          </a:p>
          <a:p>
            <a:endParaRPr lang="en-US" sz="4800" dirty="0">
              <a:cs typeface="Minion Pro"/>
            </a:endParaRPr>
          </a:p>
          <a:p>
            <a:r>
              <a:rPr lang="en-US" sz="4800" dirty="0" smtClean="0">
                <a:cs typeface="Minion Pro"/>
              </a:rPr>
              <a:t>“Interview” © Eelco</a:t>
            </a:r>
          </a:p>
          <a:p>
            <a:r>
              <a:rPr lang="en-US" sz="4800" dirty="0" smtClean="0">
                <a:cs typeface="Minion Pro"/>
              </a:rPr>
              <a:t>Used under a CC BY-NC 2.0 license</a:t>
            </a:r>
          </a:p>
          <a:p>
            <a:r>
              <a:rPr lang="en-US" sz="4800" dirty="0">
                <a:cs typeface="Minion Pro"/>
                <a:hlinkClick r:id="rId13"/>
              </a:rPr>
              <a:t>https://www.flickr.com/photos/smiling_da_vinci/14785644</a:t>
            </a:r>
            <a:r>
              <a:rPr lang="en-US" sz="4800" dirty="0" smtClean="0">
                <a:cs typeface="Minion Pro"/>
                <a:hlinkClick r:id="rId13"/>
              </a:rPr>
              <a:t>/</a:t>
            </a:r>
            <a:endParaRPr lang="en-US" sz="4800" dirty="0" smtClean="0">
              <a:cs typeface="Minion Pro"/>
            </a:endParaRPr>
          </a:p>
          <a:p>
            <a:endParaRPr lang="en-US" sz="4800" dirty="0">
              <a:cs typeface="Minion Pro"/>
            </a:endParaRPr>
          </a:p>
          <a:p>
            <a:r>
              <a:rPr lang="en-US" sz="4800" dirty="0" smtClean="0">
                <a:cs typeface="Minion Pro"/>
              </a:rPr>
              <a:t>“Open Access” book cover © MIT Press</a:t>
            </a:r>
          </a:p>
          <a:p>
            <a:r>
              <a:rPr lang="en-US" sz="4800" dirty="0" smtClean="0">
                <a:cs typeface="Minion Pro"/>
              </a:rPr>
              <a:t>Used under a CC BY license</a:t>
            </a:r>
          </a:p>
          <a:p>
            <a:r>
              <a:rPr lang="en-US" sz="4800" dirty="0">
                <a:cs typeface="Minion Pro"/>
                <a:hlinkClick r:id="rId14"/>
              </a:rPr>
              <a:t>http://mitpress.mit.edu/sites/default/files/</a:t>
            </a:r>
            <a:r>
              <a:rPr lang="en-US" sz="4800" dirty="0" smtClean="0">
                <a:cs typeface="Minion Pro"/>
                <a:hlinkClick r:id="rId14"/>
              </a:rPr>
              <a:t>9780262517638_Open_Access_PDF_Version.pdf</a:t>
            </a:r>
            <a:endParaRPr lang="en-US" sz="4800" dirty="0" smtClean="0">
              <a:cs typeface="Minion Pro"/>
            </a:endParaRPr>
          </a:p>
          <a:p>
            <a:endParaRPr lang="en-US" sz="4800" dirty="0" smtClean="0">
              <a:cs typeface="Minion Pro"/>
            </a:endParaRPr>
          </a:p>
          <a:p>
            <a:endParaRPr lang="en-US" sz="1500" dirty="0" smtClean="0">
              <a:cs typeface="Minion Pro"/>
            </a:endParaRPr>
          </a:p>
          <a:p>
            <a:endParaRPr lang="en-US" sz="1500" dirty="0">
              <a:cs typeface="Minion Pro"/>
            </a:endParaRPr>
          </a:p>
          <a:p>
            <a:endParaRPr lang="en-US" sz="1500" dirty="0">
              <a:cs typeface="Minion Pro"/>
            </a:endParaRPr>
          </a:p>
          <a:p>
            <a:endParaRPr lang="en-US" sz="1500" dirty="0">
              <a:cs typeface="Minion Pro"/>
            </a:endParaRPr>
          </a:p>
          <a:p>
            <a:endParaRPr lang="en-US" sz="1500" dirty="0">
              <a:cs typeface="Minion Pro"/>
            </a:endParaRPr>
          </a:p>
          <a:p>
            <a:endParaRPr lang="en-US" sz="1500" dirty="0" smtClean="0">
              <a:cs typeface="Minion Pro"/>
            </a:endParaRPr>
          </a:p>
          <a:p>
            <a:endParaRPr lang="en-US" sz="1200" dirty="0">
              <a:cs typeface="Minion Pro"/>
            </a:endParaRPr>
          </a:p>
          <a:p>
            <a:endParaRPr lang="en-US" sz="1200" dirty="0">
              <a:cs typeface="Minion Pro"/>
            </a:endParaRPr>
          </a:p>
          <a:p>
            <a:endParaRPr lang="en-US" sz="1200" dirty="0" smtClean="0">
              <a:cs typeface="Minion Pro"/>
            </a:endParaRPr>
          </a:p>
          <a:p>
            <a:endParaRPr lang="en-US" sz="1200" dirty="0">
              <a:cs typeface="Minion Pro"/>
            </a:endParaRPr>
          </a:p>
          <a:p>
            <a:endParaRPr lang="en-US" sz="1200" dirty="0" smtClean="0">
              <a:cs typeface="Minion Pro"/>
            </a:endParaRPr>
          </a:p>
          <a:p>
            <a:endParaRPr lang="en-US" sz="1200" dirty="0">
              <a:cs typeface="Minion Pro"/>
            </a:endParaRPr>
          </a:p>
          <a:p>
            <a:endParaRPr lang="en-US" sz="1200" dirty="0" smtClean="0">
              <a:cs typeface="Minion Pro"/>
            </a:endParaRPr>
          </a:p>
          <a:p>
            <a:endParaRPr lang="en-US" sz="1200" dirty="0" smtClean="0">
              <a:cs typeface="Minion Pro"/>
            </a:endParaRPr>
          </a:p>
          <a:p>
            <a:endParaRPr lang="en-US" sz="1200" dirty="0">
              <a:cs typeface="Minion Pro"/>
            </a:endParaRPr>
          </a:p>
          <a:p>
            <a:endParaRPr lang="en-US" sz="1200" dirty="0">
              <a:cs typeface="Minion Pro"/>
            </a:endParaRPr>
          </a:p>
          <a:p>
            <a:endParaRPr lang="en-US" sz="1200" dirty="0" smtClean="0">
              <a:cs typeface="Minion Pro"/>
            </a:endParaRPr>
          </a:p>
          <a:p>
            <a:endParaRPr lang="en-US" sz="1200" dirty="0">
              <a:cs typeface="Minion Pro"/>
            </a:endParaRPr>
          </a:p>
          <a:p>
            <a:endParaRPr lang="en-US" sz="1200" dirty="0" smtClean="0">
              <a:cs typeface="Minion Pro"/>
            </a:endParaRPr>
          </a:p>
          <a:p>
            <a:endParaRPr lang="en-US" sz="1200" dirty="0">
              <a:cs typeface="Minion Pro"/>
            </a:endParaRPr>
          </a:p>
          <a:p>
            <a:endParaRPr lang="en-US" sz="1200" dirty="0" smtClean="0">
              <a:cs typeface="Minion Pro"/>
            </a:endParaRPr>
          </a:p>
          <a:p>
            <a:endParaRPr lang="en-US" sz="1200" dirty="0" smtClean="0">
              <a:cs typeface="Minion Pro"/>
            </a:endParaRPr>
          </a:p>
          <a:p>
            <a:endParaRPr lang="en-US" sz="1200" dirty="0" smtClean="0">
              <a:cs typeface="Minion Pro"/>
            </a:endParaRPr>
          </a:p>
          <a:p>
            <a:endParaRPr lang="en-US" sz="1200" dirty="0" smtClean="0">
              <a:cs typeface="Minion Pro"/>
            </a:endParaRPr>
          </a:p>
          <a:p>
            <a:endParaRPr lang="en-US" sz="1200" dirty="0">
              <a:cs typeface="Minion Pro"/>
            </a:endParaRPr>
          </a:p>
          <a:p>
            <a:endParaRPr lang="en-US" sz="1200" dirty="0">
              <a:latin typeface="Minion Pro"/>
              <a:cs typeface="Minion Pro"/>
            </a:endParaRPr>
          </a:p>
        </p:txBody>
      </p:sp>
    </p:spTree>
    <p:extLst>
      <p:ext uri="{BB962C8B-B14F-4D97-AF65-F5344CB8AC3E}">
        <p14:creationId xmlns:p14="http://schemas.microsoft.com/office/powerpoint/2010/main" val="36608053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Image Credits</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424340" y="1699327"/>
            <a:ext cx="8464899" cy="4339649"/>
          </a:xfrm>
          <a:prstGeom prst="rect">
            <a:avLst/>
          </a:prstGeom>
          <a:noFill/>
        </p:spPr>
        <p:txBody>
          <a:bodyPr wrap="square" numCol="2" spcCol="91440" rtlCol="0">
            <a:spAutoFit/>
          </a:bodyPr>
          <a:lstStyle/>
          <a:p>
            <a:r>
              <a:rPr lang="en-US" sz="1200" dirty="0">
                <a:cs typeface="Minion Pro"/>
              </a:rPr>
              <a:t>“Most Americans Do Not Want Google Glasses, Drones, Or Lab-Grown Meat” © wackystuff</a:t>
            </a:r>
          </a:p>
          <a:p>
            <a:r>
              <a:rPr lang="en-US" sz="1200" dirty="0">
                <a:cs typeface="Minion Pro"/>
              </a:rPr>
              <a:t>Used under a CC BY-SA 2.0 license</a:t>
            </a:r>
          </a:p>
          <a:p>
            <a:r>
              <a:rPr lang="en-US" sz="1200" dirty="0">
                <a:cs typeface="Minion Pro"/>
                <a:hlinkClick r:id="rId3"/>
              </a:rPr>
              <a:t>https://www.flickr.com/photos/wackystuff/13997991255</a:t>
            </a:r>
            <a:r>
              <a:rPr lang="en-US" sz="1200" dirty="0" smtClean="0">
                <a:cs typeface="Minion Pro"/>
                <a:hlinkClick r:id="rId3"/>
              </a:rPr>
              <a:t>/</a:t>
            </a:r>
            <a:endParaRPr lang="en-US" sz="1200" dirty="0" smtClean="0">
              <a:cs typeface="Minion Pro"/>
            </a:endParaRPr>
          </a:p>
          <a:p>
            <a:endParaRPr lang="en-US" sz="1200" dirty="0">
              <a:cs typeface="Minion Pro"/>
            </a:endParaRPr>
          </a:p>
          <a:p>
            <a:r>
              <a:rPr lang="en-US" sz="1200" dirty="0" smtClean="0">
                <a:cs typeface="Minion Pro"/>
              </a:rPr>
              <a:t>“Q-Sort grid” © Kevin Messner</a:t>
            </a:r>
          </a:p>
          <a:p>
            <a:endParaRPr lang="en-US" sz="1200" dirty="0">
              <a:cs typeface="Minion Pro"/>
            </a:endParaRPr>
          </a:p>
          <a:p>
            <a:r>
              <a:rPr lang="en-US" sz="1200" dirty="0" smtClean="0">
                <a:cs typeface="Minion Pro"/>
              </a:rPr>
              <a:t>“IS_Survey_Varimax_Raw_Subjects_factors” © ThePageman</a:t>
            </a:r>
          </a:p>
          <a:p>
            <a:r>
              <a:rPr lang="en-US" sz="1200" dirty="0" smtClean="0">
                <a:cs typeface="Minion Pro"/>
              </a:rPr>
              <a:t>Used under a CC BY-SA 2.0 license</a:t>
            </a:r>
          </a:p>
          <a:p>
            <a:r>
              <a:rPr lang="en-US" sz="1200" dirty="0" smtClean="0">
                <a:cs typeface="Minion Pro"/>
                <a:hlinkClick r:id="rId4"/>
              </a:rPr>
              <a:t>https://www.flickr.com/photos/the_pageman/3799744140</a:t>
            </a:r>
            <a:endParaRPr lang="en-US" sz="1200" dirty="0" smtClean="0">
              <a:cs typeface="Minion Pro"/>
            </a:endParaRPr>
          </a:p>
          <a:p>
            <a:endParaRPr lang="en-US" sz="1200" dirty="0">
              <a:cs typeface="Minion Pro"/>
            </a:endParaRPr>
          </a:p>
          <a:p>
            <a:r>
              <a:rPr lang="en-US" sz="1200" dirty="0" smtClean="0">
                <a:cs typeface="Minion Pro"/>
              </a:rPr>
              <a:t>“Point of View binoculars in West Seattle” © Jonathon Colman</a:t>
            </a:r>
          </a:p>
          <a:p>
            <a:r>
              <a:rPr lang="en-US" sz="1200" dirty="0" smtClean="0">
                <a:cs typeface="Minion Pro"/>
              </a:rPr>
              <a:t>Used under a CC BY-NC-ND 2.0 license</a:t>
            </a:r>
          </a:p>
          <a:p>
            <a:r>
              <a:rPr lang="en-US" sz="1200" dirty="0" smtClean="0">
                <a:cs typeface="Minion Pro"/>
                <a:hlinkClick r:id="rId5"/>
              </a:rPr>
              <a:t>https://www.flickr.com/photos/jcolman/2770526461</a:t>
            </a:r>
            <a:endParaRPr lang="en-US" sz="1200" dirty="0" smtClean="0">
              <a:cs typeface="Minion Pro"/>
            </a:endParaRPr>
          </a:p>
          <a:p>
            <a:endParaRPr lang="en-US" sz="1200" dirty="0">
              <a:cs typeface="Minion Pro"/>
            </a:endParaRPr>
          </a:p>
          <a:p>
            <a:r>
              <a:rPr lang="en-US" sz="1200" dirty="0" smtClean="0">
                <a:cs typeface="Minion Pro"/>
              </a:rPr>
              <a:t>“CS 003: Figure 1.3 © Rosenfeld Media</a:t>
            </a:r>
          </a:p>
          <a:p>
            <a:r>
              <a:rPr lang="en-US" sz="1200" dirty="0" smtClean="0">
                <a:cs typeface="Minion Pro"/>
              </a:rPr>
              <a:t>Used under a CC BY 2.0 license</a:t>
            </a:r>
          </a:p>
          <a:p>
            <a:r>
              <a:rPr lang="en-US" sz="1200" dirty="0" smtClean="0">
                <a:cs typeface="Minion Pro"/>
                <a:hlinkClick r:id="rId6"/>
              </a:rPr>
              <a:t>https://www.flickr.com/photos/rosenfeldmedia/3343498557</a:t>
            </a:r>
            <a:endParaRPr lang="en-US" sz="1200" dirty="0" smtClean="0">
              <a:cs typeface="Minion Pro"/>
            </a:endParaRPr>
          </a:p>
          <a:p>
            <a:endParaRPr lang="en-US" sz="1200" dirty="0">
              <a:cs typeface="Minion Pro"/>
            </a:endParaRPr>
          </a:p>
          <a:p>
            <a:r>
              <a:rPr lang="en-US" sz="1200" dirty="0" smtClean="0">
                <a:cs typeface="Minion Pro"/>
              </a:rPr>
              <a:t>Job interview colleagues business</a:t>
            </a:r>
          </a:p>
          <a:p>
            <a:r>
              <a:rPr lang="en-US" sz="1200" dirty="0" smtClean="0">
                <a:cs typeface="Minion Pro"/>
              </a:rPr>
              <a:t>Public domain image thanks ”nuggety247”</a:t>
            </a:r>
          </a:p>
          <a:p>
            <a:r>
              <a:rPr lang="en-US" sz="1200" dirty="0">
                <a:cs typeface="Minion Pro"/>
                <a:hlinkClick r:id="rId7"/>
              </a:rPr>
              <a:t>http://pixabay.com/en/job-interview-colleagues-business-437026</a:t>
            </a:r>
            <a:r>
              <a:rPr lang="en-US" sz="1200" dirty="0" smtClean="0">
                <a:cs typeface="Minion Pro"/>
                <a:hlinkClick r:id="rId7"/>
              </a:rPr>
              <a:t>/</a:t>
            </a:r>
            <a:endParaRPr lang="en-US" sz="1200" dirty="0" smtClean="0">
              <a:cs typeface="Minion Pro"/>
            </a:endParaRPr>
          </a:p>
          <a:p>
            <a:r>
              <a:rPr lang="en-US" sz="1200" dirty="0" smtClean="0">
                <a:cs typeface="Minion Pro"/>
              </a:rPr>
              <a:t> “Oak wine barrel at toneleria nacional chile” © Gerard Prins</a:t>
            </a:r>
          </a:p>
          <a:p>
            <a:r>
              <a:rPr lang="en-US" sz="1200" dirty="0" smtClean="0">
                <a:cs typeface="Minion Pro"/>
              </a:rPr>
              <a:t>Used under a CC BY-SA 3.0 license</a:t>
            </a:r>
          </a:p>
          <a:p>
            <a:r>
              <a:rPr lang="en-US" sz="1200" dirty="0">
                <a:cs typeface="Minion Pro"/>
                <a:hlinkClick r:id="rId8"/>
              </a:rPr>
              <a:t>http://en.wikipedia.org/wiki/Barrel#/media/File:Oak-wine-barrel-at-toneleria-nacional-</a:t>
            </a:r>
            <a:r>
              <a:rPr lang="en-US" sz="1200" dirty="0" smtClean="0">
                <a:cs typeface="Minion Pro"/>
                <a:hlinkClick r:id="rId8"/>
              </a:rPr>
              <a:t>chile.jpg</a:t>
            </a:r>
            <a:endParaRPr lang="en-US" sz="1200" dirty="0">
              <a:cs typeface="Minion Pro"/>
            </a:endParaRPr>
          </a:p>
          <a:p>
            <a:endParaRPr lang="en-US" sz="1200" dirty="0" smtClean="0">
              <a:cs typeface="Minion Pro"/>
            </a:endParaRPr>
          </a:p>
          <a:p>
            <a:r>
              <a:rPr lang="en-US" sz="1200" dirty="0" smtClean="0">
                <a:cs typeface="Minion Pro"/>
              </a:rPr>
              <a:t>“paper work piles” © bourgeoisbee</a:t>
            </a:r>
          </a:p>
          <a:p>
            <a:r>
              <a:rPr lang="en-US" sz="1200" dirty="0" smtClean="0">
                <a:cs typeface="Minion Pro"/>
              </a:rPr>
              <a:t>Used under a CC BY-NC 2.0 license</a:t>
            </a:r>
          </a:p>
          <a:p>
            <a:r>
              <a:rPr lang="en-US" sz="1200" dirty="0" smtClean="0">
                <a:cs typeface="Minion Pro"/>
                <a:hlinkClick r:id="rId9"/>
              </a:rPr>
              <a:t>https://www.flickr.com/photos/bourgeiosbee/2037138405</a:t>
            </a:r>
            <a:endParaRPr lang="en-US" sz="1200" dirty="0" smtClean="0">
              <a:cs typeface="Minion Pro"/>
            </a:endParaRPr>
          </a:p>
          <a:p>
            <a:endParaRPr lang="en-US" sz="1200" dirty="0">
              <a:cs typeface="Minion Pro"/>
            </a:endParaRPr>
          </a:p>
          <a:p>
            <a:r>
              <a:rPr lang="en-US" sz="1200" dirty="0" smtClean="0">
                <a:cs typeface="Minion Pro"/>
              </a:rPr>
              <a:t>Blue Sky and Clouds © p.Gordon</a:t>
            </a:r>
          </a:p>
          <a:p>
            <a:r>
              <a:rPr lang="en-US" sz="1200" dirty="0" smtClean="0">
                <a:cs typeface="Minion Pro"/>
              </a:rPr>
              <a:t>Used under a CC BY 2.0 license</a:t>
            </a:r>
          </a:p>
          <a:p>
            <a:r>
              <a:rPr lang="en-US" sz="1200" dirty="0" smtClean="0">
                <a:cs typeface="Minion Pro"/>
              </a:rPr>
              <a:t>https://www.flickr.com/photos/pgordon/2531908489</a:t>
            </a:r>
          </a:p>
          <a:p>
            <a:endParaRPr lang="en-US" sz="1200" dirty="0">
              <a:solidFill>
                <a:srgbClr val="006971"/>
              </a:solidFill>
              <a:cs typeface="Tw Cen MT"/>
            </a:endParaRPr>
          </a:p>
          <a:p>
            <a:r>
              <a:rPr lang="en-US" sz="1200" dirty="0" smtClean="0">
                <a:solidFill>
                  <a:srgbClr val="006971"/>
                </a:solidFill>
                <a:cs typeface="Tw Cen MT"/>
              </a:rPr>
              <a:t>“thank you” </a:t>
            </a:r>
            <a:r>
              <a:rPr lang="en-US" sz="1200" dirty="0">
                <a:solidFill>
                  <a:srgbClr val="006971"/>
                </a:solidFill>
                <a:cs typeface="Tw Cen MT"/>
              </a:rPr>
              <a:t>© </a:t>
            </a:r>
            <a:r>
              <a:rPr lang="en-US" sz="1200" dirty="0" smtClean="0">
                <a:solidFill>
                  <a:srgbClr val="006971"/>
                </a:solidFill>
                <a:cs typeface="Tw Cen MT"/>
              </a:rPr>
              <a:t>adihrespati</a:t>
            </a:r>
          </a:p>
          <a:p>
            <a:r>
              <a:rPr lang="en-US" sz="1200" dirty="0">
                <a:solidFill>
                  <a:srgbClr val="006971"/>
                </a:solidFill>
                <a:cs typeface="Tw Cen MT"/>
              </a:rPr>
              <a:t>U</a:t>
            </a:r>
            <a:r>
              <a:rPr lang="en-US" sz="1200" dirty="0" smtClean="0">
                <a:solidFill>
                  <a:srgbClr val="006971"/>
                </a:solidFill>
                <a:cs typeface="Tw Cen MT"/>
              </a:rPr>
              <a:t>sed under a </a:t>
            </a:r>
            <a:r>
              <a:rPr lang="en-US" sz="1200" dirty="0">
                <a:solidFill>
                  <a:srgbClr val="006971"/>
                </a:solidFill>
                <a:cs typeface="Tw Cen MT"/>
              </a:rPr>
              <a:t>CC BY </a:t>
            </a:r>
            <a:r>
              <a:rPr lang="en-US" sz="1200" dirty="0" smtClean="0">
                <a:solidFill>
                  <a:srgbClr val="006971"/>
                </a:solidFill>
                <a:cs typeface="Tw Cen MT"/>
              </a:rPr>
              <a:t>2.0 license</a:t>
            </a:r>
          </a:p>
          <a:p>
            <a:r>
              <a:rPr lang="en-US" sz="1200" dirty="0" smtClean="0">
                <a:solidFill>
                  <a:srgbClr val="006971"/>
                </a:solidFill>
                <a:cs typeface="Tw Cen MT"/>
                <a:hlinkClick r:id="rId10"/>
              </a:rPr>
              <a:t>http</a:t>
            </a:r>
            <a:r>
              <a:rPr lang="en-US" sz="1200" dirty="0">
                <a:solidFill>
                  <a:srgbClr val="006971"/>
                </a:solidFill>
                <a:cs typeface="Tw Cen MT"/>
                <a:hlinkClick r:id="rId10"/>
              </a:rPr>
              <a:t>://www.flickr.com/photos/29224712@N08/</a:t>
            </a:r>
            <a:r>
              <a:rPr lang="en-US" sz="1200" dirty="0" smtClean="0">
                <a:solidFill>
                  <a:srgbClr val="006971"/>
                </a:solidFill>
                <a:cs typeface="Tw Cen MT"/>
                <a:hlinkClick r:id="rId10"/>
              </a:rPr>
              <a:t>2755905578</a:t>
            </a:r>
            <a:endParaRPr lang="en-US" sz="1200" dirty="0">
              <a:solidFill>
                <a:srgbClr val="006971"/>
              </a:solidFill>
              <a:cs typeface="Tw Cen MT"/>
            </a:endParaRPr>
          </a:p>
          <a:p>
            <a:endParaRPr lang="en-US" sz="1200" dirty="0" smtClean="0">
              <a:solidFill>
                <a:srgbClr val="006971"/>
              </a:solidFill>
              <a:cs typeface="Tw Cen MT"/>
            </a:endParaRPr>
          </a:p>
          <a:p>
            <a:r>
              <a:rPr lang="en-US" sz="1200" dirty="0" smtClean="0">
                <a:solidFill>
                  <a:srgbClr val="006971"/>
                </a:solidFill>
                <a:cs typeface="Tw Cen MT"/>
              </a:rPr>
              <a:t>“Questions” </a:t>
            </a:r>
            <a:r>
              <a:rPr lang="en-US" sz="1200" dirty="0">
                <a:solidFill>
                  <a:srgbClr val="006971"/>
                </a:solidFill>
                <a:cs typeface="Tw Cen MT"/>
              </a:rPr>
              <a:t>© </a:t>
            </a:r>
            <a:r>
              <a:rPr lang="en-US" sz="1200" dirty="0" smtClean="0">
                <a:solidFill>
                  <a:srgbClr val="006971"/>
                </a:solidFill>
                <a:cs typeface="Tw Cen MT"/>
              </a:rPr>
              <a:t>Oberazzi</a:t>
            </a:r>
          </a:p>
          <a:p>
            <a:r>
              <a:rPr lang="en-US" sz="1200" dirty="0" smtClean="0">
                <a:solidFill>
                  <a:srgbClr val="006971"/>
                </a:solidFill>
                <a:cs typeface="Tw Cen MT"/>
              </a:rPr>
              <a:t>Used under a </a:t>
            </a:r>
            <a:r>
              <a:rPr lang="en-US" sz="1200" dirty="0">
                <a:solidFill>
                  <a:srgbClr val="006971"/>
                </a:solidFill>
                <a:cs typeface="Tw Cen MT"/>
              </a:rPr>
              <a:t>CC  BY-NC-SA </a:t>
            </a:r>
            <a:r>
              <a:rPr lang="en-US" sz="1200" dirty="0" smtClean="0">
                <a:solidFill>
                  <a:srgbClr val="006971"/>
                </a:solidFill>
                <a:cs typeface="Tw Cen MT"/>
              </a:rPr>
              <a:t>2.0 license</a:t>
            </a:r>
          </a:p>
          <a:p>
            <a:r>
              <a:rPr lang="en-US" sz="1200" dirty="0" smtClean="0">
                <a:solidFill>
                  <a:srgbClr val="006971"/>
                </a:solidFill>
                <a:cs typeface="Tw Cen MT"/>
                <a:hlinkClick r:id="rId11"/>
              </a:rPr>
              <a:t>http</a:t>
            </a:r>
            <a:r>
              <a:rPr lang="en-US" sz="1200" dirty="0">
                <a:solidFill>
                  <a:srgbClr val="006971"/>
                </a:solidFill>
                <a:cs typeface="Tw Cen MT"/>
                <a:hlinkClick r:id="rId11"/>
              </a:rPr>
              <a:t>://www.flickr.com/photos/oberazzi/</a:t>
            </a:r>
            <a:r>
              <a:rPr lang="en-US" sz="1200" dirty="0" smtClean="0">
                <a:solidFill>
                  <a:srgbClr val="006971"/>
                </a:solidFill>
                <a:cs typeface="Tw Cen MT"/>
                <a:hlinkClick r:id="rId11"/>
              </a:rPr>
              <a:t>318947873</a:t>
            </a:r>
            <a:endParaRPr lang="en-US" sz="1200" dirty="0">
              <a:solidFill>
                <a:srgbClr val="006971"/>
              </a:solidFill>
              <a:cs typeface="Tw Cen MT"/>
            </a:endParaRPr>
          </a:p>
          <a:p>
            <a:r>
              <a:rPr lang="en-US" sz="1200" dirty="0" smtClean="0">
                <a:solidFill>
                  <a:srgbClr val="006971"/>
                </a:solidFill>
                <a:cs typeface="Tw Cen MT"/>
              </a:rPr>
              <a:t> </a:t>
            </a:r>
            <a:endParaRPr lang="en-US" sz="1200" dirty="0">
              <a:solidFill>
                <a:srgbClr val="006971"/>
              </a:solidFill>
              <a:cs typeface="Tw Cen MT"/>
            </a:endParaRPr>
          </a:p>
          <a:p>
            <a:endParaRPr lang="en-US" sz="1200" dirty="0">
              <a:solidFill>
                <a:srgbClr val="006971"/>
              </a:solidFill>
              <a:cs typeface="Minion Pro"/>
            </a:endParaRPr>
          </a:p>
        </p:txBody>
      </p:sp>
    </p:spTree>
    <p:extLst>
      <p:ext uri="{BB962C8B-B14F-4D97-AF65-F5344CB8AC3E}">
        <p14:creationId xmlns:p14="http://schemas.microsoft.com/office/powerpoint/2010/main" val="19494887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97133" y="1750836"/>
            <a:ext cx="1053540" cy="1646155"/>
          </a:xfrm>
          <a:prstGeom prst="rect">
            <a:avLst/>
          </a:prstGeom>
        </p:spPr>
      </p:pic>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Subjectivity is Everywhere</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pic>
        <p:nvPicPr>
          <p:cNvPr id="12" name="Picture 11"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71574" y="3396991"/>
            <a:ext cx="1053540" cy="1646155"/>
          </a:xfrm>
          <a:prstGeom prst="rect">
            <a:avLst/>
          </a:prstGeom>
        </p:spPr>
      </p:pic>
      <p:pic>
        <p:nvPicPr>
          <p:cNvPr id="22" name="Picture 21"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71574" y="5054904"/>
            <a:ext cx="1053540" cy="1646155"/>
          </a:xfrm>
          <a:prstGeom prst="rect">
            <a:avLst/>
          </a:prstGeom>
        </p:spPr>
      </p:pic>
      <p:pic>
        <p:nvPicPr>
          <p:cNvPr id="24" name="Picture 23"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6822959" y="3407606"/>
            <a:ext cx="1053540" cy="1646155"/>
          </a:xfrm>
          <a:prstGeom prst="rect">
            <a:avLst/>
          </a:prstGeom>
        </p:spPr>
      </p:pic>
      <p:pic>
        <p:nvPicPr>
          <p:cNvPr id="25" name="Picture 24"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6822959" y="5065519"/>
            <a:ext cx="1053540" cy="1646155"/>
          </a:xfrm>
          <a:prstGeom prst="rect">
            <a:avLst/>
          </a:prstGeom>
        </p:spPr>
      </p:pic>
      <p:pic>
        <p:nvPicPr>
          <p:cNvPr id="26" name="Picture 25"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6848518" y="1761451"/>
            <a:ext cx="1053540" cy="1646155"/>
          </a:xfrm>
          <a:prstGeom prst="rect">
            <a:avLst/>
          </a:prstGeom>
        </p:spPr>
      </p:pic>
      <p:pic>
        <p:nvPicPr>
          <p:cNvPr id="27" name="Picture 26"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7902058" y="3407606"/>
            <a:ext cx="1053540" cy="1646155"/>
          </a:xfrm>
          <a:prstGeom prst="rect">
            <a:avLst/>
          </a:prstGeom>
        </p:spPr>
      </p:pic>
      <p:pic>
        <p:nvPicPr>
          <p:cNvPr id="28" name="Picture 27"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7902058" y="5065519"/>
            <a:ext cx="1053540" cy="1646155"/>
          </a:xfrm>
          <a:prstGeom prst="rect">
            <a:avLst/>
          </a:prstGeom>
        </p:spPr>
      </p:pic>
      <p:pic>
        <p:nvPicPr>
          <p:cNvPr id="29" name="Picture 28"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7927617" y="1761451"/>
            <a:ext cx="1053540" cy="1646155"/>
          </a:xfrm>
          <a:prstGeom prst="rect">
            <a:avLst/>
          </a:prstGeom>
        </p:spPr>
      </p:pic>
      <p:pic>
        <p:nvPicPr>
          <p:cNvPr id="30" name="Picture 29"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5736557" y="3407606"/>
            <a:ext cx="1053540" cy="1646155"/>
          </a:xfrm>
          <a:prstGeom prst="rect">
            <a:avLst/>
          </a:prstGeom>
        </p:spPr>
      </p:pic>
      <p:pic>
        <p:nvPicPr>
          <p:cNvPr id="31" name="Picture 30"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5736557" y="5065519"/>
            <a:ext cx="1053540" cy="1646155"/>
          </a:xfrm>
          <a:prstGeom prst="rect">
            <a:avLst/>
          </a:prstGeom>
        </p:spPr>
      </p:pic>
      <p:pic>
        <p:nvPicPr>
          <p:cNvPr id="32" name="Picture 31"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5717953" y="1761451"/>
            <a:ext cx="1053540" cy="1646155"/>
          </a:xfrm>
          <a:prstGeom prst="rect">
            <a:avLst/>
          </a:prstGeom>
        </p:spPr>
      </p:pic>
      <p:pic>
        <p:nvPicPr>
          <p:cNvPr id="36" name="Picture 35"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2312956" y="3396991"/>
            <a:ext cx="1053540" cy="1646155"/>
          </a:xfrm>
          <a:prstGeom prst="rect">
            <a:avLst/>
          </a:prstGeom>
        </p:spPr>
      </p:pic>
      <p:pic>
        <p:nvPicPr>
          <p:cNvPr id="37" name="Picture 36"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2312956" y="5054904"/>
            <a:ext cx="1053540" cy="1646155"/>
          </a:xfrm>
          <a:prstGeom prst="rect">
            <a:avLst/>
          </a:prstGeom>
        </p:spPr>
      </p:pic>
      <p:pic>
        <p:nvPicPr>
          <p:cNvPr id="38" name="Picture 37"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2338515" y="1750836"/>
            <a:ext cx="1053540" cy="1646155"/>
          </a:xfrm>
          <a:prstGeom prst="rect">
            <a:avLst/>
          </a:prstGeom>
        </p:spPr>
      </p:pic>
      <p:pic>
        <p:nvPicPr>
          <p:cNvPr id="39" name="Picture 38"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1181957" y="3396991"/>
            <a:ext cx="1053540" cy="1646155"/>
          </a:xfrm>
          <a:prstGeom prst="rect">
            <a:avLst/>
          </a:prstGeom>
        </p:spPr>
      </p:pic>
      <p:pic>
        <p:nvPicPr>
          <p:cNvPr id="40" name="Picture 39"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1181957" y="5054904"/>
            <a:ext cx="1053540" cy="1646155"/>
          </a:xfrm>
          <a:prstGeom prst="rect">
            <a:avLst/>
          </a:prstGeom>
        </p:spPr>
      </p:pic>
      <p:pic>
        <p:nvPicPr>
          <p:cNvPr id="41" name="Picture 40"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1207516" y="1750836"/>
            <a:ext cx="1053540" cy="1646155"/>
          </a:xfrm>
          <a:prstGeom prst="rect">
            <a:avLst/>
          </a:prstGeom>
        </p:spPr>
      </p:pic>
      <p:sp>
        <p:nvSpPr>
          <p:cNvPr id="21" name="TextBox 20"/>
          <p:cNvSpPr txBox="1"/>
          <p:nvPr/>
        </p:nvSpPr>
        <p:spPr>
          <a:xfrm>
            <a:off x="71574" y="1702030"/>
            <a:ext cx="4164496" cy="677108"/>
          </a:xfrm>
          <a:prstGeom prst="rect">
            <a:avLst/>
          </a:prstGeom>
          <a:noFill/>
        </p:spPr>
        <p:txBody>
          <a:bodyPr wrap="none" rtlCol="0">
            <a:spAutoFit/>
          </a:bodyPr>
          <a:lstStyle/>
          <a:p>
            <a:r>
              <a:rPr lang="en-US" sz="2000" b="1" dirty="0" smtClean="0"/>
              <a:t>“Self-archiving takes too much time.”</a:t>
            </a:r>
            <a:endParaRPr lang="en-US" sz="2000" b="1" dirty="0"/>
          </a:p>
          <a:p>
            <a:endParaRPr lang="en-US" dirty="0"/>
          </a:p>
        </p:txBody>
      </p:sp>
      <p:sp>
        <p:nvSpPr>
          <p:cNvPr id="49" name="TextBox 48"/>
          <p:cNvSpPr txBox="1"/>
          <p:nvPr/>
        </p:nvSpPr>
        <p:spPr>
          <a:xfrm>
            <a:off x="97133" y="4010095"/>
            <a:ext cx="2575195" cy="1200329"/>
          </a:xfrm>
          <a:prstGeom prst="rect">
            <a:avLst/>
          </a:prstGeom>
          <a:noFill/>
        </p:spPr>
        <p:txBody>
          <a:bodyPr wrap="square" rtlCol="0">
            <a:spAutoFit/>
          </a:bodyPr>
          <a:lstStyle/>
          <a:p>
            <a:r>
              <a:rPr lang="en-US" b="1" dirty="0" smtClean="0"/>
              <a:t>“Information should be as widely and freely available as possible.”</a:t>
            </a:r>
            <a:endParaRPr lang="en-US" b="1" dirty="0"/>
          </a:p>
          <a:p>
            <a:endParaRPr lang="en-US" dirty="0"/>
          </a:p>
        </p:txBody>
      </p:sp>
      <p:sp>
        <p:nvSpPr>
          <p:cNvPr id="19" name="TextBox 18"/>
          <p:cNvSpPr txBox="1"/>
          <p:nvPr/>
        </p:nvSpPr>
        <p:spPr>
          <a:xfrm>
            <a:off x="3755225" y="1960281"/>
            <a:ext cx="1962728" cy="3939540"/>
          </a:xfrm>
          <a:prstGeom prst="rect">
            <a:avLst/>
          </a:prstGeom>
          <a:noFill/>
          <a:ln>
            <a:noFill/>
          </a:ln>
        </p:spPr>
        <p:txBody>
          <a:bodyPr wrap="square" rtlCol="0">
            <a:spAutoFit/>
          </a:bodyPr>
          <a:lstStyle/>
          <a:p>
            <a:r>
              <a:rPr lang="en-US" sz="25000" dirty="0" smtClean="0">
                <a:latin typeface="Abadi MT Condensed Extra Bold"/>
                <a:cs typeface="Abadi MT Condensed Extra Bold"/>
              </a:rPr>
              <a:t>?</a:t>
            </a:r>
            <a:endParaRPr lang="en-US" sz="25000" dirty="0">
              <a:latin typeface="Abadi MT Condensed Extra Bold"/>
              <a:cs typeface="Abadi MT Condensed Extra Bold"/>
            </a:endParaRPr>
          </a:p>
        </p:txBody>
      </p:sp>
      <p:sp>
        <p:nvSpPr>
          <p:cNvPr id="18" name="Oval 17"/>
          <p:cNvSpPr/>
          <p:nvPr/>
        </p:nvSpPr>
        <p:spPr>
          <a:xfrm>
            <a:off x="2865285" y="2370157"/>
            <a:ext cx="3353055" cy="3524699"/>
          </a:xfrm>
          <a:prstGeom prst="ellipse">
            <a:avLst/>
          </a:prstGeom>
          <a:noFill/>
          <a:ln w="101600" cmpd="sng">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48" name="TextBox 47"/>
          <p:cNvSpPr txBox="1"/>
          <p:nvPr/>
        </p:nvSpPr>
        <p:spPr>
          <a:xfrm>
            <a:off x="0" y="2833739"/>
            <a:ext cx="2865285" cy="1200329"/>
          </a:xfrm>
          <a:prstGeom prst="rect">
            <a:avLst/>
          </a:prstGeom>
          <a:noFill/>
        </p:spPr>
        <p:txBody>
          <a:bodyPr wrap="square" rtlCol="0">
            <a:spAutoFit/>
          </a:bodyPr>
          <a:lstStyle/>
          <a:p>
            <a:r>
              <a:rPr lang="en-US" b="1" dirty="0" smtClean="0"/>
              <a:t>“Front loading the open access costs to academics is really problematic for me.”</a:t>
            </a:r>
            <a:endParaRPr lang="en-US" b="1" dirty="0"/>
          </a:p>
          <a:p>
            <a:endParaRPr lang="en-US" dirty="0"/>
          </a:p>
        </p:txBody>
      </p:sp>
      <p:sp>
        <p:nvSpPr>
          <p:cNvPr id="50" name="TextBox 49"/>
          <p:cNvSpPr txBox="1"/>
          <p:nvPr/>
        </p:nvSpPr>
        <p:spPr>
          <a:xfrm>
            <a:off x="249533" y="5100358"/>
            <a:ext cx="2575195" cy="1754327"/>
          </a:xfrm>
          <a:prstGeom prst="rect">
            <a:avLst/>
          </a:prstGeom>
          <a:noFill/>
        </p:spPr>
        <p:txBody>
          <a:bodyPr wrap="square" rtlCol="0">
            <a:spAutoFit/>
          </a:bodyPr>
          <a:lstStyle/>
          <a:p>
            <a:r>
              <a:rPr lang="en-US" b="1" dirty="0" smtClean="0"/>
              <a:t>“My promotion and tenure committee would never give weight to a journal charging author-side fees.”</a:t>
            </a:r>
            <a:endParaRPr lang="en-US" b="1" dirty="0"/>
          </a:p>
          <a:p>
            <a:endParaRPr lang="en-US" dirty="0"/>
          </a:p>
        </p:txBody>
      </p:sp>
      <p:sp>
        <p:nvSpPr>
          <p:cNvPr id="51" name="TextBox 50"/>
          <p:cNvSpPr txBox="1"/>
          <p:nvPr/>
        </p:nvSpPr>
        <p:spPr>
          <a:xfrm>
            <a:off x="6218340" y="1750836"/>
            <a:ext cx="2575195" cy="1477328"/>
          </a:xfrm>
          <a:prstGeom prst="rect">
            <a:avLst/>
          </a:prstGeom>
          <a:noFill/>
        </p:spPr>
        <p:txBody>
          <a:bodyPr wrap="square" rtlCol="0">
            <a:spAutoFit/>
          </a:bodyPr>
          <a:lstStyle/>
          <a:p>
            <a:r>
              <a:rPr lang="en-US" b="1" dirty="0" smtClean="0"/>
              <a:t>“Open access journals are not less pretentious than subscription based journals.”</a:t>
            </a:r>
            <a:endParaRPr lang="en-US" b="1" dirty="0"/>
          </a:p>
          <a:p>
            <a:endParaRPr lang="en-US" dirty="0"/>
          </a:p>
        </p:txBody>
      </p:sp>
      <p:sp>
        <p:nvSpPr>
          <p:cNvPr id="52" name="TextBox 51"/>
          <p:cNvSpPr txBox="1"/>
          <p:nvPr/>
        </p:nvSpPr>
        <p:spPr>
          <a:xfrm>
            <a:off x="6380403" y="2985757"/>
            <a:ext cx="2575195" cy="1200329"/>
          </a:xfrm>
          <a:prstGeom prst="rect">
            <a:avLst/>
          </a:prstGeom>
          <a:noFill/>
        </p:spPr>
        <p:txBody>
          <a:bodyPr wrap="square" rtlCol="0">
            <a:spAutoFit/>
          </a:bodyPr>
          <a:lstStyle/>
          <a:p>
            <a:r>
              <a:rPr lang="en-US" b="1" dirty="0" smtClean="0"/>
              <a:t>“Putting my work out there will just invite rip-offs.”</a:t>
            </a:r>
            <a:endParaRPr lang="en-US" b="1" dirty="0"/>
          </a:p>
          <a:p>
            <a:endParaRPr lang="en-US" dirty="0"/>
          </a:p>
        </p:txBody>
      </p:sp>
      <p:sp>
        <p:nvSpPr>
          <p:cNvPr id="53" name="TextBox 52"/>
          <p:cNvSpPr txBox="1"/>
          <p:nvPr/>
        </p:nvSpPr>
        <p:spPr>
          <a:xfrm>
            <a:off x="6380403" y="4034068"/>
            <a:ext cx="2575195" cy="1200329"/>
          </a:xfrm>
          <a:prstGeom prst="rect">
            <a:avLst/>
          </a:prstGeom>
          <a:noFill/>
        </p:spPr>
        <p:txBody>
          <a:bodyPr wrap="square" rtlCol="0">
            <a:spAutoFit/>
          </a:bodyPr>
          <a:lstStyle/>
          <a:p>
            <a:r>
              <a:rPr lang="en-US" b="1" dirty="0" smtClean="0"/>
              <a:t>“I think open access to data is a wonderful idea.”</a:t>
            </a:r>
            <a:endParaRPr lang="en-US" b="1" dirty="0"/>
          </a:p>
          <a:p>
            <a:endParaRPr lang="en-US" dirty="0"/>
          </a:p>
        </p:txBody>
      </p:sp>
      <p:sp>
        <p:nvSpPr>
          <p:cNvPr id="54" name="TextBox 53"/>
          <p:cNvSpPr txBox="1"/>
          <p:nvPr/>
        </p:nvSpPr>
        <p:spPr>
          <a:xfrm>
            <a:off x="6296914" y="5362824"/>
            <a:ext cx="2575195" cy="1200329"/>
          </a:xfrm>
          <a:prstGeom prst="rect">
            <a:avLst/>
          </a:prstGeom>
          <a:noFill/>
        </p:spPr>
        <p:txBody>
          <a:bodyPr wrap="square" rtlCol="0">
            <a:spAutoFit/>
          </a:bodyPr>
          <a:lstStyle/>
          <a:p>
            <a:r>
              <a:rPr lang="en-US" b="1" dirty="0" smtClean="0"/>
              <a:t>“Open access articles will be more frequently cited.”</a:t>
            </a:r>
            <a:endParaRPr lang="en-US" b="1" dirty="0"/>
          </a:p>
          <a:p>
            <a:endParaRPr lang="en-US" dirty="0"/>
          </a:p>
        </p:txBody>
      </p:sp>
    </p:spTree>
    <p:extLst>
      <p:ext uri="{BB962C8B-B14F-4D97-AF65-F5344CB8AC3E}">
        <p14:creationId xmlns:p14="http://schemas.microsoft.com/office/powerpoint/2010/main" val="18898776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97133" y="1750836"/>
            <a:ext cx="1053540" cy="1646155"/>
          </a:xfrm>
          <a:prstGeom prst="rect">
            <a:avLst/>
          </a:prstGeom>
        </p:spPr>
      </p:pic>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What does Q Methodology Do?</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pic>
        <p:nvPicPr>
          <p:cNvPr id="12" name="Picture 11"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71574" y="3396991"/>
            <a:ext cx="1053540" cy="1646155"/>
          </a:xfrm>
          <a:prstGeom prst="rect">
            <a:avLst/>
          </a:prstGeom>
        </p:spPr>
      </p:pic>
      <p:pic>
        <p:nvPicPr>
          <p:cNvPr id="22" name="Picture 21"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71574" y="5054904"/>
            <a:ext cx="1053540" cy="1646155"/>
          </a:xfrm>
          <a:prstGeom prst="rect">
            <a:avLst/>
          </a:prstGeom>
        </p:spPr>
      </p:pic>
      <p:pic>
        <p:nvPicPr>
          <p:cNvPr id="24" name="Picture 23"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6822959" y="3407606"/>
            <a:ext cx="1053540" cy="1646155"/>
          </a:xfrm>
          <a:prstGeom prst="rect">
            <a:avLst/>
          </a:prstGeom>
        </p:spPr>
      </p:pic>
      <p:pic>
        <p:nvPicPr>
          <p:cNvPr id="25" name="Picture 24"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6822959" y="5065519"/>
            <a:ext cx="1053540" cy="1646155"/>
          </a:xfrm>
          <a:prstGeom prst="rect">
            <a:avLst/>
          </a:prstGeom>
        </p:spPr>
      </p:pic>
      <p:pic>
        <p:nvPicPr>
          <p:cNvPr id="26" name="Picture 25"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6848518" y="1761451"/>
            <a:ext cx="1053540" cy="1646155"/>
          </a:xfrm>
          <a:prstGeom prst="rect">
            <a:avLst/>
          </a:prstGeom>
        </p:spPr>
      </p:pic>
      <p:pic>
        <p:nvPicPr>
          <p:cNvPr id="27" name="Picture 26"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7902058" y="3407606"/>
            <a:ext cx="1053540" cy="1646155"/>
          </a:xfrm>
          <a:prstGeom prst="rect">
            <a:avLst/>
          </a:prstGeom>
        </p:spPr>
      </p:pic>
      <p:pic>
        <p:nvPicPr>
          <p:cNvPr id="28" name="Picture 27"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7902058" y="5065519"/>
            <a:ext cx="1053540" cy="1646155"/>
          </a:xfrm>
          <a:prstGeom prst="rect">
            <a:avLst/>
          </a:prstGeom>
        </p:spPr>
      </p:pic>
      <p:pic>
        <p:nvPicPr>
          <p:cNvPr id="29" name="Picture 28"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7927617" y="1761451"/>
            <a:ext cx="1053540" cy="1646155"/>
          </a:xfrm>
          <a:prstGeom prst="rect">
            <a:avLst/>
          </a:prstGeom>
        </p:spPr>
      </p:pic>
      <p:pic>
        <p:nvPicPr>
          <p:cNvPr id="30" name="Picture 29"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5736557" y="3407606"/>
            <a:ext cx="1053540" cy="1646155"/>
          </a:xfrm>
          <a:prstGeom prst="rect">
            <a:avLst/>
          </a:prstGeom>
        </p:spPr>
      </p:pic>
      <p:pic>
        <p:nvPicPr>
          <p:cNvPr id="31" name="Picture 30"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5736557" y="5065519"/>
            <a:ext cx="1053540" cy="1646155"/>
          </a:xfrm>
          <a:prstGeom prst="rect">
            <a:avLst/>
          </a:prstGeom>
        </p:spPr>
      </p:pic>
      <p:pic>
        <p:nvPicPr>
          <p:cNvPr id="32" name="Picture 31"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5717953" y="1761451"/>
            <a:ext cx="1053540" cy="1646155"/>
          </a:xfrm>
          <a:prstGeom prst="rect">
            <a:avLst/>
          </a:prstGeom>
        </p:spPr>
      </p:pic>
      <p:pic>
        <p:nvPicPr>
          <p:cNvPr id="36" name="Picture 35"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2312956" y="3396991"/>
            <a:ext cx="1053540" cy="1646155"/>
          </a:xfrm>
          <a:prstGeom prst="rect">
            <a:avLst/>
          </a:prstGeom>
        </p:spPr>
      </p:pic>
      <p:pic>
        <p:nvPicPr>
          <p:cNvPr id="37" name="Picture 36"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2312956" y="5054904"/>
            <a:ext cx="1053540" cy="1646155"/>
          </a:xfrm>
          <a:prstGeom prst="rect">
            <a:avLst/>
          </a:prstGeom>
        </p:spPr>
      </p:pic>
      <p:pic>
        <p:nvPicPr>
          <p:cNvPr id="38" name="Picture 37"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2338515" y="1750836"/>
            <a:ext cx="1053540" cy="1646155"/>
          </a:xfrm>
          <a:prstGeom prst="rect">
            <a:avLst/>
          </a:prstGeom>
        </p:spPr>
      </p:pic>
      <p:pic>
        <p:nvPicPr>
          <p:cNvPr id="39" name="Picture 38"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1181957" y="3396991"/>
            <a:ext cx="1053540" cy="1646155"/>
          </a:xfrm>
          <a:prstGeom prst="rect">
            <a:avLst/>
          </a:prstGeom>
        </p:spPr>
      </p:pic>
      <p:pic>
        <p:nvPicPr>
          <p:cNvPr id="40" name="Picture 39"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1181957" y="5054904"/>
            <a:ext cx="1053540" cy="1646155"/>
          </a:xfrm>
          <a:prstGeom prst="rect">
            <a:avLst/>
          </a:prstGeom>
        </p:spPr>
      </p:pic>
      <p:pic>
        <p:nvPicPr>
          <p:cNvPr id="41" name="Picture 40"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1207516" y="1750836"/>
            <a:ext cx="1053540" cy="1646155"/>
          </a:xfrm>
          <a:prstGeom prst="rect">
            <a:avLst/>
          </a:prstGeom>
        </p:spPr>
      </p:pic>
      <p:pic>
        <p:nvPicPr>
          <p:cNvPr id="33" name="Picture 32"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3493337" y="3407606"/>
            <a:ext cx="1053540" cy="1646155"/>
          </a:xfrm>
          <a:prstGeom prst="rect">
            <a:avLst/>
          </a:prstGeom>
        </p:spPr>
      </p:pic>
      <p:pic>
        <p:nvPicPr>
          <p:cNvPr id="34" name="Picture 33"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3493337" y="5065519"/>
            <a:ext cx="1053540" cy="1646155"/>
          </a:xfrm>
          <a:prstGeom prst="rect">
            <a:avLst/>
          </a:prstGeom>
        </p:spPr>
      </p:pic>
      <p:pic>
        <p:nvPicPr>
          <p:cNvPr id="35" name="Picture 34"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3518896" y="1761451"/>
            <a:ext cx="1053540" cy="1646155"/>
          </a:xfrm>
          <a:prstGeom prst="rect">
            <a:avLst/>
          </a:prstGeom>
        </p:spPr>
      </p:pic>
      <p:pic>
        <p:nvPicPr>
          <p:cNvPr id="42" name="Picture 41"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4622927" y="3396991"/>
            <a:ext cx="1053540" cy="1646155"/>
          </a:xfrm>
          <a:prstGeom prst="rect">
            <a:avLst/>
          </a:prstGeom>
        </p:spPr>
      </p:pic>
      <p:pic>
        <p:nvPicPr>
          <p:cNvPr id="43" name="Picture 42"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4622927" y="5054904"/>
            <a:ext cx="1053540" cy="1646155"/>
          </a:xfrm>
          <a:prstGeom prst="rect">
            <a:avLst/>
          </a:prstGeom>
        </p:spPr>
      </p:pic>
      <p:pic>
        <p:nvPicPr>
          <p:cNvPr id="44" name="Picture 43"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4648486" y="1750836"/>
            <a:ext cx="1053540" cy="1646155"/>
          </a:xfrm>
          <a:prstGeom prst="rect">
            <a:avLst/>
          </a:prstGeom>
        </p:spPr>
      </p:pic>
      <p:sp>
        <p:nvSpPr>
          <p:cNvPr id="2" name="TextBox 1"/>
          <p:cNvSpPr txBox="1"/>
          <p:nvPr/>
        </p:nvSpPr>
        <p:spPr>
          <a:xfrm>
            <a:off x="7149400" y="1434507"/>
            <a:ext cx="184666" cy="369332"/>
          </a:xfrm>
          <a:prstGeom prst="rect">
            <a:avLst/>
          </a:prstGeom>
          <a:noFill/>
        </p:spPr>
        <p:txBody>
          <a:bodyPr wrap="none" rtlCol="0">
            <a:spAutoFit/>
          </a:bodyPr>
          <a:lstStyle/>
          <a:p>
            <a:endParaRPr lang="en-US" dirty="0"/>
          </a:p>
        </p:txBody>
      </p:sp>
      <p:sp>
        <p:nvSpPr>
          <p:cNvPr id="45" name="TextBox 44"/>
          <p:cNvSpPr txBox="1"/>
          <p:nvPr/>
        </p:nvSpPr>
        <p:spPr>
          <a:xfrm>
            <a:off x="97133" y="6144978"/>
            <a:ext cx="2394618" cy="369332"/>
          </a:xfrm>
          <a:prstGeom prst="rect">
            <a:avLst/>
          </a:prstGeom>
          <a:solidFill>
            <a:schemeClr val="tx1"/>
          </a:solidFill>
        </p:spPr>
        <p:txBody>
          <a:bodyPr wrap="square" rtlCol="0">
            <a:spAutoFit/>
          </a:bodyPr>
          <a:lstStyle/>
          <a:p>
            <a:pPr algn="ctr"/>
            <a:r>
              <a:rPr lang="en-US" dirty="0" smtClean="0">
                <a:solidFill>
                  <a:srgbClr val="FFFFFF"/>
                </a:solidFill>
              </a:rPr>
              <a:t>Evangelist</a:t>
            </a:r>
            <a:endParaRPr lang="en-US" dirty="0">
              <a:solidFill>
                <a:srgbClr val="FFFFFF"/>
              </a:solidFill>
            </a:endParaRPr>
          </a:p>
        </p:txBody>
      </p:sp>
      <p:sp>
        <p:nvSpPr>
          <p:cNvPr id="46" name="TextBox 45"/>
          <p:cNvSpPr txBox="1"/>
          <p:nvPr/>
        </p:nvSpPr>
        <p:spPr>
          <a:xfrm>
            <a:off x="6380072" y="6149624"/>
            <a:ext cx="2575526" cy="369332"/>
          </a:xfrm>
          <a:prstGeom prst="rect">
            <a:avLst/>
          </a:prstGeom>
          <a:solidFill>
            <a:schemeClr val="tx1"/>
          </a:solidFill>
        </p:spPr>
        <p:txBody>
          <a:bodyPr wrap="square" rtlCol="0">
            <a:spAutoFit/>
          </a:bodyPr>
          <a:lstStyle/>
          <a:p>
            <a:pPr algn="ctr"/>
            <a:r>
              <a:rPr lang="en-US" dirty="0" smtClean="0">
                <a:solidFill>
                  <a:srgbClr val="FFFFFF"/>
                </a:solidFill>
              </a:rPr>
              <a:t>Traditionalist</a:t>
            </a:r>
            <a:endParaRPr lang="en-US" dirty="0">
              <a:solidFill>
                <a:srgbClr val="FFFFFF"/>
              </a:solidFill>
            </a:endParaRPr>
          </a:p>
        </p:txBody>
      </p:sp>
      <p:sp>
        <p:nvSpPr>
          <p:cNvPr id="47" name="TextBox 46"/>
          <p:cNvSpPr txBox="1"/>
          <p:nvPr/>
        </p:nvSpPr>
        <p:spPr>
          <a:xfrm>
            <a:off x="3054453" y="3906199"/>
            <a:ext cx="2999581" cy="369332"/>
          </a:xfrm>
          <a:prstGeom prst="rect">
            <a:avLst/>
          </a:prstGeom>
          <a:solidFill>
            <a:schemeClr val="tx1"/>
          </a:solidFill>
        </p:spPr>
        <p:txBody>
          <a:bodyPr wrap="square" rtlCol="0">
            <a:spAutoFit/>
          </a:bodyPr>
          <a:lstStyle/>
          <a:p>
            <a:pPr algn="ctr"/>
            <a:r>
              <a:rPr lang="en-US" dirty="0" smtClean="0">
                <a:solidFill>
                  <a:srgbClr val="FFFFFF"/>
                </a:solidFill>
              </a:rPr>
              <a:t>Pragmatist</a:t>
            </a:r>
            <a:endParaRPr lang="en-US" dirty="0">
              <a:solidFill>
                <a:srgbClr val="FFFFFF"/>
              </a:solidFill>
            </a:endParaRPr>
          </a:p>
        </p:txBody>
      </p:sp>
      <p:pic>
        <p:nvPicPr>
          <p:cNvPr id="55" name="Picture 54" descr="Evangelist.jpg"/>
          <p:cNvPicPr>
            <a:picLocks noChangeAspect="1"/>
          </p:cNvPicPr>
          <p:nvPr/>
        </p:nvPicPr>
        <p:blipFill rotWithShape="1">
          <a:blip r:embed="rId4">
            <a:extLst>
              <a:ext uri="{28A0092B-C50C-407E-A947-70E740481C1C}">
                <a14:useLocalDpi xmlns:a14="http://schemas.microsoft.com/office/drawing/2010/main" val="0"/>
              </a:ext>
            </a:extLst>
          </a:blip>
          <a:srcRect t="16632"/>
          <a:stretch/>
        </p:blipFill>
        <p:spPr bwMode="auto">
          <a:xfrm>
            <a:off x="97133" y="3542735"/>
            <a:ext cx="2394618" cy="2602243"/>
          </a:xfrm>
          <a:prstGeom prst="rect">
            <a:avLst/>
          </a:prstGeom>
          <a:noFill/>
          <a:ln>
            <a:noFill/>
          </a:ln>
          <a:effectLst>
            <a:outerShdw blurRad="50800" dist="38100" dir="2700000" algn="tl" rotWithShape="0">
              <a:srgbClr val="000000">
                <a:alpha val="42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55" descr="Traditionalist.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380072" y="3579255"/>
            <a:ext cx="2575526" cy="2575526"/>
          </a:xfrm>
          <a:prstGeom prst="rect">
            <a:avLst/>
          </a:prstGeom>
          <a:noFill/>
          <a:ln>
            <a:noFill/>
          </a:ln>
          <a:effectLst>
            <a:outerShdw blurRad="50800" dist="38100" dir="2700000" algn="tl" rotWithShape="0">
              <a:srgbClr val="000000">
                <a:alpha val="42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56" descr="Pragmatist.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054453" y="1761451"/>
            <a:ext cx="2999581" cy="2144748"/>
          </a:xfrm>
          <a:prstGeom prst="rect">
            <a:avLst/>
          </a:prstGeom>
          <a:noFill/>
          <a:ln>
            <a:noFill/>
          </a:ln>
          <a:effectLst>
            <a:outerShdw blurRad="50800" dist="38100" dir="2700000" algn="tl" rotWithShape="0">
              <a:srgbClr val="000000">
                <a:alpha val="42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57"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6296189" y="20773"/>
            <a:ext cx="1053540" cy="1646155"/>
          </a:xfrm>
          <a:prstGeom prst="rect">
            <a:avLst/>
          </a:prstGeom>
        </p:spPr>
      </p:pic>
      <p:pic>
        <p:nvPicPr>
          <p:cNvPr id="59" name="Picture 58" descr="576px-Open_Access_logo_PLoS_white.svg.png"/>
          <p:cNvPicPr>
            <a:picLocks noChangeAspect="1"/>
          </p:cNvPicPr>
          <p:nvPr/>
        </p:nvPicPr>
        <p:blipFill>
          <a:blip r:embed="rId3">
            <a:alphaModFix amt="33000"/>
            <a:extLst>
              <a:ext uri="{28A0092B-C50C-407E-A947-70E740481C1C}">
                <a14:useLocalDpi xmlns:a14="http://schemas.microsoft.com/office/drawing/2010/main" val="0"/>
              </a:ext>
            </a:extLst>
          </a:blip>
          <a:stretch>
            <a:fillRect/>
          </a:stretch>
        </p:blipFill>
        <p:spPr>
          <a:xfrm>
            <a:off x="7571060" y="20773"/>
            <a:ext cx="1053540" cy="1646155"/>
          </a:xfrm>
          <a:prstGeom prst="rect">
            <a:avLst/>
          </a:prstGeom>
        </p:spPr>
      </p:pic>
    </p:spTree>
    <p:extLst>
      <p:ext uri="{BB962C8B-B14F-4D97-AF65-F5344CB8AC3E}">
        <p14:creationId xmlns:p14="http://schemas.microsoft.com/office/powerpoint/2010/main" val="3492969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4340" y="1518324"/>
            <a:ext cx="2775527" cy="506644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Qualitative Methods</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59052" y="1744494"/>
            <a:ext cx="2775528" cy="3553794"/>
          </a:xfrm>
          <a:prstGeom prst="rect">
            <a:avLst/>
          </a:prstGeom>
          <a:noFill/>
        </p:spPr>
        <p:txBody>
          <a:bodyPr wrap="square" rtlCol="0">
            <a:spAutoFit/>
          </a:bodyPr>
          <a:lstStyle/>
          <a:p>
            <a:pPr algn="ctr">
              <a:lnSpc>
                <a:spcPct val="80000"/>
              </a:lnSpc>
            </a:pPr>
            <a:r>
              <a:rPr lang="en-US" sz="2800" dirty="0" smtClean="0">
                <a:solidFill>
                  <a:schemeClr val="bg1"/>
                </a:solidFill>
              </a:rPr>
              <a:t>Interviews</a:t>
            </a:r>
          </a:p>
          <a:p>
            <a:pPr algn="ctr">
              <a:lnSpc>
                <a:spcPct val="80000"/>
              </a:lnSpc>
            </a:pPr>
            <a:endParaRPr lang="en-US" sz="2800" dirty="0" smtClean="0">
              <a:solidFill>
                <a:schemeClr val="bg1"/>
              </a:solidFill>
            </a:endParaRPr>
          </a:p>
          <a:p>
            <a:pPr algn="ctr">
              <a:lnSpc>
                <a:spcPct val="80000"/>
              </a:lnSpc>
            </a:pPr>
            <a:r>
              <a:rPr lang="en-US" sz="2800" dirty="0" smtClean="0">
                <a:solidFill>
                  <a:schemeClr val="bg1"/>
                </a:solidFill>
              </a:rPr>
              <a:t>Focus Groups</a:t>
            </a:r>
          </a:p>
          <a:p>
            <a:pPr algn="ctr">
              <a:lnSpc>
                <a:spcPct val="80000"/>
              </a:lnSpc>
            </a:pPr>
            <a:endParaRPr lang="en-US" sz="2800" dirty="0">
              <a:solidFill>
                <a:schemeClr val="bg1"/>
              </a:solidFill>
            </a:endParaRPr>
          </a:p>
          <a:p>
            <a:pPr algn="ctr">
              <a:lnSpc>
                <a:spcPct val="80000"/>
              </a:lnSpc>
            </a:pPr>
            <a:r>
              <a:rPr lang="en-US" sz="2800" dirty="0" smtClean="0">
                <a:solidFill>
                  <a:schemeClr val="bg1"/>
                </a:solidFill>
              </a:rPr>
              <a:t>Ethnography</a:t>
            </a:r>
          </a:p>
          <a:p>
            <a:pPr algn="ctr">
              <a:lnSpc>
                <a:spcPct val="80000"/>
              </a:lnSpc>
            </a:pPr>
            <a:endParaRPr lang="en-US" sz="2800" dirty="0">
              <a:solidFill>
                <a:schemeClr val="bg1"/>
              </a:solidFill>
            </a:endParaRPr>
          </a:p>
          <a:p>
            <a:pPr algn="ctr">
              <a:lnSpc>
                <a:spcPct val="80000"/>
              </a:lnSpc>
            </a:pPr>
            <a:r>
              <a:rPr lang="en-US" sz="2800" dirty="0" smtClean="0">
                <a:solidFill>
                  <a:schemeClr val="bg1"/>
                </a:solidFill>
              </a:rPr>
              <a:t>Observation</a:t>
            </a:r>
          </a:p>
          <a:p>
            <a:pPr algn="ctr">
              <a:lnSpc>
                <a:spcPct val="80000"/>
              </a:lnSpc>
            </a:pPr>
            <a:endParaRPr lang="en-US" sz="2800" dirty="0">
              <a:solidFill>
                <a:schemeClr val="bg1"/>
              </a:solidFill>
            </a:endParaRPr>
          </a:p>
          <a:p>
            <a:pPr algn="ctr">
              <a:lnSpc>
                <a:spcPct val="80000"/>
              </a:lnSpc>
            </a:pPr>
            <a:r>
              <a:rPr lang="en-US" sz="2800" dirty="0" smtClean="0">
                <a:solidFill>
                  <a:schemeClr val="bg1"/>
                </a:solidFill>
              </a:rPr>
              <a:t>Narrative</a:t>
            </a:r>
          </a:p>
          <a:p>
            <a:pPr algn="ctr">
              <a:lnSpc>
                <a:spcPct val="80000"/>
              </a:lnSpc>
            </a:pPr>
            <a:r>
              <a:rPr lang="en-US" sz="2800" dirty="0" smtClean="0">
                <a:solidFill>
                  <a:schemeClr val="bg1"/>
                </a:solidFill>
              </a:rPr>
              <a:t>Analysis</a:t>
            </a:r>
          </a:p>
        </p:txBody>
      </p:sp>
      <p:pic>
        <p:nvPicPr>
          <p:cNvPr id="12" name="Picture 11" descr="536286331_19259b43e5_z.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9868" y="1518324"/>
            <a:ext cx="5944132" cy="5080585"/>
          </a:xfrm>
          <a:prstGeom prst="rect">
            <a:avLst/>
          </a:prstGeom>
        </p:spPr>
      </p:pic>
    </p:spTree>
    <p:extLst>
      <p:ext uri="{BB962C8B-B14F-4D97-AF65-F5344CB8AC3E}">
        <p14:creationId xmlns:p14="http://schemas.microsoft.com/office/powerpoint/2010/main" val="1915143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656685"/>
            <a:ext cx="6054033" cy="8616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424340" y="715080"/>
            <a:ext cx="5596855" cy="523220"/>
          </a:xfrm>
          <a:prstGeom prst="rect">
            <a:avLst/>
          </a:prstGeom>
          <a:noFill/>
        </p:spPr>
        <p:txBody>
          <a:bodyPr wrap="square" rtlCol="0">
            <a:spAutoFit/>
          </a:bodyPr>
          <a:lstStyle/>
          <a:p>
            <a:r>
              <a:rPr lang="en-US" sz="2800" dirty="0" smtClean="0">
                <a:solidFill>
                  <a:schemeClr val="bg1"/>
                </a:solidFill>
                <a:latin typeface="Gotham Light"/>
                <a:cs typeface="Gotham Light"/>
              </a:rPr>
              <a:t>Quantitative (“R”) Methods</a:t>
            </a:r>
            <a:endParaRPr lang="en-US" sz="2800" dirty="0">
              <a:solidFill>
                <a:schemeClr val="bg1"/>
              </a:solidFill>
              <a:latin typeface="Gotham Light"/>
              <a:cs typeface="Gotham Light"/>
            </a:endParaRPr>
          </a:p>
        </p:txBody>
      </p:sp>
      <p:cxnSp>
        <p:nvCxnSpPr>
          <p:cNvPr id="8" name="Straight Connector 7"/>
          <p:cNvCxnSpPr/>
          <p:nvPr/>
        </p:nvCxnSpPr>
        <p:spPr>
          <a:xfrm>
            <a:off x="0" y="6701059"/>
            <a:ext cx="9144000" cy="0"/>
          </a:xfrm>
          <a:prstGeom prst="line">
            <a:avLst/>
          </a:prstGeom>
          <a:ln w="28575" cmpd="sng"/>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2797" y="1518324"/>
            <a:ext cx="6617180" cy="5086147"/>
          </a:xfrm>
          <a:prstGeom prst="rect">
            <a:avLst/>
          </a:prstGeom>
        </p:spPr>
      </p:pic>
    </p:spTree>
    <p:extLst>
      <p:ext uri="{BB962C8B-B14F-4D97-AF65-F5344CB8AC3E}">
        <p14:creationId xmlns:p14="http://schemas.microsoft.com/office/powerpoint/2010/main" val="1076917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
            <a:ext cx="9144000" cy="701191"/>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extBox 9"/>
          <p:cNvSpPr txBox="1"/>
          <p:nvPr/>
        </p:nvSpPr>
        <p:spPr>
          <a:xfrm>
            <a:off x="1538209" y="1231266"/>
            <a:ext cx="6067582" cy="1323439"/>
          </a:xfrm>
          <a:prstGeom prst="rect">
            <a:avLst/>
          </a:prstGeom>
          <a:noFill/>
        </p:spPr>
        <p:txBody>
          <a:bodyPr wrap="square" rtlCol="0">
            <a:spAutoFit/>
          </a:bodyPr>
          <a:lstStyle/>
          <a:p>
            <a:pPr algn="ctr"/>
            <a:r>
              <a:rPr lang="en-US" sz="4000" dirty="0" smtClean="0">
                <a:latin typeface="Minion Pro"/>
                <a:ea typeface="Trebuchet MS"/>
                <a:cs typeface="Minion Pro"/>
                <a:sym typeface="Trebuchet MS"/>
              </a:rPr>
              <a:t>Ice Breaker Activity:</a:t>
            </a:r>
          </a:p>
          <a:p>
            <a:pPr algn="ctr"/>
            <a:r>
              <a:rPr lang="en-US" sz="4000" dirty="0" smtClean="0">
                <a:latin typeface="Minion Pro"/>
                <a:ea typeface="Trebuchet MS"/>
                <a:cs typeface="Minion Pro"/>
                <a:sym typeface="Trebuchet MS"/>
              </a:rPr>
              <a:t>Candy Q-Sort</a:t>
            </a:r>
            <a:endParaRPr lang="en-US" sz="4000" dirty="0" smtClean="0">
              <a:latin typeface="Minion Pro"/>
              <a:cs typeface="Minion Pro"/>
            </a:endParaRPr>
          </a:p>
        </p:txBody>
      </p:sp>
      <p:sp>
        <p:nvSpPr>
          <p:cNvPr id="7" name="Rectangle 6"/>
          <p:cNvSpPr/>
          <p:nvPr/>
        </p:nvSpPr>
        <p:spPr>
          <a:xfrm>
            <a:off x="0" y="6598863"/>
            <a:ext cx="9144000" cy="273736"/>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pic>
        <p:nvPicPr>
          <p:cNvPr id="9" name="Shape 39"/>
          <p:cNvPicPr preferRelativeResize="0"/>
          <p:nvPr/>
        </p:nvPicPr>
        <p:blipFill>
          <a:blip r:embed="rId3">
            <a:alphaModFix/>
          </a:blip>
          <a:stretch>
            <a:fillRect/>
          </a:stretch>
        </p:blipFill>
        <p:spPr>
          <a:xfrm>
            <a:off x="435150" y="7887610"/>
            <a:ext cx="1979198" cy="963767"/>
          </a:xfrm>
          <a:prstGeom prst="rect">
            <a:avLst/>
          </a:prstGeom>
          <a:noFill/>
          <a:ln>
            <a:noFill/>
          </a:ln>
        </p:spPr>
      </p:pic>
      <p:pic>
        <p:nvPicPr>
          <p:cNvPr id="11" name="Shape 39"/>
          <p:cNvPicPr preferRelativeResize="0"/>
          <p:nvPr/>
        </p:nvPicPr>
        <p:blipFill>
          <a:blip r:embed="rId3">
            <a:alphaModFix/>
          </a:blip>
          <a:stretch>
            <a:fillRect/>
          </a:stretch>
        </p:blipFill>
        <p:spPr>
          <a:xfrm>
            <a:off x="587550" y="8090810"/>
            <a:ext cx="1979198" cy="963767"/>
          </a:xfrm>
          <a:prstGeom prst="rect">
            <a:avLst/>
          </a:prstGeom>
          <a:noFill/>
          <a:ln>
            <a:noFill/>
          </a:ln>
        </p:spPr>
      </p:pic>
      <p:pic>
        <p:nvPicPr>
          <p:cNvPr id="12" name="Shape 39"/>
          <p:cNvPicPr preferRelativeResize="0"/>
          <p:nvPr/>
        </p:nvPicPr>
        <p:blipFill>
          <a:blip r:embed="rId3">
            <a:alphaModFix/>
          </a:blip>
          <a:stretch>
            <a:fillRect/>
          </a:stretch>
        </p:blipFill>
        <p:spPr>
          <a:xfrm>
            <a:off x="739950" y="8294010"/>
            <a:ext cx="1979198" cy="963767"/>
          </a:xfrm>
          <a:prstGeom prst="rect">
            <a:avLst/>
          </a:prstGeom>
          <a:noFill/>
          <a:ln>
            <a:noFill/>
          </a:ln>
        </p:spPr>
      </p:pic>
      <p:pic>
        <p:nvPicPr>
          <p:cNvPr id="13" name="Shape 39"/>
          <p:cNvPicPr preferRelativeResize="0"/>
          <p:nvPr/>
        </p:nvPicPr>
        <p:blipFill>
          <a:blip r:embed="rId3">
            <a:alphaModFix/>
          </a:blip>
          <a:stretch>
            <a:fillRect/>
          </a:stretch>
        </p:blipFill>
        <p:spPr>
          <a:xfrm>
            <a:off x="892350" y="8497210"/>
            <a:ext cx="1979198" cy="963767"/>
          </a:xfrm>
          <a:prstGeom prst="rect">
            <a:avLst/>
          </a:prstGeom>
          <a:noFill/>
          <a:ln>
            <a:noFill/>
          </a:ln>
        </p:spPr>
      </p:pic>
      <p:pic>
        <p:nvPicPr>
          <p:cNvPr id="3" name="Picture 2" descr="CandyBa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6712" y="3040895"/>
            <a:ext cx="4762500" cy="1885950"/>
          </a:xfrm>
          <a:prstGeom prst="rect">
            <a:avLst/>
          </a:prstGeom>
          <a:effectLst>
            <a:outerShdw blurRad="50800" dist="38100" dir="2700000" algn="tl" rotWithShape="0">
              <a:prstClr val="black">
                <a:alpha val="40000"/>
              </a:prstClr>
            </a:outerShdw>
            <a:reflection blurRad="6350" stA="52000" endA="300" endPos="35000" dir="5400000" sy="-100000" algn="bl" rotWithShape="0"/>
          </a:effectLst>
        </p:spPr>
      </p:pic>
    </p:spTree>
    <p:extLst>
      <p:ext uri="{BB962C8B-B14F-4D97-AF65-F5344CB8AC3E}">
        <p14:creationId xmlns:p14="http://schemas.microsoft.com/office/powerpoint/2010/main" val="8406227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Custom Design">
  <a:themeElements>
    <a:clrScheme name="Custom 1">
      <a:dk1>
        <a:srgbClr val="006971"/>
      </a:dk1>
      <a:lt1>
        <a:sysClr val="window" lastClr="FFFFFF"/>
      </a:lt1>
      <a:dk2>
        <a:srgbClr val="9F0927"/>
      </a:dk2>
      <a:lt2>
        <a:srgbClr val="FFFEEF"/>
      </a:lt2>
      <a:accent1>
        <a:srgbClr val="006971"/>
      </a:accent1>
      <a:accent2>
        <a:srgbClr val="BE0A2A"/>
      </a:accent2>
      <a:accent3>
        <a:srgbClr val="F0CC3F"/>
      </a:accent3>
      <a:accent4>
        <a:srgbClr val="A7C784"/>
      </a:accent4>
      <a:accent5>
        <a:srgbClr val="D84725"/>
      </a:accent5>
      <a:accent6>
        <a:srgbClr val="00808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25432</TotalTime>
  <Words>5064</Words>
  <Application>Microsoft Macintosh PowerPoint</Application>
  <PresentationFormat>On-screen Show (4:3)</PresentationFormat>
  <Paragraphs>577</Paragraphs>
  <Slides>44</Slides>
  <Notes>43</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 sorts</vt:lpstr>
      <vt:lpstr>Candy sort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campus!</dc:title>
  <dc:subject/>
  <dc:creator>Donna Barnet</dc:creator>
  <cp:keywords/>
  <dc:description/>
  <cp:lastModifiedBy>Jen</cp:lastModifiedBy>
  <cp:revision>437</cp:revision>
  <cp:lastPrinted>2012-06-26T14:40:12Z</cp:lastPrinted>
  <dcterms:created xsi:type="dcterms:W3CDTF">2011-09-09T19:38:31Z</dcterms:created>
  <dcterms:modified xsi:type="dcterms:W3CDTF">2015-03-28T21:16:15Z</dcterms:modified>
  <cp:category/>
</cp:coreProperties>
</file>