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5" r:id="rId1"/>
  </p:sldMasterIdLst>
  <p:notesMasterIdLst>
    <p:notesMasterId r:id="rId23"/>
  </p:notesMasterIdLst>
  <p:sldIdLst>
    <p:sldId id="256" r:id="rId2"/>
    <p:sldId id="293" r:id="rId3"/>
    <p:sldId id="294" r:id="rId4"/>
    <p:sldId id="282" r:id="rId5"/>
    <p:sldId id="258" r:id="rId6"/>
    <p:sldId id="289" r:id="rId7"/>
    <p:sldId id="290" r:id="rId8"/>
    <p:sldId id="276" r:id="rId9"/>
    <p:sldId id="281" r:id="rId10"/>
    <p:sldId id="280" r:id="rId11"/>
    <p:sldId id="287" r:id="rId12"/>
    <p:sldId id="288" r:id="rId13"/>
    <p:sldId id="291" r:id="rId14"/>
    <p:sldId id="292" r:id="rId15"/>
    <p:sldId id="295" r:id="rId16"/>
    <p:sldId id="283" r:id="rId17"/>
    <p:sldId id="284" r:id="rId18"/>
    <p:sldId id="285" r:id="rId19"/>
    <p:sldId id="265" r:id="rId20"/>
    <p:sldId id="286" r:id="rId21"/>
    <p:sldId id="264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ED851"/>
    <a:srgbClr val="003C00"/>
    <a:srgbClr val="BDA322"/>
    <a:srgbClr val="1F57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837" autoAdjust="0"/>
    <p:restoredTop sz="94660"/>
  </p:normalViewPr>
  <p:slideViewPr>
    <p:cSldViewPr snapToGrid="0" snapToObjects="1" showGuides="1">
      <p:cViewPr>
        <p:scale>
          <a:sx n="125" d="100"/>
          <a:sy n="125" d="100"/>
        </p:scale>
        <p:origin x="-840" y="1368"/>
      </p:cViewPr>
      <p:guideLst>
        <p:guide orient="horz" pos="2672"/>
        <p:guide pos="220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_rels/data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ata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image" Target="../media/image19.png"/><Relationship Id="rId2" Type="http://schemas.openxmlformats.org/officeDocument/2006/relationships/image" Target="../media/image20.JPG"/></Relationships>
</file>

<file path=ppt/diagram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iagrams/_rels/drawing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image" Target="../media/image19.png"/><Relationship Id="rId2" Type="http://schemas.openxmlformats.org/officeDocument/2006/relationships/image" Target="../media/image20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175C3-2029-3444-9C9C-92F3AD0C0CB5}" type="doc">
      <dgm:prSet loTypeId="urn:microsoft.com/office/officeart/2008/layout/CircularPictureCallout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80C5A45-2931-B24C-991C-465EC4F10D72}">
      <dgm:prSet custT="1"/>
      <dgm:spPr>
        <a:ln>
          <a:noFill/>
        </a:ln>
      </dgm:spPr>
      <dgm:t>
        <a:bodyPr/>
        <a:lstStyle/>
        <a:p>
          <a:pPr algn="ctr"/>
          <a:endParaRPr lang="en-US" sz="2800" dirty="0" smtClean="0">
            <a:effectLst>
              <a:outerShdw blurRad="50800" dist="12700" dir="2700000" algn="tl" rotWithShape="0">
                <a:srgbClr val="000000"/>
              </a:outerShdw>
            </a:effectLst>
          </a:endParaRPr>
        </a:p>
      </dgm:t>
    </dgm:pt>
    <dgm:pt modelId="{D4903D64-5426-D243-B2D7-9ABA14E43A73}" type="parTrans" cxnId="{C125EFC3-9380-B24D-8EC8-ABF93B02A672}">
      <dgm:prSet/>
      <dgm:spPr/>
      <dgm:t>
        <a:bodyPr/>
        <a:lstStyle/>
        <a:p>
          <a:endParaRPr lang="en-US"/>
        </a:p>
      </dgm:t>
    </dgm:pt>
    <dgm:pt modelId="{99B11041-03EE-B94D-8562-8BC2CE7AADF8}" type="sibTrans" cxnId="{C125EFC3-9380-B24D-8EC8-ABF93B02A672}">
      <dgm:prSet/>
      <dgm:spPr>
        <a:blipFill>
          <a:blip xmlns:r="http://schemas.openxmlformats.org/officeDocument/2006/relationships" r:embed="rId1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</dgm:spPr>
      <dgm:t>
        <a:bodyPr/>
        <a:lstStyle/>
        <a:p>
          <a:endParaRPr lang="en-US"/>
        </a:p>
      </dgm:t>
    </dgm:pt>
    <dgm:pt modelId="{6E4556A2-6FBA-2644-972F-5BD51678685F}" type="pres">
      <dgm:prSet presAssocID="{BDA175C3-2029-3444-9C9C-92F3AD0C0CB5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US"/>
        </a:p>
      </dgm:t>
    </dgm:pt>
    <dgm:pt modelId="{FB720E81-BD82-CA48-B6D7-7E56802A4D2F}" type="pres">
      <dgm:prSet presAssocID="{BDA175C3-2029-3444-9C9C-92F3AD0C0CB5}" presName="Name1" presStyleCnt="0"/>
      <dgm:spPr/>
    </dgm:pt>
    <dgm:pt modelId="{3F60F2F3-F7D5-8B4D-A8FF-F5C14A3860FD}" type="pres">
      <dgm:prSet presAssocID="{99B11041-03EE-B94D-8562-8BC2CE7AADF8}" presName="picture_1" presStyleCnt="0"/>
      <dgm:spPr/>
    </dgm:pt>
    <dgm:pt modelId="{358F06EE-CF5F-2745-BF41-48FB27E81DD4}" type="pres">
      <dgm:prSet presAssocID="{99B11041-03EE-B94D-8562-8BC2CE7AADF8}" presName="pictureRepeatNode" presStyleLbl="alignImgPlace1" presStyleIdx="0" presStyleCnt="1" custLinFactNeighborX="-48121" custLinFactNeighborY="8087"/>
      <dgm:spPr/>
      <dgm:t>
        <a:bodyPr/>
        <a:lstStyle/>
        <a:p>
          <a:endParaRPr lang="en-US"/>
        </a:p>
      </dgm:t>
    </dgm:pt>
    <dgm:pt modelId="{7E7953FC-EB69-B147-86B6-561B92BE128C}" type="pres">
      <dgm:prSet presAssocID="{C80C5A45-2931-B24C-991C-465EC4F10D72}" presName="text_1" presStyleLbl="node1" presStyleIdx="0" presStyleCnt="0" custScaleX="179713" custScaleY="403329" custLinFactY="-52938" custLinFactNeighborX="-367" custLinFactNeighborY="-10000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7F304BB-6B03-704B-A95A-D142417D3C73}" type="presOf" srcId="{C80C5A45-2931-B24C-991C-465EC4F10D72}" destId="{7E7953FC-EB69-B147-86B6-561B92BE128C}" srcOrd="0" destOrd="0" presId="urn:microsoft.com/office/officeart/2008/layout/CircularPictureCallout"/>
    <dgm:cxn modelId="{E37D50F9-7598-2242-97A5-D3A139CCF8F3}" type="presOf" srcId="{BDA175C3-2029-3444-9C9C-92F3AD0C0CB5}" destId="{6E4556A2-6FBA-2644-972F-5BD51678685F}" srcOrd="0" destOrd="0" presId="urn:microsoft.com/office/officeart/2008/layout/CircularPictureCallout"/>
    <dgm:cxn modelId="{C125EFC3-9380-B24D-8EC8-ABF93B02A672}" srcId="{BDA175C3-2029-3444-9C9C-92F3AD0C0CB5}" destId="{C80C5A45-2931-B24C-991C-465EC4F10D72}" srcOrd="0" destOrd="0" parTransId="{D4903D64-5426-D243-B2D7-9ABA14E43A73}" sibTransId="{99B11041-03EE-B94D-8562-8BC2CE7AADF8}"/>
    <dgm:cxn modelId="{3C528B41-916A-7D4A-B415-DD484A7BBBD2}" type="presOf" srcId="{99B11041-03EE-B94D-8562-8BC2CE7AADF8}" destId="{358F06EE-CF5F-2745-BF41-48FB27E81DD4}" srcOrd="0" destOrd="0" presId="urn:microsoft.com/office/officeart/2008/layout/CircularPictureCallout"/>
    <dgm:cxn modelId="{9894054C-56E4-3A41-902A-20276DC9D4A5}" type="presParOf" srcId="{6E4556A2-6FBA-2644-972F-5BD51678685F}" destId="{FB720E81-BD82-CA48-B6D7-7E56802A4D2F}" srcOrd="0" destOrd="0" presId="urn:microsoft.com/office/officeart/2008/layout/CircularPictureCallout"/>
    <dgm:cxn modelId="{2F47573B-93C9-DB42-AC0B-2DFD5FB2A0D5}" type="presParOf" srcId="{FB720E81-BD82-CA48-B6D7-7E56802A4D2F}" destId="{3F60F2F3-F7D5-8B4D-A8FF-F5C14A3860FD}" srcOrd="0" destOrd="0" presId="urn:microsoft.com/office/officeart/2008/layout/CircularPictureCallout"/>
    <dgm:cxn modelId="{3C9EA1E1-8292-A34A-9776-BE85789BADA5}" type="presParOf" srcId="{3F60F2F3-F7D5-8B4D-A8FF-F5C14A3860FD}" destId="{358F06EE-CF5F-2745-BF41-48FB27E81DD4}" srcOrd="0" destOrd="0" presId="urn:microsoft.com/office/officeart/2008/layout/CircularPictureCallout"/>
    <dgm:cxn modelId="{0C2A483A-71BD-364C-85D2-7BC91B547D6A}" type="presParOf" srcId="{FB720E81-BD82-CA48-B6D7-7E56802A4D2F}" destId="{7E7953FC-EB69-B147-86B6-561B92BE128C}" srcOrd="1" destOrd="0" presId="urn:microsoft.com/office/officeart/2008/layout/CircularPictureCallout"/>
  </dgm:cxnLst>
  <dgm:bg>
    <a:noFill/>
  </dgm:bg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D935969-EB38-48B3-A89E-704000491145}" type="doc">
      <dgm:prSet loTypeId="urn:microsoft.com/office/officeart/2005/8/layout/hList7" loCatId="list" qsTypeId="urn:microsoft.com/office/officeart/2005/8/quickstyle/simple1" qsCatId="simple" csTypeId="urn:microsoft.com/office/officeart/2005/8/colors/colorful5" csCatId="colorful" phldr="1"/>
      <dgm:spPr/>
    </dgm:pt>
    <dgm:pt modelId="{554BFB8F-2710-4258-8C8B-6D0697D49F5C}">
      <dgm:prSet phldrT="[Text]"/>
      <dgm:spPr/>
      <dgm:t>
        <a:bodyPr/>
        <a:lstStyle/>
        <a:p>
          <a:r>
            <a:rPr lang="en-US" b="1" dirty="0" err="1" smtClean="0">
              <a:solidFill>
                <a:schemeClr val="tx1"/>
              </a:solidFill>
            </a:rPr>
            <a:t>AiA</a:t>
          </a:r>
          <a:r>
            <a:rPr lang="en-US" b="1" dirty="0" smtClean="0">
              <a:solidFill>
                <a:schemeClr val="tx1"/>
              </a:solidFill>
            </a:rPr>
            <a:t> Cohort</a:t>
          </a:r>
          <a:endParaRPr lang="en-US" b="1" dirty="0">
            <a:solidFill>
              <a:schemeClr val="tx1"/>
            </a:solidFill>
          </a:endParaRPr>
        </a:p>
      </dgm:t>
    </dgm:pt>
    <dgm:pt modelId="{8FFBE639-903C-42FC-9C5D-9469DABFE4ED}" type="parTrans" cxnId="{53285DD2-CC73-4257-BD8C-0532423482F2}">
      <dgm:prSet/>
      <dgm:spPr/>
      <dgm:t>
        <a:bodyPr/>
        <a:lstStyle/>
        <a:p>
          <a:endParaRPr lang="en-US"/>
        </a:p>
      </dgm:t>
    </dgm:pt>
    <dgm:pt modelId="{51E74C36-0927-4023-B325-6A66D80077B8}" type="sibTrans" cxnId="{53285DD2-CC73-4257-BD8C-0532423482F2}">
      <dgm:prSet/>
      <dgm:spPr/>
      <dgm:t>
        <a:bodyPr/>
        <a:lstStyle/>
        <a:p>
          <a:endParaRPr lang="en-US"/>
        </a:p>
      </dgm:t>
    </dgm:pt>
    <dgm:pt modelId="{EFBEE6C9-0027-4962-8C95-FB65FD277CC3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Campus Team</a:t>
          </a:r>
          <a:endParaRPr lang="en-US" b="1" dirty="0">
            <a:solidFill>
              <a:schemeClr val="tx1"/>
            </a:solidFill>
          </a:endParaRPr>
        </a:p>
      </dgm:t>
    </dgm:pt>
    <dgm:pt modelId="{A2F3FA45-B1F4-4D88-9103-26D416ECE378}" type="parTrans" cxnId="{AA5905E1-8337-49B4-8C63-391DAF6DB0BE}">
      <dgm:prSet/>
      <dgm:spPr/>
      <dgm:t>
        <a:bodyPr/>
        <a:lstStyle/>
        <a:p>
          <a:endParaRPr lang="en-US"/>
        </a:p>
      </dgm:t>
    </dgm:pt>
    <dgm:pt modelId="{72F8BB55-475E-4B17-B1D0-BFE58A201AA4}" type="sibTrans" cxnId="{AA5905E1-8337-49B4-8C63-391DAF6DB0BE}">
      <dgm:prSet/>
      <dgm:spPr/>
      <dgm:t>
        <a:bodyPr/>
        <a:lstStyle/>
        <a:p>
          <a:endParaRPr lang="en-US"/>
        </a:p>
      </dgm:t>
    </dgm:pt>
    <dgm:pt modelId="{5F147011-05C7-4D35-8463-7805B76D17B1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Library Colleagues </a:t>
          </a:r>
          <a:endParaRPr lang="en-US" b="1" dirty="0">
            <a:solidFill>
              <a:schemeClr val="tx1"/>
            </a:solidFill>
          </a:endParaRPr>
        </a:p>
      </dgm:t>
    </dgm:pt>
    <dgm:pt modelId="{BAD303B3-91FC-42CD-A2D5-13BAE4A4AEAB}" type="parTrans" cxnId="{D5B1D9E3-2868-4F3A-9E56-BDCA32208287}">
      <dgm:prSet/>
      <dgm:spPr/>
      <dgm:t>
        <a:bodyPr/>
        <a:lstStyle/>
        <a:p>
          <a:endParaRPr lang="en-US"/>
        </a:p>
      </dgm:t>
    </dgm:pt>
    <dgm:pt modelId="{C0A17D34-702F-449C-9215-EE1C75BEF00A}" type="sibTrans" cxnId="{D5B1D9E3-2868-4F3A-9E56-BDCA32208287}">
      <dgm:prSet/>
      <dgm:spPr/>
      <dgm:t>
        <a:bodyPr/>
        <a:lstStyle/>
        <a:p>
          <a:endParaRPr lang="en-US"/>
        </a:p>
      </dgm:t>
    </dgm:pt>
    <dgm:pt modelId="{E5CB10F0-41A8-4FA0-AFA1-52B738832CB7}">
      <dgm:prSet phldrT="[Text]"/>
      <dgm:spPr/>
      <dgm:t>
        <a:bodyPr/>
        <a:lstStyle/>
        <a:p>
          <a:r>
            <a:rPr lang="en-US" b="1" dirty="0" smtClean="0">
              <a:solidFill>
                <a:schemeClr val="tx1"/>
              </a:solidFill>
            </a:rPr>
            <a:t>Faculty Participants</a:t>
          </a:r>
          <a:endParaRPr lang="en-US" b="1" dirty="0">
            <a:solidFill>
              <a:schemeClr val="tx1"/>
            </a:solidFill>
          </a:endParaRPr>
        </a:p>
      </dgm:t>
    </dgm:pt>
    <dgm:pt modelId="{CA3C1E5E-ED1D-472F-BB0C-D24036AE36A5}" type="parTrans" cxnId="{FC637FCC-3495-4BF5-BA7F-9AC38A02B866}">
      <dgm:prSet/>
      <dgm:spPr/>
      <dgm:t>
        <a:bodyPr/>
        <a:lstStyle/>
        <a:p>
          <a:endParaRPr lang="en-US"/>
        </a:p>
      </dgm:t>
    </dgm:pt>
    <dgm:pt modelId="{09E4D7A1-D08A-4885-89AC-497F55DAA020}" type="sibTrans" cxnId="{FC637FCC-3495-4BF5-BA7F-9AC38A02B866}">
      <dgm:prSet/>
      <dgm:spPr/>
      <dgm:t>
        <a:bodyPr/>
        <a:lstStyle/>
        <a:p>
          <a:endParaRPr lang="en-US"/>
        </a:p>
      </dgm:t>
    </dgm:pt>
    <dgm:pt modelId="{63EDD0BC-B8C7-4417-AE92-F143A4733C6D}" type="pres">
      <dgm:prSet presAssocID="{BD935969-EB38-48B3-A89E-704000491145}" presName="Name0" presStyleCnt="0">
        <dgm:presLayoutVars>
          <dgm:dir/>
          <dgm:resizeHandles val="exact"/>
        </dgm:presLayoutVars>
      </dgm:prSet>
      <dgm:spPr/>
    </dgm:pt>
    <dgm:pt modelId="{4A5FFB84-8828-460D-97EA-5C4DFF3B16A7}" type="pres">
      <dgm:prSet presAssocID="{BD935969-EB38-48B3-A89E-704000491145}" presName="fgShape" presStyleLbl="fgShp" presStyleIdx="0" presStyleCnt="1"/>
      <dgm:spPr/>
    </dgm:pt>
    <dgm:pt modelId="{285C5FC0-C884-45CF-A847-3AFD1E8EAF91}" type="pres">
      <dgm:prSet presAssocID="{BD935969-EB38-48B3-A89E-704000491145}" presName="linComp" presStyleCnt="0"/>
      <dgm:spPr/>
    </dgm:pt>
    <dgm:pt modelId="{D3F8075E-12D5-4D77-A69F-0E92E29581C7}" type="pres">
      <dgm:prSet presAssocID="{554BFB8F-2710-4258-8C8B-6D0697D49F5C}" presName="compNode" presStyleCnt="0"/>
      <dgm:spPr/>
    </dgm:pt>
    <dgm:pt modelId="{567BB46D-19A5-421C-A24C-5C22EEE82E00}" type="pres">
      <dgm:prSet presAssocID="{554BFB8F-2710-4258-8C8B-6D0697D49F5C}" presName="bkgdShape" presStyleLbl="node1" presStyleIdx="0" presStyleCnt="4"/>
      <dgm:spPr/>
      <dgm:t>
        <a:bodyPr/>
        <a:lstStyle/>
        <a:p>
          <a:endParaRPr lang="en-US"/>
        </a:p>
      </dgm:t>
    </dgm:pt>
    <dgm:pt modelId="{162BC4B8-B207-4E73-9DB6-C95C495E4B7B}" type="pres">
      <dgm:prSet presAssocID="{554BFB8F-2710-4258-8C8B-6D0697D49F5C}" presName="nodeTx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C0EFD0-C8BE-48E5-B41A-A420D8B92082}" type="pres">
      <dgm:prSet presAssocID="{554BFB8F-2710-4258-8C8B-6D0697D49F5C}" presName="invisiNode" presStyleLbl="node1" presStyleIdx="0" presStyleCnt="4"/>
      <dgm:spPr/>
    </dgm:pt>
    <dgm:pt modelId="{5DF00A1F-040E-4BA7-BB75-E72DEEF266D5}" type="pres">
      <dgm:prSet presAssocID="{554BFB8F-2710-4258-8C8B-6D0697D49F5C}" presName="imagNode" presStyleLbl="fgImgPlace1" presStyleIdx="0" presStyleCnt="4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77765C92-106E-4855-843A-ABA2EDACDF08}" type="pres">
      <dgm:prSet presAssocID="{51E74C36-0927-4023-B325-6A66D80077B8}" presName="sibTrans" presStyleLbl="sibTrans2D1" presStyleIdx="0" presStyleCnt="0"/>
      <dgm:spPr/>
      <dgm:t>
        <a:bodyPr/>
        <a:lstStyle/>
        <a:p>
          <a:endParaRPr lang="en-US"/>
        </a:p>
      </dgm:t>
    </dgm:pt>
    <dgm:pt modelId="{C528F880-0388-4BEC-81E2-F03063C7D569}" type="pres">
      <dgm:prSet presAssocID="{EFBEE6C9-0027-4962-8C95-FB65FD277CC3}" presName="compNode" presStyleCnt="0"/>
      <dgm:spPr/>
    </dgm:pt>
    <dgm:pt modelId="{21AFBA6D-BE76-405C-961A-B8F8F8CD9711}" type="pres">
      <dgm:prSet presAssocID="{EFBEE6C9-0027-4962-8C95-FB65FD277CC3}" presName="bkgdShape" presStyleLbl="node1" presStyleIdx="1" presStyleCnt="4"/>
      <dgm:spPr/>
      <dgm:t>
        <a:bodyPr/>
        <a:lstStyle/>
        <a:p>
          <a:endParaRPr lang="en-US"/>
        </a:p>
      </dgm:t>
    </dgm:pt>
    <dgm:pt modelId="{DDB85AC9-8207-4833-9750-2E1236613966}" type="pres">
      <dgm:prSet presAssocID="{EFBEE6C9-0027-4962-8C95-FB65FD277CC3}" presName="nodeTx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14FF4C3-D5D3-4DD4-932B-EBBF699428EF}" type="pres">
      <dgm:prSet presAssocID="{EFBEE6C9-0027-4962-8C95-FB65FD277CC3}" presName="invisiNode" presStyleLbl="node1" presStyleIdx="1" presStyleCnt="4"/>
      <dgm:spPr/>
    </dgm:pt>
    <dgm:pt modelId="{4235A046-EDA2-4A2A-ABCC-4AF373B3B752}" type="pres">
      <dgm:prSet presAssocID="{EFBEE6C9-0027-4962-8C95-FB65FD277CC3}" presName="imagNode" presStyleLbl="fgImgPlace1" presStyleIdx="1" presStyleCnt="4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</dgm:spPr>
    </dgm:pt>
    <dgm:pt modelId="{DE4BEB13-BF7E-46C2-B216-53737B3FA971}" type="pres">
      <dgm:prSet presAssocID="{72F8BB55-475E-4B17-B1D0-BFE58A201AA4}" presName="sibTrans" presStyleLbl="sibTrans2D1" presStyleIdx="0" presStyleCnt="0"/>
      <dgm:spPr/>
      <dgm:t>
        <a:bodyPr/>
        <a:lstStyle/>
        <a:p>
          <a:endParaRPr lang="en-US"/>
        </a:p>
      </dgm:t>
    </dgm:pt>
    <dgm:pt modelId="{8C1A5144-12C4-4430-B473-D611D498FB7A}" type="pres">
      <dgm:prSet presAssocID="{5F147011-05C7-4D35-8463-7805B76D17B1}" presName="compNode" presStyleCnt="0"/>
      <dgm:spPr/>
    </dgm:pt>
    <dgm:pt modelId="{9EA1ADB6-7090-4351-A86F-E4B8E65BC50D}" type="pres">
      <dgm:prSet presAssocID="{5F147011-05C7-4D35-8463-7805B76D17B1}" presName="bkgdShape" presStyleLbl="node1" presStyleIdx="2" presStyleCnt="4"/>
      <dgm:spPr/>
      <dgm:t>
        <a:bodyPr/>
        <a:lstStyle/>
        <a:p>
          <a:endParaRPr lang="en-US"/>
        </a:p>
      </dgm:t>
    </dgm:pt>
    <dgm:pt modelId="{D6CDA276-8682-4A73-8FDD-DC3E012A4699}" type="pres">
      <dgm:prSet presAssocID="{5F147011-05C7-4D35-8463-7805B76D17B1}" presName="nodeTx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2426324-302E-41E1-9368-3D0C0DA8A7CF}" type="pres">
      <dgm:prSet presAssocID="{5F147011-05C7-4D35-8463-7805B76D17B1}" presName="invisiNode" presStyleLbl="node1" presStyleIdx="2" presStyleCnt="4"/>
      <dgm:spPr/>
    </dgm:pt>
    <dgm:pt modelId="{61E1D75D-DCF4-42E8-B757-45ACAF98ACFE}" type="pres">
      <dgm:prSet presAssocID="{5F147011-05C7-4D35-8463-7805B76D17B1}" presName="imagNode" presStyleLbl="fgImgPlace1" presStyleIdx="2" presStyleCnt="4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  <dgm:pt modelId="{122FE5F2-F3D3-478C-B19B-E1138979A592}" type="pres">
      <dgm:prSet presAssocID="{C0A17D34-702F-449C-9215-EE1C75BEF00A}" presName="sibTrans" presStyleLbl="sibTrans2D1" presStyleIdx="0" presStyleCnt="0"/>
      <dgm:spPr/>
      <dgm:t>
        <a:bodyPr/>
        <a:lstStyle/>
        <a:p>
          <a:endParaRPr lang="en-US"/>
        </a:p>
      </dgm:t>
    </dgm:pt>
    <dgm:pt modelId="{DE5A0A35-D110-4AD3-8A45-9E5B4C475E0E}" type="pres">
      <dgm:prSet presAssocID="{E5CB10F0-41A8-4FA0-AFA1-52B738832CB7}" presName="compNode" presStyleCnt="0"/>
      <dgm:spPr/>
    </dgm:pt>
    <dgm:pt modelId="{5146CF63-DE3F-424F-BFAD-4F4970490B1F}" type="pres">
      <dgm:prSet presAssocID="{E5CB10F0-41A8-4FA0-AFA1-52B738832CB7}" presName="bkgdShape" presStyleLbl="node1" presStyleIdx="3" presStyleCnt="4"/>
      <dgm:spPr/>
      <dgm:t>
        <a:bodyPr/>
        <a:lstStyle/>
        <a:p>
          <a:endParaRPr lang="en-US"/>
        </a:p>
      </dgm:t>
    </dgm:pt>
    <dgm:pt modelId="{5C4ECB4B-1BB3-4B8C-9852-832552A36244}" type="pres">
      <dgm:prSet presAssocID="{E5CB10F0-41A8-4FA0-AFA1-52B738832CB7}" presName="nodeTx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DADC50-ED6E-43D8-94AA-16428C5F41DE}" type="pres">
      <dgm:prSet presAssocID="{E5CB10F0-41A8-4FA0-AFA1-52B738832CB7}" presName="invisiNode" presStyleLbl="node1" presStyleIdx="3" presStyleCnt="4"/>
      <dgm:spPr/>
    </dgm:pt>
    <dgm:pt modelId="{0843AF06-6C58-41DC-81EA-F78EC9D39A06}" type="pres">
      <dgm:prSet presAssocID="{E5CB10F0-41A8-4FA0-AFA1-52B738832CB7}" presName="imagNode" presStyleLbl="fgImgPlace1" presStyleIdx="3" presStyleCnt="4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</dgm:spPr>
    </dgm:pt>
  </dgm:ptLst>
  <dgm:cxnLst>
    <dgm:cxn modelId="{D5B1D9E3-2868-4F3A-9E56-BDCA32208287}" srcId="{BD935969-EB38-48B3-A89E-704000491145}" destId="{5F147011-05C7-4D35-8463-7805B76D17B1}" srcOrd="2" destOrd="0" parTransId="{BAD303B3-91FC-42CD-A2D5-13BAE4A4AEAB}" sibTransId="{C0A17D34-702F-449C-9215-EE1C75BEF00A}"/>
    <dgm:cxn modelId="{0B410C71-8256-CD42-A897-10217EFB5005}" type="presOf" srcId="{5F147011-05C7-4D35-8463-7805B76D17B1}" destId="{D6CDA276-8682-4A73-8FDD-DC3E012A4699}" srcOrd="1" destOrd="0" presId="urn:microsoft.com/office/officeart/2005/8/layout/hList7"/>
    <dgm:cxn modelId="{E22ED7D1-F80F-3F46-8D04-FB85FBF2FC99}" type="presOf" srcId="{BD935969-EB38-48B3-A89E-704000491145}" destId="{63EDD0BC-B8C7-4417-AE92-F143A4733C6D}" srcOrd="0" destOrd="0" presId="urn:microsoft.com/office/officeart/2005/8/layout/hList7"/>
    <dgm:cxn modelId="{4654125E-CD7C-F247-AA49-3CFCD80CD36E}" type="presOf" srcId="{554BFB8F-2710-4258-8C8B-6D0697D49F5C}" destId="{162BC4B8-B207-4E73-9DB6-C95C495E4B7B}" srcOrd="1" destOrd="0" presId="urn:microsoft.com/office/officeart/2005/8/layout/hList7"/>
    <dgm:cxn modelId="{FC637FCC-3495-4BF5-BA7F-9AC38A02B866}" srcId="{BD935969-EB38-48B3-A89E-704000491145}" destId="{E5CB10F0-41A8-4FA0-AFA1-52B738832CB7}" srcOrd="3" destOrd="0" parTransId="{CA3C1E5E-ED1D-472F-BB0C-D24036AE36A5}" sibTransId="{09E4D7A1-D08A-4885-89AC-497F55DAA020}"/>
    <dgm:cxn modelId="{A3713DFC-09CB-4B45-BAFC-156FAD9D7EC9}" type="presOf" srcId="{EFBEE6C9-0027-4962-8C95-FB65FD277CC3}" destId="{DDB85AC9-8207-4833-9750-2E1236613966}" srcOrd="1" destOrd="0" presId="urn:microsoft.com/office/officeart/2005/8/layout/hList7"/>
    <dgm:cxn modelId="{7A08EFE5-4319-D443-9298-8A522AB6E908}" type="presOf" srcId="{EFBEE6C9-0027-4962-8C95-FB65FD277CC3}" destId="{21AFBA6D-BE76-405C-961A-B8F8F8CD9711}" srcOrd="0" destOrd="0" presId="urn:microsoft.com/office/officeart/2005/8/layout/hList7"/>
    <dgm:cxn modelId="{BF55E39E-C8EA-234E-92E4-F0634ECD7B08}" type="presOf" srcId="{C0A17D34-702F-449C-9215-EE1C75BEF00A}" destId="{122FE5F2-F3D3-478C-B19B-E1138979A592}" srcOrd="0" destOrd="0" presId="urn:microsoft.com/office/officeart/2005/8/layout/hList7"/>
    <dgm:cxn modelId="{0E38F25F-70F9-3447-A24F-315A1380EF6B}" type="presOf" srcId="{72F8BB55-475E-4B17-B1D0-BFE58A201AA4}" destId="{DE4BEB13-BF7E-46C2-B216-53737B3FA971}" srcOrd="0" destOrd="0" presId="urn:microsoft.com/office/officeart/2005/8/layout/hList7"/>
    <dgm:cxn modelId="{B1C40BA3-51AC-394B-8954-23A76FA6AFA8}" type="presOf" srcId="{554BFB8F-2710-4258-8C8B-6D0697D49F5C}" destId="{567BB46D-19A5-421C-A24C-5C22EEE82E00}" srcOrd="0" destOrd="0" presId="urn:microsoft.com/office/officeart/2005/8/layout/hList7"/>
    <dgm:cxn modelId="{925E7515-F5AA-8645-A976-EBFFDD7BAD4F}" type="presOf" srcId="{E5CB10F0-41A8-4FA0-AFA1-52B738832CB7}" destId="{5146CF63-DE3F-424F-BFAD-4F4970490B1F}" srcOrd="0" destOrd="0" presId="urn:microsoft.com/office/officeart/2005/8/layout/hList7"/>
    <dgm:cxn modelId="{AA5905E1-8337-49B4-8C63-391DAF6DB0BE}" srcId="{BD935969-EB38-48B3-A89E-704000491145}" destId="{EFBEE6C9-0027-4962-8C95-FB65FD277CC3}" srcOrd="1" destOrd="0" parTransId="{A2F3FA45-B1F4-4D88-9103-26D416ECE378}" sibTransId="{72F8BB55-475E-4B17-B1D0-BFE58A201AA4}"/>
    <dgm:cxn modelId="{53285DD2-CC73-4257-BD8C-0532423482F2}" srcId="{BD935969-EB38-48B3-A89E-704000491145}" destId="{554BFB8F-2710-4258-8C8B-6D0697D49F5C}" srcOrd="0" destOrd="0" parTransId="{8FFBE639-903C-42FC-9C5D-9469DABFE4ED}" sibTransId="{51E74C36-0927-4023-B325-6A66D80077B8}"/>
    <dgm:cxn modelId="{F99069A0-A42D-9948-BE23-4624DFFD5812}" type="presOf" srcId="{E5CB10F0-41A8-4FA0-AFA1-52B738832CB7}" destId="{5C4ECB4B-1BB3-4B8C-9852-832552A36244}" srcOrd="1" destOrd="0" presId="urn:microsoft.com/office/officeart/2005/8/layout/hList7"/>
    <dgm:cxn modelId="{2D6AFC33-4591-2C49-87F8-537B5C5189AC}" type="presOf" srcId="{5F147011-05C7-4D35-8463-7805B76D17B1}" destId="{9EA1ADB6-7090-4351-A86F-E4B8E65BC50D}" srcOrd="0" destOrd="0" presId="urn:microsoft.com/office/officeart/2005/8/layout/hList7"/>
    <dgm:cxn modelId="{717D0672-C80E-0C41-AD55-CD5B58401856}" type="presOf" srcId="{51E74C36-0927-4023-B325-6A66D80077B8}" destId="{77765C92-106E-4855-843A-ABA2EDACDF08}" srcOrd="0" destOrd="0" presId="urn:microsoft.com/office/officeart/2005/8/layout/hList7"/>
    <dgm:cxn modelId="{506BAE19-9089-A04F-8F0B-FB59462AE8AF}" type="presParOf" srcId="{63EDD0BC-B8C7-4417-AE92-F143A4733C6D}" destId="{4A5FFB84-8828-460D-97EA-5C4DFF3B16A7}" srcOrd="0" destOrd="0" presId="urn:microsoft.com/office/officeart/2005/8/layout/hList7"/>
    <dgm:cxn modelId="{AFDC81C3-895B-7A4A-9550-7BBE0AC3DD79}" type="presParOf" srcId="{63EDD0BC-B8C7-4417-AE92-F143A4733C6D}" destId="{285C5FC0-C884-45CF-A847-3AFD1E8EAF91}" srcOrd="1" destOrd="0" presId="urn:microsoft.com/office/officeart/2005/8/layout/hList7"/>
    <dgm:cxn modelId="{341B5E8C-E4F4-044D-B637-6A5CB4F0EE8E}" type="presParOf" srcId="{285C5FC0-C884-45CF-A847-3AFD1E8EAF91}" destId="{D3F8075E-12D5-4D77-A69F-0E92E29581C7}" srcOrd="0" destOrd="0" presId="urn:microsoft.com/office/officeart/2005/8/layout/hList7"/>
    <dgm:cxn modelId="{8B353E69-0D65-5440-A5DA-9AEA5F9EC9C4}" type="presParOf" srcId="{D3F8075E-12D5-4D77-A69F-0E92E29581C7}" destId="{567BB46D-19A5-421C-A24C-5C22EEE82E00}" srcOrd="0" destOrd="0" presId="urn:microsoft.com/office/officeart/2005/8/layout/hList7"/>
    <dgm:cxn modelId="{BC17BCE3-23DA-6340-9BBC-F6ADBA7CF382}" type="presParOf" srcId="{D3F8075E-12D5-4D77-A69F-0E92E29581C7}" destId="{162BC4B8-B207-4E73-9DB6-C95C495E4B7B}" srcOrd="1" destOrd="0" presId="urn:microsoft.com/office/officeart/2005/8/layout/hList7"/>
    <dgm:cxn modelId="{38DCD6F1-5521-2642-BF6D-E3C6D8C69289}" type="presParOf" srcId="{D3F8075E-12D5-4D77-A69F-0E92E29581C7}" destId="{F2C0EFD0-C8BE-48E5-B41A-A420D8B92082}" srcOrd="2" destOrd="0" presId="urn:microsoft.com/office/officeart/2005/8/layout/hList7"/>
    <dgm:cxn modelId="{DDC431F5-8DAE-D24D-9C58-F0F26A17A8C2}" type="presParOf" srcId="{D3F8075E-12D5-4D77-A69F-0E92E29581C7}" destId="{5DF00A1F-040E-4BA7-BB75-E72DEEF266D5}" srcOrd="3" destOrd="0" presId="urn:microsoft.com/office/officeart/2005/8/layout/hList7"/>
    <dgm:cxn modelId="{C07721CA-E267-5E44-8A09-D9132F5F2C4B}" type="presParOf" srcId="{285C5FC0-C884-45CF-A847-3AFD1E8EAF91}" destId="{77765C92-106E-4855-843A-ABA2EDACDF08}" srcOrd="1" destOrd="0" presId="urn:microsoft.com/office/officeart/2005/8/layout/hList7"/>
    <dgm:cxn modelId="{7F3AF217-0A1C-D542-AF16-F08BCEEFC597}" type="presParOf" srcId="{285C5FC0-C884-45CF-A847-3AFD1E8EAF91}" destId="{C528F880-0388-4BEC-81E2-F03063C7D569}" srcOrd="2" destOrd="0" presId="urn:microsoft.com/office/officeart/2005/8/layout/hList7"/>
    <dgm:cxn modelId="{957FA250-D89D-AA44-9B1A-CDDA2A9DC444}" type="presParOf" srcId="{C528F880-0388-4BEC-81E2-F03063C7D569}" destId="{21AFBA6D-BE76-405C-961A-B8F8F8CD9711}" srcOrd="0" destOrd="0" presId="urn:microsoft.com/office/officeart/2005/8/layout/hList7"/>
    <dgm:cxn modelId="{B1DBEECB-7CE2-C64A-A5D1-A9D91441730D}" type="presParOf" srcId="{C528F880-0388-4BEC-81E2-F03063C7D569}" destId="{DDB85AC9-8207-4833-9750-2E1236613966}" srcOrd="1" destOrd="0" presId="urn:microsoft.com/office/officeart/2005/8/layout/hList7"/>
    <dgm:cxn modelId="{698DFFED-097F-AC42-B7DC-DBD12FFAFF5C}" type="presParOf" srcId="{C528F880-0388-4BEC-81E2-F03063C7D569}" destId="{514FF4C3-D5D3-4DD4-932B-EBBF699428EF}" srcOrd="2" destOrd="0" presId="urn:microsoft.com/office/officeart/2005/8/layout/hList7"/>
    <dgm:cxn modelId="{B49F32A9-EF20-3C44-89BB-BF0F5B686EB7}" type="presParOf" srcId="{C528F880-0388-4BEC-81E2-F03063C7D569}" destId="{4235A046-EDA2-4A2A-ABCC-4AF373B3B752}" srcOrd="3" destOrd="0" presId="urn:microsoft.com/office/officeart/2005/8/layout/hList7"/>
    <dgm:cxn modelId="{D3F12AA4-E73C-B94A-A554-EFE90094E64A}" type="presParOf" srcId="{285C5FC0-C884-45CF-A847-3AFD1E8EAF91}" destId="{DE4BEB13-BF7E-46C2-B216-53737B3FA971}" srcOrd="3" destOrd="0" presId="urn:microsoft.com/office/officeart/2005/8/layout/hList7"/>
    <dgm:cxn modelId="{80E53C43-9DCD-0F46-9435-C048283A8DF0}" type="presParOf" srcId="{285C5FC0-C884-45CF-A847-3AFD1E8EAF91}" destId="{8C1A5144-12C4-4430-B473-D611D498FB7A}" srcOrd="4" destOrd="0" presId="urn:microsoft.com/office/officeart/2005/8/layout/hList7"/>
    <dgm:cxn modelId="{B5EF955A-DBC7-124C-85AA-0EF7EA221CD1}" type="presParOf" srcId="{8C1A5144-12C4-4430-B473-D611D498FB7A}" destId="{9EA1ADB6-7090-4351-A86F-E4B8E65BC50D}" srcOrd="0" destOrd="0" presId="urn:microsoft.com/office/officeart/2005/8/layout/hList7"/>
    <dgm:cxn modelId="{2353E15F-E778-9144-ACDB-9353C9F07039}" type="presParOf" srcId="{8C1A5144-12C4-4430-B473-D611D498FB7A}" destId="{D6CDA276-8682-4A73-8FDD-DC3E012A4699}" srcOrd="1" destOrd="0" presId="urn:microsoft.com/office/officeart/2005/8/layout/hList7"/>
    <dgm:cxn modelId="{DC0C34B1-4266-D746-94C2-E2D9F7477667}" type="presParOf" srcId="{8C1A5144-12C4-4430-B473-D611D498FB7A}" destId="{12426324-302E-41E1-9368-3D0C0DA8A7CF}" srcOrd="2" destOrd="0" presId="urn:microsoft.com/office/officeart/2005/8/layout/hList7"/>
    <dgm:cxn modelId="{A42C0DE5-C6B5-BC4C-A41C-35877BC95376}" type="presParOf" srcId="{8C1A5144-12C4-4430-B473-D611D498FB7A}" destId="{61E1D75D-DCF4-42E8-B757-45ACAF98ACFE}" srcOrd="3" destOrd="0" presId="urn:microsoft.com/office/officeart/2005/8/layout/hList7"/>
    <dgm:cxn modelId="{62E48C1E-218D-8746-A826-E45E84A857B0}" type="presParOf" srcId="{285C5FC0-C884-45CF-A847-3AFD1E8EAF91}" destId="{122FE5F2-F3D3-478C-B19B-E1138979A592}" srcOrd="5" destOrd="0" presId="urn:microsoft.com/office/officeart/2005/8/layout/hList7"/>
    <dgm:cxn modelId="{FD9D34AF-8458-8642-AD77-1896584F6975}" type="presParOf" srcId="{285C5FC0-C884-45CF-A847-3AFD1E8EAF91}" destId="{DE5A0A35-D110-4AD3-8A45-9E5B4C475E0E}" srcOrd="6" destOrd="0" presId="urn:microsoft.com/office/officeart/2005/8/layout/hList7"/>
    <dgm:cxn modelId="{52B83DDA-703B-7F45-B041-A98EC8A5C5AD}" type="presParOf" srcId="{DE5A0A35-D110-4AD3-8A45-9E5B4C475E0E}" destId="{5146CF63-DE3F-424F-BFAD-4F4970490B1F}" srcOrd="0" destOrd="0" presId="urn:microsoft.com/office/officeart/2005/8/layout/hList7"/>
    <dgm:cxn modelId="{4890213C-F074-CA47-B268-CE8EFE922887}" type="presParOf" srcId="{DE5A0A35-D110-4AD3-8A45-9E5B4C475E0E}" destId="{5C4ECB4B-1BB3-4B8C-9852-832552A36244}" srcOrd="1" destOrd="0" presId="urn:microsoft.com/office/officeart/2005/8/layout/hList7"/>
    <dgm:cxn modelId="{06237DC6-354C-654E-A5FE-6464BBD319AB}" type="presParOf" srcId="{DE5A0A35-D110-4AD3-8A45-9E5B4C475E0E}" destId="{68DADC50-ED6E-43D8-94AA-16428C5F41DE}" srcOrd="2" destOrd="0" presId="urn:microsoft.com/office/officeart/2005/8/layout/hList7"/>
    <dgm:cxn modelId="{BECE450B-9CE7-E741-8FA4-3E733B0C58F0}" type="presParOf" srcId="{DE5A0A35-D110-4AD3-8A45-9E5B4C475E0E}" destId="{0843AF06-6C58-41DC-81EA-F78EC9D39A06}" srcOrd="3" destOrd="0" presId="urn:microsoft.com/office/officeart/2005/8/layout/hList7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58F06EE-CF5F-2745-BF41-48FB27E81DD4}">
      <dsp:nvSpPr>
        <dsp:cNvPr id="0" name=""/>
        <dsp:cNvSpPr/>
      </dsp:nvSpPr>
      <dsp:spPr>
        <a:xfrm>
          <a:off x="81326" y="283998"/>
          <a:ext cx="4328160" cy="4328160"/>
        </a:xfrm>
        <a:prstGeom prst="ellipse">
          <a:avLst/>
        </a:prstGeom>
        <a:blipFill>
          <a:blip xmlns:r="http://schemas.openxmlformats.org/officeDocument/2006/relationships" r:embed="rId1">
            <a:alphaModFix amt="47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7E7953FC-EB69-B147-86B6-561B92BE128C}">
      <dsp:nvSpPr>
        <dsp:cNvPr id="0" name=""/>
        <dsp:cNvSpPr/>
      </dsp:nvSpPr>
      <dsp:spPr>
        <a:xfrm>
          <a:off x="1828948" y="0"/>
          <a:ext cx="4978090" cy="5760719"/>
        </a:xfrm>
        <a:prstGeom prst="rect">
          <a:avLst/>
        </a:prstGeom>
        <a:noFill/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b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800" kern="1200" dirty="0" smtClean="0">
            <a:effectLst>
              <a:outerShdw blurRad="50800" dist="12700" dir="2700000" algn="tl" rotWithShape="0">
                <a:srgbClr val="000000"/>
              </a:outerShdw>
            </a:effectLst>
          </a:endParaRPr>
        </a:p>
      </dsp:txBody>
      <dsp:txXfrm>
        <a:off x="1828948" y="0"/>
        <a:ext cx="4978090" cy="576071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67BB46D-19A5-421C-A24C-5C22EEE82E00}">
      <dsp:nvSpPr>
        <dsp:cNvPr id="0" name=""/>
        <dsp:cNvSpPr/>
      </dsp:nvSpPr>
      <dsp:spPr>
        <a:xfrm>
          <a:off x="1782" y="0"/>
          <a:ext cx="1868707" cy="4808673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err="1" smtClean="0">
              <a:solidFill>
                <a:schemeClr val="tx1"/>
              </a:solidFill>
            </a:rPr>
            <a:t>AiA</a:t>
          </a:r>
          <a:r>
            <a:rPr lang="en-US" sz="2400" b="1" kern="1200" dirty="0" smtClean="0">
              <a:solidFill>
                <a:schemeClr val="tx1"/>
              </a:solidFill>
            </a:rPr>
            <a:t> Cohort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1782" y="1923469"/>
        <a:ext cx="1868707" cy="1923469"/>
      </dsp:txXfrm>
    </dsp:sp>
    <dsp:sp modelId="{5DF00A1F-040E-4BA7-BB75-E72DEEF266D5}">
      <dsp:nvSpPr>
        <dsp:cNvPr id="0" name=""/>
        <dsp:cNvSpPr/>
      </dsp:nvSpPr>
      <dsp:spPr>
        <a:xfrm>
          <a:off x="135492" y="288520"/>
          <a:ext cx="1601288" cy="1601288"/>
        </a:xfrm>
        <a:prstGeom prst="ellipse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1AFBA6D-BE76-405C-961A-B8F8F8CD9711}">
      <dsp:nvSpPr>
        <dsp:cNvPr id="0" name=""/>
        <dsp:cNvSpPr/>
      </dsp:nvSpPr>
      <dsp:spPr>
        <a:xfrm>
          <a:off x="1926551" y="0"/>
          <a:ext cx="1868707" cy="4808673"/>
        </a:xfrm>
        <a:prstGeom prst="roundRect">
          <a:avLst>
            <a:gd name="adj" fmla="val 10000"/>
          </a:avLst>
        </a:prstGeom>
        <a:solidFill>
          <a:schemeClr val="accent5">
            <a:hueOff val="-3311292"/>
            <a:satOff val="13270"/>
            <a:lumOff val="2876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Campus Team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1926551" y="1923469"/>
        <a:ext cx="1868707" cy="1923469"/>
      </dsp:txXfrm>
    </dsp:sp>
    <dsp:sp modelId="{4235A046-EDA2-4A2A-ABCC-4AF373B3B752}">
      <dsp:nvSpPr>
        <dsp:cNvPr id="0" name=""/>
        <dsp:cNvSpPr/>
      </dsp:nvSpPr>
      <dsp:spPr>
        <a:xfrm>
          <a:off x="2060260" y="288520"/>
          <a:ext cx="1601288" cy="1601288"/>
        </a:xfrm>
        <a:prstGeom prst="ellipse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000" r="-1000"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EA1ADB6-7090-4351-A86F-E4B8E65BC50D}">
      <dsp:nvSpPr>
        <dsp:cNvPr id="0" name=""/>
        <dsp:cNvSpPr/>
      </dsp:nvSpPr>
      <dsp:spPr>
        <a:xfrm>
          <a:off x="3851319" y="0"/>
          <a:ext cx="1868707" cy="4808673"/>
        </a:xfrm>
        <a:prstGeom prst="roundRect">
          <a:avLst>
            <a:gd name="adj" fmla="val 10000"/>
          </a:avLst>
        </a:prstGeom>
        <a:solidFill>
          <a:schemeClr val="accent5">
            <a:hueOff val="-6622584"/>
            <a:satOff val="26541"/>
            <a:lumOff val="575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Library Colleagues 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3851319" y="1923469"/>
        <a:ext cx="1868707" cy="1923469"/>
      </dsp:txXfrm>
    </dsp:sp>
    <dsp:sp modelId="{61E1D75D-DCF4-42E8-B757-45ACAF98ACFE}">
      <dsp:nvSpPr>
        <dsp:cNvPr id="0" name=""/>
        <dsp:cNvSpPr/>
      </dsp:nvSpPr>
      <dsp:spPr>
        <a:xfrm>
          <a:off x="3985029" y="288520"/>
          <a:ext cx="1601288" cy="1601288"/>
        </a:xfrm>
        <a:prstGeom prst="ellipse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5146CF63-DE3F-424F-BFAD-4F4970490B1F}">
      <dsp:nvSpPr>
        <dsp:cNvPr id="0" name=""/>
        <dsp:cNvSpPr/>
      </dsp:nvSpPr>
      <dsp:spPr>
        <a:xfrm>
          <a:off x="5776087" y="0"/>
          <a:ext cx="1868707" cy="4808673"/>
        </a:xfrm>
        <a:prstGeom prst="roundRect">
          <a:avLst>
            <a:gd name="adj" fmla="val 10000"/>
          </a:avLst>
        </a:prstGeom>
        <a:solidFill>
          <a:schemeClr val="accent5">
            <a:hueOff val="-9933876"/>
            <a:satOff val="39811"/>
            <a:lumOff val="862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kern="1200" dirty="0" smtClean="0">
              <a:solidFill>
                <a:schemeClr val="tx1"/>
              </a:solidFill>
            </a:rPr>
            <a:t>Faculty Participants</a:t>
          </a:r>
          <a:endParaRPr lang="en-US" sz="2400" b="1" kern="1200" dirty="0">
            <a:solidFill>
              <a:schemeClr val="tx1"/>
            </a:solidFill>
          </a:endParaRPr>
        </a:p>
      </dsp:txBody>
      <dsp:txXfrm>
        <a:off x="5776087" y="1923469"/>
        <a:ext cx="1868707" cy="1923469"/>
      </dsp:txXfrm>
    </dsp:sp>
    <dsp:sp modelId="{0843AF06-6C58-41DC-81EA-F78EC9D39A06}">
      <dsp:nvSpPr>
        <dsp:cNvPr id="0" name=""/>
        <dsp:cNvSpPr/>
      </dsp:nvSpPr>
      <dsp:spPr>
        <a:xfrm>
          <a:off x="5909797" y="288520"/>
          <a:ext cx="1601288" cy="1601288"/>
        </a:xfrm>
        <a:prstGeom prst="ellipse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A5FFB84-8828-460D-97EA-5C4DFF3B16A7}">
      <dsp:nvSpPr>
        <dsp:cNvPr id="0" name=""/>
        <dsp:cNvSpPr/>
      </dsp:nvSpPr>
      <dsp:spPr>
        <a:xfrm>
          <a:off x="305863" y="3846938"/>
          <a:ext cx="7034851" cy="721300"/>
        </a:xfrm>
        <a:prstGeom prst="leftRightArrow">
          <a:avLst/>
        </a:prstGeom>
        <a:solidFill>
          <a:schemeClr val="accent5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CircularPictureCallout">
  <dgm:title val=""/>
  <dgm:desc val=""/>
  <dgm:catLst>
    <dgm:cat type="picture" pri="2000"/>
    <dgm:cat type="pictureconvert" pri="2000"/>
  </dgm:catLst>
  <dgm:sampData>
    <dgm:dataModel>
      <dgm:ptLst>
        <dgm:pt modelId="0" type="doc"/>
        <dgm:pt modelId="1"/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2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axis="ch" ptType="node" func="cnt" op="lte" val="1">
          <dgm:constrLst>
            <dgm:constr type="h" for="ch" forName="picture_1" refType="h"/>
            <dgm:constr type="w" for="ch" forName="picture_1" refType="h" refFor="ch" refForName="picture_1" op="equ"/>
            <dgm:constr type="l" for="ch" forName="picture_1"/>
            <dgm:constr type="t" for="ch" forName="picture_1"/>
            <dgm:constr type="w" for="ch" forName="text_1" refType="w" refFor="ch" refForName="picture_1" fact="0.64"/>
            <dgm:constr type="h" for="ch" forName="text_1" refType="h" refFor="ch" refForName="picture_1" fact="0.33"/>
            <dgm:constr type="l" for="ch" forName="text_1" refType="w" refFor="ch" refForName="picture_1" fact="0.18"/>
            <dgm:constr type="t" for="ch" forName="text_1" refType="h" refFor="ch" refForName="picture_1" fact="0.531"/>
          </dgm:constrLst>
        </dgm:if>
        <dgm:if name="Name4" axis="ch" ptType="node" func="cnt" op="lte" val="2">
          <dgm:choose name="Name5">
            <dgm:if name="Name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l" for="ch" forName="picture_2" refType="w" refFor="ch" refForName="picture_1" fact="1.21"/>
                <dgm:constr type="ctrY" for="ch" forName="picture_2" refType="h" refFor="ch" refForName="picture_1" fact="0.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if>
            <dgm:else name="Name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5"/>
                <dgm:constr type="h" for="ch" forName="picture_2" refType="h" refFor="ch" refForName="picture_1" fact="0.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</dgm:constrLst>
            </dgm:else>
          </dgm:choose>
        </dgm:if>
        <dgm:if name="Name8" axis="ch" ptType="node" func="cnt" op="lte" val="3">
          <dgm:choose name="Name9">
            <dgm:if name="Name10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l" for="ch" forName="picture_2" refType="w" refFor="ch" refForName="picture_1" fact="1.21"/>
                <dgm:constr type="ctrY" for="ch" forName="picture_2" refType="h" refFor="ch" refForName="picture_1" fact="0.18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l" for="ch" forName="picture_3" refType="w" refFor="ch" refForName="picture_1" fact="1.21"/>
                <dgm:constr type="ctrY" for="ch" forName="picture_3" refType="h" refFor="ch" refForName="picture_1" fact="0.812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if>
            <dgm:else name="Name11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75"/>
                <dgm:constr type="h" for="ch" forName="picture_2" refType="h" refFor="ch" refForName="picture_1" fact="0.375"/>
                <dgm:constr type="r" for="ch" forName="picture_2" refType="w"/>
                <dgm:constr type="rOff" for="ch" forName="picture_2" refType="w" refFor="ch" refForName="picture_1" fact="-1.21"/>
                <dgm:constr type="ctrY" for="ch" forName="picture_2" refType="h" refFor="ch" refForName="picture_1" fact="0.18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75"/>
                <dgm:constr type="h" for="ch" forName="picture_3" refType="h" refFor="ch" refForName="picture_1" fact="0.375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812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</dgm:constrLst>
            </dgm:else>
          </dgm:choose>
        </dgm:if>
        <dgm:if name="Name12" axis="ch" ptType="node" func="cnt" op="lte" val="4">
          <dgm:choose name="Name13">
            <dgm:if name="Name14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l" for="ch" forName="picture_2" refType="w" refFor="ch" refForName="picture_1" fact="1.354"/>
                <dgm:constr type="ctrY" for="ch" forName="picture_2" refType="h" refFor="ch" refForName="picture_1" fact="0.1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l" for="ch" forName="picture_3" refType="w" refFor="ch" refForName="picture_1" fact="1.21"/>
                <dgm:constr type="ctrY" for="ch" forName="picture_3" refType="h" refFor="ch" refForName="picture_1" fact="0.5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l" for="ch" forName="picture_4" refType="w" refFor="ch" refForName="picture_1" fact="1.354"/>
                <dgm:constr type="ctrY" for="ch" forName="picture_4" refType="h" refFor="ch" refForName="picture_1" fact="0.8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if>
            <dgm:else name="Name15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3"/>
                <dgm:constr type="h" for="ch" forName="picture_2" refType="h" refFor="ch" refForName="picture_1" fact="0.3"/>
                <dgm:constr type="r" for="ch" forName="picture_2" refType="w"/>
                <dgm:constr type="rOff" for="ch" forName="picture_2" refType="w" refFor="ch" refForName="picture_1" fact="-1.354"/>
                <dgm:constr type="ctrY" for="ch" forName="picture_2" refType="h" refFor="ch" refForName="picture_1" fact="0.1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3"/>
                <dgm:constr type="h" for="ch" forName="picture_3" refType="h" refFor="ch" refForName="picture_1" fact="0.3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5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3"/>
                <dgm:constr type="h" for="ch" forName="picture_4" refType="h" refFor="ch" refForName="picture_1" fact="0.3"/>
                <dgm:constr type="r" for="ch" forName="picture_4" refType="w"/>
                <dgm:constr type="rOff" for="ch" forName="picture_4" refType="w" refFor="ch" refForName="picture_1" fact="-1.354"/>
                <dgm:constr type="ctrY" for="ch" forName="picture_4" refType="h" refFor="ch" refForName="picture_1" fact="0.8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</dgm:constrLst>
            </dgm:else>
          </dgm:choose>
        </dgm:if>
        <dgm:if name="Name16" axis="ch" ptType="node" func="cnt" op="lte" val="5">
          <dgm:choose name="Name17">
            <dgm:if name="Name18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l" for="ch" forName="picture_2" refType="w" refFor="ch" refForName="picture_1" fact="1.375"/>
                <dgm:constr type="ctrY" for="ch" forName="picture_2" refType="h" refFor="ch" refForName="picture_1" fact="0.11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l" for="ch" forName="picture_3" refType="w" refFor="ch" refForName="picture_1" fact="1.21"/>
                <dgm:constr type="ctrY" for="ch" forName="picture_3" refType="h" refFor="ch" refForName="picture_1" fact="0.353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l" for="ch" forName="picture_4" refType="w" refFor="ch" refForName="picture_1" fact="1.21"/>
                <dgm:constr type="ctrY" for="ch" forName="picture_4" refType="h" refFor="ch" refForName="picture_1" fact="0.647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l" for="ch" forName="picture_5" refType="w" refFor="ch" refForName="picture_1" fact="1.375"/>
                <dgm:constr type="ctrY" for="ch" forName="picture_5" refType="h" refFor="ch" refForName="picture_1" fact="0.8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if>
            <dgm:else name="Name19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22"/>
                <dgm:constr type="h" for="ch" forName="picture_2" refType="h" refFor="ch" refForName="picture_1" fact="0.22"/>
                <dgm:constr type="r" for="ch" forName="picture_2" refType="w"/>
                <dgm:constr type="rOff" for="ch" forName="picture_2" refType="w" refFor="ch" refForName="picture_1" fact="-1.375"/>
                <dgm:constr type="ctrY" for="ch" forName="picture_2" refType="h" refFor="ch" refForName="picture_1" fact="0.11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22"/>
                <dgm:constr type="h" for="ch" forName="picture_3" refType="h" refFor="ch" refForName="picture_1" fact="0.22"/>
                <dgm:constr type="r" for="ch" forName="picture_3" refType="w"/>
                <dgm:constr type="rOff" for="ch" forName="picture_3" refType="w" refFor="ch" refForName="picture_1" fact="-1.21"/>
                <dgm:constr type="ctrY" for="ch" forName="picture_3" refType="h" refFor="ch" refForName="picture_1" fact="0.353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22"/>
                <dgm:constr type="h" for="ch" forName="picture_4" refType="h" refFor="ch" refForName="picture_1" fact="0.22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647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22"/>
                <dgm:constr type="h" for="ch" forName="picture_5" refType="h" refFor="ch" refForName="picture_1" fact="0.22"/>
                <dgm:constr type="r" for="ch" forName="picture_5" refType="w"/>
                <dgm:constr type="rOff" for="ch" forName="picture_5" refType="w" refFor="ch" refForName="picture_1" fact="-1.375"/>
                <dgm:constr type="ctrY" for="ch" forName="picture_5" refType="h" refFor="ch" refForName="picture_1" fact="0.8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</dgm:constrLst>
            </dgm:else>
          </dgm:choose>
        </dgm:if>
        <dgm:if name="Name20" axis="ch" ptType="node" func="cnt" op="lte" val="6">
          <dgm:choose name="Name21">
            <dgm:if name="Name22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l" for="ch" forName="picture_2" refType="w" refFor="ch" refForName="picture_1" fact="1.4238"/>
                <dgm:constr type="ctrY" for="ch" forName="picture_2" refType="h" refFor="ch" refForName="picture_1" fact="0.09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l" for="ch" forName="picture_3" refType="w" refFor="ch" refForName="picture_1" fact="1.2667"/>
                <dgm:constr type="ctrY" for="ch" forName="picture_3" refType="h" refFor="ch" refForName="picture_1" fact="0.261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l" for="ch" forName="picture_4" refType="w" refFor="ch" refForName="picture_1" fact="1.21"/>
                <dgm:constr type="ctrY" for="ch" forName="picture_4" refType="h" refFor="ch" refForName="picture_1" fact="0.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l" for="ch" forName="picture_5" refType="w" refFor="ch" refForName="picture_1" fact="1.2667"/>
                <dgm:constr type="ctrY" for="ch" forName="picture_5" refType="h" refFor="ch" refForName="picture_1" fact="0.739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l" for="ch" forName="picture_6" refType="w" refFor="ch" refForName="picture_1" fact="1.4238"/>
                <dgm:constr type="ctrY" for="ch" forName="picture_6" refType="h" refFor="ch" refForName="picture_1" fact="0.91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if>
            <dgm:else name="Name23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8"/>
                <dgm:constr type="h" for="ch" forName="picture_2" refType="h" refFor="ch" refForName="picture_1" fact="0.18"/>
                <dgm:constr type="r" for="ch" forName="picture_2" refType="w"/>
                <dgm:constr type="rOff" for="ch" forName="picture_2" refType="w" refFor="ch" refForName="picture_1" fact="-1.4238"/>
                <dgm:constr type="ctrY" for="ch" forName="picture_2" refType="h" refFor="ch" refForName="picture_1" fact="0.09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8"/>
                <dgm:constr type="h" for="ch" forName="picture_3" refType="h" refFor="ch" refForName="picture_1" fact="0.18"/>
                <dgm:constr type="r" for="ch" forName="picture_3" refType="w"/>
                <dgm:constr type="rOff" for="ch" forName="picture_3" refType="w" refFor="ch" refForName="picture_1" fact="-1.2667"/>
                <dgm:constr type="ctrY" for="ch" forName="picture_3" refType="h" refFor="ch" refForName="picture_1" fact="0.261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8"/>
                <dgm:constr type="h" for="ch" forName="picture_4" refType="h" refFor="ch" refForName="picture_1" fact="0.18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8"/>
                <dgm:constr type="h" for="ch" forName="picture_5" refType="h" refFor="ch" refForName="picture_1" fact="0.18"/>
                <dgm:constr type="r" for="ch" forName="picture_5" refType="w"/>
                <dgm:constr type="rOff" for="ch" forName="picture_5" refType="w" refFor="ch" refForName="picture_1" fact="-1.2667"/>
                <dgm:constr type="ctrY" for="ch" forName="picture_5" refType="h" refFor="ch" refForName="picture_1" fact="0.739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8"/>
                <dgm:constr type="h" for="ch" forName="picture_6" refType="h" refFor="ch" refForName="picture_1" fact="0.18"/>
                <dgm:constr type="r" for="ch" forName="picture_6" refType="w"/>
                <dgm:constr type="rOff" for="ch" forName="picture_6" refType="w" refFor="ch" refForName="picture_1" fact="-1.4238"/>
                <dgm:constr type="ctrY" for="ch" forName="picture_6" refType="h" refFor="ch" refForName="picture_1" fact="0.91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</dgm:constrLst>
            </dgm:else>
          </dgm:choose>
        </dgm:if>
        <dgm:else name="Name24">
          <dgm:choose name="Name25">
            <dgm:if name="Name26" func="var" arg="dir" op="equ" val="norm">
              <dgm:constrLst>
                <dgm:constr type="h" for="ch" forName="picture_1" refType="h"/>
                <dgm:constr type="w" for="ch" forName="picture_1" refType="h" refFor="ch" refForName="picture_1" op="equ"/>
                <dgm:constr type="l" for="ch" forName="picture_1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l" for="ch" forName="picture_2" refType="w" refFor="ch" refForName="picture_1" fact="1.4363"/>
                <dgm:constr type="ctrY" for="ch" forName="picture_2" refType="h" refFor="ch" refForName="picture_1" fact="0.075"/>
                <dgm:constr type="l" for="ch" forName="line_2" refType="ctrX" refFor="ch" refForName="picture_1"/>
                <dgm:constr type="h" for="ch" forName="line_2"/>
                <dgm:constr type="r" for="ch" forName="line_2" refType="ctrX" refFor="ch" refForName="picture_2"/>
                <dgm:constr type="ctrY" for="ch" forName="line_2" refType="ctrY" refFor="ch" refForName="picture_2"/>
                <dgm:constr type="r" for="ch" forName="textparent_2" refType="w"/>
                <dgm:constr type="h" for="ch" forName="textparent_2" refType="h" refFor="ch" refForName="picture_2"/>
                <dgm:constr type="l" for="ch" forName="textparent_2" refType="r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l" for="ch" forName="picture_3" refType="w" refFor="ch" refForName="picture_1" fact="1.2898"/>
                <dgm:constr type="ctrY" for="ch" forName="picture_3" refType="h" refFor="ch" refForName="picture_1" fact="0.227"/>
                <dgm:constr type="l" for="ch" forName="line_3" refType="ctrX" refFor="ch" refForName="picture_1"/>
                <dgm:constr type="h" for="ch" forName="line_3"/>
                <dgm:constr type="r" for="ch" forName="line_3" refType="ctrX" refFor="ch" refForName="picture_3"/>
                <dgm:constr type="ctrY" for="ch" forName="line_3" refType="ctrY" refFor="ch" refForName="picture_3"/>
                <dgm:constr type="r" for="ch" forName="textparent_3" refType="w"/>
                <dgm:constr type="h" for="ch" forName="textparent_3" refType="h" refFor="ch" refForName="picture_3"/>
                <dgm:constr type="l" for="ch" forName="textparent_3" refType="r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l" for="ch" forName="picture_4" refType="w" refFor="ch" refForName="picture_1" fact="1.21"/>
                <dgm:constr type="ctrY" for="ch" forName="picture_4" refType="h" refFor="ch" refForName="picture_1" fact="0.405"/>
                <dgm:constr type="l" for="ch" forName="line_4" refType="ctrX" refFor="ch" refForName="picture_1"/>
                <dgm:constr type="h" for="ch" forName="line_4"/>
                <dgm:constr type="r" for="ch" forName="line_4" refType="ctrX" refFor="ch" refForName="picture_4"/>
                <dgm:constr type="ctrY" for="ch" forName="line_4" refType="ctrY" refFor="ch" refForName="picture_4"/>
                <dgm:constr type="r" for="ch" forName="textparent_4" refType="w"/>
                <dgm:constr type="h" for="ch" forName="textparent_4" refType="h" refFor="ch" refForName="picture_4"/>
                <dgm:constr type="l" for="ch" forName="textparent_4" refType="r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l" for="ch" forName="picture_5" refType="w" refFor="ch" refForName="picture_1" fact="1.21"/>
                <dgm:constr type="ctrY" for="ch" forName="picture_5" refType="h" refFor="ch" refForName="picture_1" fact="0.595"/>
                <dgm:constr type="l" for="ch" forName="line_5" refType="ctrX" refFor="ch" refForName="picture_1"/>
                <dgm:constr type="h" for="ch" forName="line_5"/>
                <dgm:constr type="r" for="ch" forName="line_5" refType="ctrX" refFor="ch" refForName="picture_5"/>
                <dgm:constr type="ctrY" for="ch" forName="line_5" refType="ctrY" refFor="ch" refForName="picture_5"/>
                <dgm:constr type="r" for="ch" forName="textparent_5" refType="w"/>
                <dgm:constr type="h" for="ch" forName="textparent_5" refType="h" refFor="ch" refForName="picture_5"/>
                <dgm:constr type="l" for="ch" forName="textparent_5" refType="r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l" for="ch" forName="picture_6" refType="w" refFor="ch" refForName="picture_1" fact="1.2898"/>
                <dgm:constr type="ctrY" for="ch" forName="picture_6" refType="h" refFor="ch" refForName="picture_1" fact="0.773"/>
                <dgm:constr type="l" for="ch" forName="line_6" refType="ctrX" refFor="ch" refForName="picture_1"/>
                <dgm:constr type="h" for="ch" forName="line_6"/>
                <dgm:constr type="r" for="ch" forName="line_6" refType="ctrX" refFor="ch" refForName="picture_6"/>
                <dgm:constr type="ctrY" for="ch" forName="line_6" refType="ctrY" refFor="ch" refForName="picture_6"/>
                <dgm:constr type="r" for="ch" forName="textparent_6" refType="w"/>
                <dgm:constr type="h" for="ch" forName="textparent_6" refType="h" refFor="ch" refForName="picture_6"/>
                <dgm:constr type="l" for="ch" forName="textparent_6" refType="r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l" for="ch" forName="picture_7" refType="w" refFor="ch" refForName="picture_1" fact="1.4363"/>
                <dgm:constr type="ctrY" for="ch" forName="picture_7" refType="h" refFor="ch" refForName="picture_1" fact="0.925"/>
                <dgm:constr type="l" for="ch" forName="line_7" refType="ctrX" refFor="ch" refForName="picture_1"/>
                <dgm:constr type="h" for="ch" forName="line_7"/>
                <dgm:constr type="r" for="ch" forName="line_7" refType="ctrX" refFor="ch" refForName="picture_7"/>
                <dgm:constr type="ctrY" for="ch" forName="line_7" refType="ctrY" refFor="ch" refForName="picture_7"/>
                <dgm:constr type="r" for="ch" forName="textparent_7" refType="w"/>
                <dgm:constr type="h" for="ch" forName="textparent_7" refType="h" refFor="ch" refForName="picture_7"/>
                <dgm:constr type="l" for="ch" forName="textparent_7" refType="r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if>
            <dgm:else name="Name27">
              <dgm:constrLst>
                <dgm:constr type="h" for="ch" forName="picture_1" refType="h"/>
                <dgm:constr type="w" for="ch" forName="picture_1" refType="h" refFor="ch" refForName="picture_1" op="equ"/>
                <dgm:constr type="r" for="ch" forName="picture_1" refType="w"/>
                <dgm:constr type="t" for="ch" forName="picture_1"/>
                <dgm:constr type="w" for="ch" forName="text_1" refType="w" refFor="ch" refForName="picture_1" fact="0.64"/>
                <dgm:constr type="h" for="ch" forName="text_1" refType="h" refFor="ch" refForName="picture_1" fact="0.33"/>
                <dgm:constr type="l" for="ch" forName="text_1" refType="l" refFor="ch" refForName="picture_1"/>
                <dgm:constr type="lOff" for="ch" forName="text_1" refType="w" refFor="ch" refForName="picture_1" fact="0.18"/>
                <dgm:constr type="t" for="ch" forName="text_1" refType="h" refFor="ch" refForName="picture_1" fact="0.531"/>
                <dgm:constr type="w" for="ch" forName="picture_2" refType="w" refFor="ch" refForName="picture_1" fact="0.15"/>
                <dgm:constr type="h" for="ch" forName="picture_2" refType="h" refFor="ch" refForName="picture_1" fact="0.15"/>
                <dgm:constr type="r" for="ch" forName="picture_2" refType="w"/>
                <dgm:constr type="rOff" for="ch" forName="picture_2" refType="w" refFor="ch" refForName="picture_1" fact="-1.4363"/>
                <dgm:constr type="ctrY" for="ch" forName="picture_2" refType="h" refFor="ch" refForName="picture_1" fact="0.075"/>
                <dgm:constr type="r" for="ch" forName="line_2" refType="ctrX" refFor="ch" refForName="picture_1"/>
                <dgm:constr type="h" for="ch" forName="line_2"/>
                <dgm:constr type="l" for="ch" forName="line_2" refType="ctrX" refFor="ch" refForName="picture_2"/>
                <dgm:constr type="ctrY" for="ch" forName="line_2" refType="ctrY" refFor="ch" refForName="picture_2"/>
                <dgm:constr type="l" for="ch" forName="textparent_2"/>
                <dgm:constr type="h" for="ch" forName="textparent_2" refType="h" refFor="ch" refForName="picture_2"/>
                <dgm:constr type="r" for="ch" forName="textparent_2" refType="l" refFor="ch" refForName="picture_2"/>
                <dgm:constr type="ctrY" for="ch" forName="textparent_2" refType="ctrY" refFor="ch" refForName="picture_2"/>
                <dgm:constr type="primFontSz" for="des" forName="text_2" val="65"/>
                <dgm:constr type="w" for="ch" forName="picture_3" refType="w" refFor="ch" refForName="picture_1" fact="0.15"/>
                <dgm:constr type="h" for="ch" forName="picture_3" refType="h" refFor="ch" refForName="picture_1" fact="0.15"/>
                <dgm:constr type="r" for="ch" forName="picture_3" refType="w"/>
                <dgm:constr type="rOff" for="ch" forName="picture_3" refType="w" refFor="ch" refForName="picture_1" fact="-1.2898"/>
                <dgm:constr type="ctrY" for="ch" forName="picture_3" refType="h" refFor="ch" refForName="picture_1" fact="0.227"/>
                <dgm:constr type="r" for="ch" forName="line_3" refType="ctrX" refFor="ch" refForName="picture_1"/>
                <dgm:constr type="h" for="ch" forName="line_3"/>
                <dgm:constr type="l" for="ch" forName="line_3" refType="ctrX" refFor="ch" refForName="picture_3"/>
                <dgm:constr type="ctrY" for="ch" forName="line_3" refType="ctrY" refFor="ch" refForName="picture_3"/>
                <dgm:constr type="l" for="ch" forName="textparent_3"/>
                <dgm:constr type="h" for="ch" forName="textparent_3" refType="h" refFor="ch" refForName="picture_3"/>
                <dgm:constr type="r" for="ch" forName="textparent_3" refType="l" refFor="ch" refForName="picture_3"/>
                <dgm:constr type="ctrY" for="ch" forName="textparent_3" refType="ctrY" refFor="ch" refForName="picture_3"/>
                <dgm:constr type="primFontSz" for="des" forName="text_3" refType="primFontSz" refFor="des" refForName="text_2" op="equ"/>
                <dgm:constr type="w" for="ch" forName="picture_4" refType="w" refFor="ch" refForName="picture_1" fact="0.15"/>
                <dgm:constr type="h" for="ch" forName="picture_4" refType="h" refFor="ch" refForName="picture_1" fact="0.15"/>
                <dgm:constr type="r" for="ch" forName="picture_4" refType="w"/>
                <dgm:constr type="rOff" for="ch" forName="picture_4" refType="w" refFor="ch" refForName="picture_1" fact="-1.21"/>
                <dgm:constr type="ctrY" for="ch" forName="picture_4" refType="h" refFor="ch" refForName="picture_1" fact="0.405"/>
                <dgm:constr type="r" for="ch" forName="line_4" refType="ctrX" refFor="ch" refForName="picture_1"/>
                <dgm:constr type="h" for="ch" forName="line_4"/>
                <dgm:constr type="l" for="ch" forName="line_4" refType="ctrX" refFor="ch" refForName="picture_4"/>
                <dgm:constr type="ctrY" for="ch" forName="line_4" refType="ctrY" refFor="ch" refForName="picture_4"/>
                <dgm:constr type="l" for="ch" forName="textparent_4"/>
                <dgm:constr type="h" for="ch" forName="textparent_4" refType="h" refFor="ch" refForName="picture_4"/>
                <dgm:constr type="r" for="ch" forName="textparent_4" refType="l" refFor="ch" refForName="picture_4"/>
                <dgm:constr type="ctrY" for="ch" forName="textparent_4" refType="ctrY" refFor="ch" refForName="picture_4"/>
                <dgm:constr type="primFontSz" for="des" forName="text_4" refType="primFontSz" refFor="des" refForName="text_2" op="equ"/>
                <dgm:constr type="w" for="ch" forName="picture_5" refType="w" refFor="ch" refForName="picture_1" fact="0.15"/>
                <dgm:constr type="h" for="ch" forName="picture_5" refType="h" refFor="ch" refForName="picture_1" fact="0.15"/>
                <dgm:constr type="r" for="ch" forName="picture_5" refType="w"/>
                <dgm:constr type="rOff" for="ch" forName="picture_5" refType="w" refFor="ch" refForName="picture_1" fact="-1.21"/>
                <dgm:constr type="ctrY" for="ch" forName="picture_5" refType="h" refFor="ch" refForName="picture_1" fact="0.595"/>
                <dgm:constr type="r" for="ch" forName="line_5" refType="ctrX" refFor="ch" refForName="picture_1"/>
                <dgm:constr type="h" for="ch" forName="line_5"/>
                <dgm:constr type="l" for="ch" forName="line_5" refType="ctrX" refFor="ch" refForName="picture_5"/>
                <dgm:constr type="ctrY" for="ch" forName="line_5" refType="ctrY" refFor="ch" refForName="picture_5"/>
                <dgm:constr type="l" for="ch" forName="textparent_5"/>
                <dgm:constr type="h" for="ch" forName="textparent_5" refType="h" refFor="ch" refForName="picture_5"/>
                <dgm:constr type="r" for="ch" forName="textparent_5" refType="l" refFor="ch" refForName="picture_5"/>
                <dgm:constr type="ctrY" for="ch" forName="textparent_5" refType="ctrY" refFor="ch" refForName="picture_5"/>
                <dgm:constr type="primFontSz" for="des" forName="text_5" refType="primFontSz" refFor="des" refForName="text_2" op="equ"/>
                <dgm:constr type="w" for="ch" forName="picture_6" refType="w" refFor="ch" refForName="picture_1" fact="0.15"/>
                <dgm:constr type="h" for="ch" forName="picture_6" refType="h" refFor="ch" refForName="picture_1" fact="0.15"/>
                <dgm:constr type="r" for="ch" forName="picture_6" refType="w"/>
                <dgm:constr type="rOff" for="ch" forName="picture_6" refType="w" refFor="ch" refForName="picture_1" fact="-1.2898"/>
                <dgm:constr type="ctrY" for="ch" forName="picture_6" refType="h" refFor="ch" refForName="picture_1" fact="0.773"/>
                <dgm:constr type="r" for="ch" forName="line_6" refType="ctrX" refFor="ch" refForName="picture_1"/>
                <dgm:constr type="h" for="ch" forName="line_6"/>
                <dgm:constr type="l" for="ch" forName="line_6" refType="ctrX" refFor="ch" refForName="picture_6"/>
                <dgm:constr type="ctrY" for="ch" forName="line_6" refType="ctrY" refFor="ch" refForName="picture_6"/>
                <dgm:constr type="l" for="ch" forName="textparent_6"/>
                <dgm:constr type="h" for="ch" forName="textparent_6" refType="h" refFor="ch" refForName="picture_6"/>
                <dgm:constr type="r" for="ch" forName="textparent_6" refType="l" refFor="ch" refForName="picture_6"/>
                <dgm:constr type="ctrY" for="ch" forName="textparent_6" refType="ctrY" refFor="ch" refForName="picture_6"/>
                <dgm:constr type="primFontSz" for="des" forName="text_6" refType="primFontSz" refFor="des" refForName="text_2" op="equ"/>
                <dgm:constr type="w" for="ch" forName="picture_7" refType="w" refFor="ch" refForName="picture_1" fact="0.15"/>
                <dgm:constr type="h" for="ch" forName="picture_7" refType="h" refFor="ch" refForName="picture_1" fact="0.15"/>
                <dgm:constr type="r" for="ch" forName="picture_7" refType="w"/>
                <dgm:constr type="rOff" for="ch" forName="picture_7" refType="w" refFor="ch" refForName="picture_1" fact="-1.4363"/>
                <dgm:constr type="ctrY" for="ch" forName="picture_7" refType="h" refFor="ch" refForName="picture_1" fact="0.925"/>
                <dgm:constr type="r" for="ch" forName="line_7" refType="ctrX" refFor="ch" refForName="picture_1"/>
                <dgm:constr type="h" for="ch" forName="line_7"/>
                <dgm:constr type="l" for="ch" forName="line_7" refType="ctrX" refFor="ch" refForName="picture_7"/>
                <dgm:constr type="ctrY" for="ch" forName="line_7" refType="ctrY" refFor="ch" refForName="picture_7"/>
                <dgm:constr type="l" for="ch" forName="textparent_7"/>
                <dgm:constr type="h" for="ch" forName="textparent_7" refType="h" refFor="ch" refForName="picture_7"/>
                <dgm:constr type="r" for="ch" forName="textparent_7" refType="l" refFor="ch" refForName="picture_7"/>
                <dgm:constr type="ctrY" for="ch" forName="textparent_7" refType="ctrY" refFor="ch" refForName="picture_7"/>
                <dgm:constr type="primFontSz" for="des" forName="text_7" refType="primFontSz" refFor="des" refForName="text_2" op="equ"/>
              </dgm:constrLst>
            </dgm:else>
          </dgm:choose>
        </dgm:else>
      </dgm:choose>
      <dgm:forEach name="wrapper" axis="self" ptType="parTrans">
        <dgm:forEach name="wrapper2" axis="self" ptType="sibTrans" st="2">
          <dgm:forEach name="pictureRepeat" axis="self">
            <dgm:layoutNode name="pictureRepeatNode" styleLbl="alignImgPlace1">
              <dgm:alg type="sp"/>
              <dgm:shape xmlns:r="http://schemas.openxmlformats.org/officeDocument/2006/relationships" type="ellipse" r:blip="" blipPhldr="1">
                <dgm:adjLst/>
              </dgm:shape>
              <dgm:presOf axis="self"/>
            </dgm:layoutNode>
          </dgm:forEach>
        </dgm:forEach>
      </dgm:forEach>
      <dgm:forEach name="Name28" axis="ch" ptType="sibTrans" hideLastTrans="0" cnt="1">
        <dgm:layoutNode name="picture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9" ref="pictureRepeat"/>
        </dgm:layoutNode>
      </dgm:forEach>
      <dgm:forEach name="Name30" axis="ch" ptType="node" cnt="1">
        <dgm:layoutNode name="text_1" styleLbl="node1">
          <dgm:varLst>
            <dgm:bulletEnabled val="1"/>
          </dgm:varLst>
          <dgm:alg type="tx">
            <dgm:param type="txAnchorVert" val="b"/>
            <dgm:param type="txAnchorVertCh" val="b"/>
            <dgm:param type="parTxRTLAlign" val="r"/>
            <dgm:param type="shpTxRTLAlignCh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primFontSz" val="65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</dgm:forEach>
      <dgm:forEach name="Name31" axis="ch" ptType="sibTrans" hideLastTrans="0" st="2" cnt="1">
        <dgm:layoutNode name="picture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2" ref="pictureRepeat"/>
        </dgm:layoutNode>
      </dgm:forEach>
      <dgm:forEach name="Name33" axis="ch" ptType="node" st="2" cnt="1">
        <dgm:layoutNode name="line_2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2">
          <dgm:choose name="Name34">
            <dgm:if name="Name35" func="var" arg="dir" op="equ" val="norm">
              <dgm:alg type="lin">
                <dgm:param type="horzAlign" val="l"/>
              </dgm:alg>
            </dgm:if>
            <dgm:else name="Name36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2" refType="w"/>
            <dgm:constr type="h" for="ch" forName="text_2" refType="h"/>
          </dgm:constrLst>
          <dgm:presOf/>
          <dgm:layoutNode name="text_2" styleLbl="revTx">
            <dgm:varLst>
              <dgm:bulletEnabled val="1"/>
            </dgm:varLst>
            <dgm:choose name="Name37">
              <dgm:if name="Name38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39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0" axis="ch" ptType="sibTrans" hideLastTrans="0" st="3" cnt="1">
        <dgm:layoutNode name="picture_3">
          <dgm:alg type="sp"/>
          <dgm:shape xmlns:r="http://schemas.openxmlformats.org/officeDocument/2006/relationships" r:blip="">
            <dgm:adjLst/>
          </dgm:shape>
          <dgm:presOf/>
          <dgm:constrLst/>
          <dgm:forEach name="Name41" ref="pictureRepeat"/>
        </dgm:layoutNode>
      </dgm:forEach>
      <dgm:forEach name="Name42" axis="ch" ptType="node" st="3" cnt="1">
        <dgm:layoutNode name="line_3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3">
          <dgm:choose name="Name43">
            <dgm:if name="Name44" func="var" arg="dir" op="equ" val="norm">
              <dgm:alg type="lin">
                <dgm:param type="horzAlign" val="l"/>
              </dgm:alg>
            </dgm:if>
            <dgm:else name="Name45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3" refType="w"/>
            <dgm:constr type="h" for="ch" forName="text_3" refType="h"/>
          </dgm:constrLst>
          <dgm:presOf/>
          <dgm:layoutNode name="text_3" styleLbl="revTx">
            <dgm:varLst>
              <dgm:bulletEnabled val="1"/>
            </dgm:varLst>
            <dgm:choose name="Name46">
              <dgm:if name="Name47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48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49" axis="ch" ptType="sibTrans" hideLastTrans="0" st="4" cnt="1">
        <dgm:layoutNode name="picture_4">
          <dgm:alg type="sp"/>
          <dgm:shape xmlns:r="http://schemas.openxmlformats.org/officeDocument/2006/relationships" r:blip="">
            <dgm:adjLst/>
          </dgm:shape>
          <dgm:presOf/>
          <dgm:constrLst/>
          <dgm:forEach name="Name50" ref="pictureRepeat"/>
        </dgm:layoutNode>
      </dgm:forEach>
      <dgm:forEach name="Name51" axis="ch" ptType="node" st="4" cnt="1">
        <dgm:layoutNode name="line_4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4">
          <dgm:choose name="Name52">
            <dgm:if name="Name53" func="var" arg="dir" op="equ" val="norm">
              <dgm:alg type="lin">
                <dgm:param type="horzAlign" val="l"/>
              </dgm:alg>
            </dgm:if>
            <dgm:else name="Name54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4" refType="w"/>
            <dgm:constr type="h" for="ch" forName="text_4" refType="h"/>
          </dgm:constrLst>
          <dgm:presOf/>
          <dgm:layoutNode name="text_4" styleLbl="revTx">
            <dgm:varLst>
              <dgm:bulletEnabled val="1"/>
            </dgm:varLst>
            <dgm:choose name="Name55">
              <dgm:if name="Name56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57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58" axis="ch" ptType="sibTrans" hideLastTrans="0" st="5" cnt="1">
        <dgm:layoutNode name="picture_5">
          <dgm:alg type="sp"/>
          <dgm:shape xmlns:r="http://schemas.openxmlformats.org/officeDocument/2006/relationships" r:blip="">
            <dgm:adjLst/>
          </dgm:shape>
          <dgm:presOf/>
          <dgm:constrLst/>
          <dgm:forEach name="Name59" ref="pictureRepeat"/>
        </dgm:layoutNode>
      </dgm:forEach>
      <dgm:forEach name="Name60" axis="ch" ptType="node" st="5" cnt="1">
        <dgm:layoutNode name="line_5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5">
          <dgm:choose name="Name61">
            <dgm:if name="Name62" func="var" arg="dir" op="equ" val="norm">
              <dgm:alg type="lin">
                <dgm:param type="horzAlign" val="l"/>
              </dgm:alg>
            </dgm:if>
            <dgm:else name="Name63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5" refType="w"/>
            <dgm:constr type="h" for="ch" forName="text_5" refType="h"/>
          </dgm:constrLst>
          <dgm:presOf/>
          <dgm:layoutNode name="text_5" styleLbl="revTx">
            <dgm:varLst>
              <dgm:bulletEnabled val="1"/>
            </dgm:varLst>
            <dgm:choose name="Name64">
              <dgm:if name="Name65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66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67" axis="ch" ptType="sibTrans" hideLastTrans="0" st="6" cnt="1">
        <dgm:layoutNode name="picture_6">
          <dgm:alg type="sp"/>
          <dgm:shape xmlns:r="http://schemas.openxmlformats.org/officeDocument/2006/relationships" r:blip="">
            <dgm:adjLst/>
          </dgm:shape>
          <dgm:presOf/>
          <dgm:constrLst/>
          <dgm:forEach name="Name68" ref="pictureRepeat"/>
        </dgm:layoutNode>
      </dgm:forEach>
      <dgm:forEach name="Name69" axis="ch" ptType="node" st="6" cnt="1">
        <dgm:layoutNode name="line_6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6">
          <dgm:choose name="Name70">
            <dgm:if name="Name71" func="var" arg="dir" op="equ" val="norm">
              <dgm:alg type="lin">
                <dgm:param type="horzAlign" val="l"/>
              </dgm:alg>
            </dgm:if>
            <dgm:else name="Name72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6" refType="w"/>
            <dgm:constr type="h" for="ch" forName="text_6" refType="h"/>
          </dgm:constrLst>
          <dgm:presOf/>
          <dgm:layoutNode name="text_6" styleLbl="revTx">
            <dgm:varLst>
              <dgm:bulletEnabled val="1"/>
            </dgm:varLst>
            <dgm:choose name="Name73">
              <dgm:if name="Name74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75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  <dgm:forEach name="Name76" axis="ch" ptType="sibTrans" hideLastTrans="0" st="7" cnt="1">
        <dgm:layoutNode name="picture_7">
          <dgm:alg type="sp"/>
          <dgm:shape xmlns:r="http://schemas.openxmlformats.org/officeDocument/2006/relationships" r:blip="">
            <dgm:adjLst/>
          </dgm:shape>
          <dgm:presOf/>
          <dgm:constrLst/>
          <dgm:forEach name="Name77" ref="pictureRepeat"/>
        </dgm:layoutNode>
      </dgm:forEach>
      <dgm:forEach name="Name78" axis="ch" ptType="node" st="7" cnt="1">
        <dgm:layoutNode name="line_7" styleLbl="parChTrans1D1">
          <dgm:alg type="sp"/>
          <dgm:shape xmlns:r="http://schemas.openxmlformats.org/officeDocument/2006/relationships" type="line" r:blip="" zOrderOff="-100">
            <dgm:adjLst/>
          </dgm:shape>
          <dgm:presOf/>
        </dgm:layoutNode>
        <dgm:layoutNode name="textparent_7">
          <dgm:choose name="Name79">
            <dgm:if name="Name80" func="var" arg="dir" op="equ" val="norm">
              <dgm:alg type="lin">
                <dgm:param type="horzAlign" val="l"/>
              </dgm:alg>
            </dgm:if>
            <dgm:else name="Name81">
              <dgm:alg type="lin">
                <dgm:param type="horzAlign" val="r"/>
              </dgm:alg>
            </dgm:else>
          </dgm:choose>
          <dgm:shape xmlns:r="http://schemas.openxmlformats.org/officeDocument/2006/relationships" type="rect" r:blip="" hideGeom="1">
            <dgm:adjLst/>
          </dgm:shape>
          <dgm:constrLst>
            <dgm:constr type="userW" for="ch" forName="text_7" refType="w"/>
            <dgm:constr type="h" for="ch" forName="text_7" refType="h"/>
          </dgm:constrLst>
          <dgm:presOf/>
          <dgm:layoutNode name="text_7" styleLbl="revTx">
            <dgm:varLst>
              <dgm:bulletEnabled val="1"/>
            </dgm:varLst>
            <dgm:choose name="Name82">
              <dgm:if name="Name83" func="var" arg="dir" op="equ" val="norm">
                <dgm:alg type="tx">
                  <dgm:param type="parTxLTRAlign" val="l"/>
                  <dgm:param type="shpTxLTRAlignCh" val="l"/>
                  <dgm:param type="parTxRTLAlign" val="r"/>
                  <dgm:param type="shpTxRTLAlignCh" val="r"/>
                </dgm:alg>
              </dgm:if>
              <dgm:else name="Name84">
                <dgm:alg type="tx"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desOrSelf" ptType="node"/>
            <dgm:constrLst>
              <dgm:constr type="userW"/>
              <dgm:constr type="w" refType="userW" fact="0.1"/>
              <dgm:constr type="lMarg" refType="primFontSz" fact="0.3"/>
              <dgm:constr type="rMarg" refType="primFontSz" fact="0.3"/>
              <dgm:constr type="tMarg"/>
              <dgm:constr type="bMarg"/>
            </dgm:constrLst>
            <dgm:ruleLst>
              <dgm:rule type="w" val="NaN" fact="1" max="NaN"/>
              <dgm:rule type="primFontSz" val="5" fact="NaN" max="NaN"/>
            </dgm:ruleLst>
          </dgm:layoutNode>
        </dgm:layoutNode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7">
  <dgm:title val=""/>
  <dgm:desc val=""/>
  <dgm:catLst>
    <dgm:cat type="list" pri="12000"/>
    <dgm:cat type="process" pri="20000"/>
    <dgm:cat type="relationship" pri="14000"/>
    <dgm:cat type="convert" pri="8000"/>
    <dgm:cat type="picture" pri="25000"/>
    <dgm:cat type="pictureconvert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fgShape" refType="w" fact="0.92"/>
      <dgm:constr type="h" for="ch" forName="fgShape" refType="h" fact="0.15"/>
      <dgm:constr type="b" for="ch" forName="fgShape" refType="h" fact="0.95"/>
      <dgm:constr type="ctrX" for="ch" forName="fgShape" refType="w" fact="0.5"/>
      <dgm:constr type="w" for="ch" forName="linComp" refType="w"/>
      <dgm:constr type="h" for="ch" forName="linComp" refType="h"/>
      <dgm:constr type="ctrX" for="ch" forName="linComp" refType="w" fact="0.5"/>
    </dgm:constrLst>
    <dgm:ruleLst/>
    <dgm:layoutNode name="fgShape" styleLbl="fgShp">
      <dgm:alg type="sp"/>
      <dgm:shape xmlns:r="http://schemas.openxmlformats.org/officeDocument/2006/relationships" type="leftRightArrow" r:blip="" zOrderOff="99999">
        <dgm:adjLst/>
      </dgm:shape>
      <dgm:presOf/>
      <dgm:constrLst/>
      <dgm:ruleLst/>
    </dgm:layoutNode>
    <dgm:layoutNode name="linComp">
      <dgm:choose name="Name1">
        <dgm:if name="Name2" func="var" arg="dir" op="equ" val="norm">
          <dgm:alg type="lin"/>
        </dgm:if>
        <dgm:else name="Name3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h"/>
        <dgm:constr type="w" for="ch" ptType="sibTrans" refType="w" refFor="ch" refForName="compNode" fact="0.03"/>
        <dgm:constr type="primFontSz" for="des" ptType="node" op="equ" val="65"/>
      </dgm:constrLst>
      <dgm:ruleLst/>
      <dgm:forEach name="nodesForEach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bkgdShape" refType="w"/>
            <dgm:constr type="h" for="ch" forName="bkgdShape" refType="h"/>
            <dgm:constr type="w" for="ch" forName="nodeTx" refType="w"/>
            <dgm:constr type="h" for="ch" forName="nodeTx" refType="h" fact="0.4"/>
            <dgm:constr type="b" for="ch" forName="nodeTx" refType="h" fact="0.8"/>
            <dgm:constr type="w" for="ch" forName="invisiNode" refType="w" fact="0.01"/>
            <dgm:constr type="h" for="ch" forName="invisiNode" refType="h" fact="0.06"/>
            <dgm:constr type="t" for="ch" forName="invisiNode"/>
            <dgm:constr type="ctrX" for="ch" forName="invisiNode" refType="w" fact="0.5"/>
            <dgm:constr type="h" for="ch" forName="imagNode" refType="h" fact="0.333"/>
            <dgm:constr type="w" for="ch" forName="imagNode" refType="h" refFor="ch" refForName="imagNode"/>
            <dgm:constr type="ctrX" for="ch" forName="imagNode" refType="w" fact="0.5"/>
            <dgm:constr type="t" for="ch" forName="imagNode" refType="h" fact="0.06"/>
            <dgm:constr type="w" for="ch" forName="imagNode" refType="w" op="lte" fact="0.94"/>
          </dgm:constrLst>
          <dgm:ruleLst/>
          <dgm:layoutNode name="bkgdShape">
            <dgm:alg type="sp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/>
            <dgm:ruleLst/>
          </dgm:layoutNode>
          <dgm:layoutNode name="nodeTx">
            <dgm:varLst>
              <dgm:bulletEnabled val="1"/>
            </dgm:varLst>
            <dgm:alg type="tx">
              <dgm:param type="txAnchorVert" val="mid"/>
              <dgm:param type="txAnchorHorzCh" val="ctr"/>
              <dgm:param type="stBulletLvl" val="2"/>
            </dgm:alg>
            <dgm:shape xmlns:r="http://schemas.openxmlformats.org/officeDocument/2006/relationships" type="rect" r:blip="" hideGeom="1">
              <dgm:adjLst/>
            </dgm:shape>
            <dgm:presOf axis="desOrSelf" ptType="node"/>
            <dgm:constrLst/>
            <dgm:ruleLst>
              <dgm:rule type="primFontSz" val="5" fact="NaN" max="NaN"/>
            </dgm:ruleLst>
          </dgm:layoutNode>
          <dgm:layoutNode name="invisiNode">
            <dgm:alg type="sp"/>
            <dgm:shape xmlns:r="http://schemas.openxmlformats.org/officeDocument/2006/relationships" type="roundRect" r:blip="" hideGeom="1">
              <dgm:adjLst>
                <dgm:adj idx="1" val="0.1"/>
              </dgm:adjLst>
            </dgm:shape>
            <dgm:presOf/>
            <dgm:constrLst/>
            <dgm:ruleLst/>
          </dgm:layoutNode>
          <dgm:layoutNode name="imagNode" styleLbl="fgImgPlace1">
            <dgm:alg type="sp"/>
            <dgm:shape xmlns:r="http://schemas.openxmlformats.org/officeDocument/2006/relationships" type="ellipse" r:blip="" blipPhldr="1">
              <dgm:adjLst/>
            </dgm:shape>
            <dgm:presOf/>
            <dgm:constrLst/>
            <dgm:ruleLst/>
          </dgm:layoutNode>
        </dgm:layoutNode>
        <dgm:forEach name="sibTransForEach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02CA6E-5005-EA46-ADE8-84CE403B102A}" type="datetimeFigureOut">
              <a:rPr lang="en-US" smtClean="0"/>
              <a:t>3/26/15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D51B4E-0C6C-F64F-81FF-88AE1B690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088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895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LORRAINE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149468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88526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7815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8713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4594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MARYELLEN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33573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40821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74572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9895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0647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ERIC</a:t>
            </a:r>
          </a:p>
          <a:p>
            <a:r>
              <a:rPr lang="en-US" dirty="0" smtClean="0"/>
              <a:t>----- Meeting Notes (3/26/15 09:25) -----</a:t>
            </a:r>
          </a:p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085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dirty="0" err="1" smtClean="0"/>
              <a:t>AiA</a:t>
            </a:r>
            <a:r>
              <a:rPr lang="en-US" dirty="0" smtClean="0"/>
              <a:t> program has three broad goals:</a:t>
            </a:r>
            <a:br>
              <a:rPr lang="en-US" dirty="0" smtClean="0"/>
            </a:br>
            <a:r>
              <a:rPr lang="en-US" dirty="0" smtClean="0"/>
              <a:t>GOAL 1: Develop the professional competencies of librarians to document and communicate the value of their academic libraries primarily in relation to their institution’s goals for student learning and success.</a:t>
            </a:r>
            <a:br>
              <a:rPr lang="en-US" dirty="0" smtClean="0"/>
            </a:br>
            <a:r>
              <a:rPr lang="en-US" dirty="0" smtClean="0"/>
              <a:t>GOAL 2: Build and strengthen collaborative relationships with higher education stakeholders around the issue of library value.</a:t>
            </a:r>
            <a:br>
              <a:rPr lang="en-US" dirty="0" smtClean="0"/>
            </a:br>
            <a:r>
              <a:rPr lang="en-US" dirty="0" smtClean="0"/>
              <a:t>GOAL 3: Contribute to higher education assessment work by creating approaches, strategies, and practices that document the contribution of academic libraries to the overall goals and missions of their institutions.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9759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LORRAINE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093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MARYELLEN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42797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MARYELLEN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55554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478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SARAH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51B4E-0C6C-F64F-81FF-88AE1B690454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837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2880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681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9933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027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48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6472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90798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20317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0044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1902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3310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626778"/>
            <a:ext cx="8229600" cy="9734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99920"/>
            <a:ext cx="8229600" cy="42262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B902B0-A9E2-FC43-A49C-893E3C9B71E6}" type="datetimeFigureOut">
              <a:rPr lang="en-US" smtClean="0"/>
              <a:t>3/26/15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ACRL 2015 , Portland Oregon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5778F5-C2E5-5343-9D7E-96A363F5A40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521650"/>
          </a:xfrm>
          <a:prstGeom prst="rect">
            <a:avLst/>
          </a:prstGeom>
          <a:solidFill>
            <a:srgbClr val="1F57AB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2400" b="0" i="0" u="none" strike="noStrike" kern="1200" spc="0" dirty="0" smtClean="0">
                <a:solidFill>
                  <a:schemeClr val="lt1"/>
                </a:solidFill>
                <a:effectLst/>
                <a:latin typeface="Avenir Book"/>
                <a:ea typeface="+mn-ea"/>
                <a:cs typeface="Avenir Book"/>
              </a:rPr>
              <a:t>#</a:t>
            </a:r>
            <a:r>
              <a:rPr lang="en-US" sz="2400" b="0" i="0" u="none" strike="noStrike" kern="1200" spc="0" dirty="0" err="1" smtClean="0">
                <a:solidFill>
                  <a:schemeClr val="lt1"/>
                </a:solidFill>
                <a:effectLst/>
                <a:latin typeface="Avenir Book"/>
                <a:ea typeface="+mn-ea"/>
                <a:cs typeface="Avenir Book"/>
              </a:rPr>
              <a:t>assessmentCOP</a:t>
            </a:r>
            <a:endParaRPr lang="en-US" sz="2400" b="0" spc="0" dirty="0">
              <a:latin typeface="Avenir Book"/>
              <a:cs typeface="Avenir Book"/>
            </a:endParaRP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4774" y="516153"/>
            <a:ext cx="9144000" cy="0"/>
          </a:xfrm>
          <a:prstGeom prst="line">
            <a:avLst/>
          </a:prstGeom>
          <a:ln w="28575" cmpd="sng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89269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"/>
          <a:ea typeface="+mj-ea"/>
          <a:cs typeface="Calibri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Calibri"/>
          <a:ea typeface="+mn-ea"/>
          <a:cs typeface="Calibri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Calibri"/>
          <a:ea typeface="+mn-ea"/>
          <a:cs typeface="Calibri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Calibri"/>
          <a:ea typeface="+mn-ea"/>
          <a:cs typeface="Calibri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Calibri"/>
          <a:ea typeface="+mn-ea"/>
          <a:cs typeface="Calibri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Calibri"/>
          <a:ea typeface="+mn-ea"/>
          <a:cs typeface="Calibri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4" Type="http://schemas.openxmlformats.org/officeDocument/2006/relationships/image" Target="../media/image3.png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17.jpg"/><Relationship Id="rId5" Type="http://schemas.openxmlformats.org/officeDocument/2006/relationships/image" Target="../media/image18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4" Type="http://schemas.openxmlformats.org/officeDocument/2006/relationships/diagramLayout" Target="../diagrams/layout2.xml"/><Relationship Id="rId5" Type="http://schemas.openxmlformats.org/officeDocument/2006/relationships/diagramQuickStyle" Target="../diagrams/quickStyle2.xml"/><Relationship Id="rId6" Type="http://schemas.openxmlformats.org/officeDocument/2006/relationships/diagramColors" Target="../diagrams/colors2.xml"/><Relationship Id="rId7" Type="http://schemas.microsoft.com/office/2007/relationships/diagramDrawing" Target="../diagrams/drawing2.xml"/><Relationship Id="rId8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jpg"/><Relationship Id="rId5" Type="http://schemas.openxmlformats.org/officeDocument/2006/relationships/image" Target="../media/image25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jp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bit.ly/1HNVEAb" TargetMode="Externa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8.jpg"/><Relationship Id="rId5" Type="http://schemas.openxmlformats.org/officeDocument/2006/relationships/image" Target="../media/image9.jpg"/><Relationship Id="rId6" Type="http://schemas.openxmlformats.org/officeDocument/2006/relationships/image" Target="../media/image10.jpe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jp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diagramData" Target="../diagrams/data1.xml"/><Relationship Id="rId5" Type="http://schemas.openxmlformats.org/officeDocument/2006/relationships/diagramLayout" Target="../diagrams/layout1.xml"/><Relationship Id="rId6" Type="http://schemas.openxmlformats.org/officeDocument/2006/relationships/diagramQuickStyle" Target="../diagrams/quickStyle1.xml"/><Relationship Id="rId7" Type="http://schemas.openxmlformats.org/officeDocument/2006/relationships/diagramColors" Target="../diagrams/colors1.xml"/><Relationship Id="rId8" Type="http://schemas.microsoft.com/office/2007/relationships/diagramDrawing" Target="../diagrams/drawing1.xml"/><Relationship Id="rId1" Type="http://schemas.openxmlformats.org/officeDocument/2006/relationships/slideLayout" Target="../slideLayouts/slideLayout8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8114" y="816237"/>
            <a:ext cx="8098685" cy="1215764"/>
          </a:xfrm>
        </p:spPr>
        <p:txBody>
          <a:bodyPr>
            <a:normAutofit/>
          </a:bodyPr>
          <a:lstStyle/>
          <a:p>
            <a:pPr algn="l"/>
            <a:r>
              <a:rPr lang="en-US" sz="3600" dirty="0"/>
              <a:t>Sustainably Supporting Assessment Work with Communities of Practice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8115" y="2420629"/>
            <a:ext cx="4274398" cy="3857743"/>
          </a:xfrm>
        </p:spPr>
        <p:txBody>
          <a:bodyPr>
            <a:normAutofit fontScale="55000" lnSpcReduction="20000"/>
          </a:bodyPr>
          <a:lstStyle/>
          <a:p>
            <a:pPr algn="l"/>
            <a:r>
              <a:rPr lang="en-US" dirty="0" smtClean="0">
                <a:solidFill>
                  <a:schemeClr val="tx1"/>
                </a:solidFill>
              </a:rPr>
              <a:t>Maryellen Allen</a:t>
            </a: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University of South Florida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Sarah </a:t>
            </a:r>
            <a:r>
              <a:rPr lang="en-US" dirty="0" smtClean="0">
                <a:solidFill>
                  <a:schemeClr val="tx1"/>
                </a:solidFill>
              </a:rPr>
              <a:t>Evelyn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Brown </a:t>
            </a:r>
            <a:r>
              <a:rPr lang="en-US" dirty="0">
                <a:solidFill>
                  <a:schemeClr val="tx1"/>
                </a:solidFill>
              </a:rPr>
              <a:t>University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Lorraine Heffernan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University </a:t>
            </a:r>
            <a:r>
              <a:rPr lang="en-US" dirty="0">
                <a:solidFill>
                  <a:schemeClr val="tx1"/>
                </a:solidFill>
              </a:rPr>
              <a:t>of Massachusetts Dartmouth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/>
            </a:r>
            <a:br>
              <a:rPr lang="en-US" dirty="0" smtClean="0">
                <a:solidFill>
                  <a:schemeClr val="tx1"/>
                </a:solidFill>
              </a:rPr>
            </a:br>
            <a:r>
              <a:rPr lang="en-US" dirty="0" smtClean="0">
                <a:solidFill>
                  <a:schemeClr val="tx1"/>
                </a:solidFill>
              </a:rPr>
              <a:t>Jennifer </a:t>
            </a:r>
            <a:r>
              <a:rPr lang="en-US" dirty="0" err="1" smtClean="0">
                <a:solidFill>
                  <a:schemeClr val="tx1"/>
                </a:solidFill>
              </a:rPr>
              <a:t>Jarson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Muhlenberg </a:t>
            </a:r>
            <a:r>
              <a:rPr lang="en-US" dirty="0">
                <a:solidFill>
                  <a:schemeClr val="tx1"/>
                </a:solidFill>
              </a:rPr>
              <a:t>College    </a:t>
            </a:r>
            <a:endParaRPr lang="en-US" dirty="0" smtClean="0">
              <a:solidFill>
                <a:schemeClr val="tx1"/>
              </a:solidFill>
              <a:effectLst/>
            </a:endParaRPr>
          </a:p>
          <a:p>
            <a:pPr algn="l"/>
            <a:endParaRPr lang="en-US" dirty="0" smtClean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Eric </a:t>
            </a:r>
            <a:r>
              <a:rPr lang="en-US" dirty="0" err="1" smtClean="0">
                <a:solidFill>
                  <a:schemeClr val="tx1"/>
                </a:solidFill>
              </a:rPr>
              <a:t>Resnis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 smtClean="0">
                <a:solidFill>
                  <a:schemeClr val="tx1"/>
                </a:solidFill>
              </a:rPr>
              <a:t>Miami University</a:t>
            </a:r>
            <a:endParaRPr lang="en-US" dirty="0" smtClean="0">
              <a:solidFill>
                <a:schemeClr val="tx1"/>
              </a:solidFill>
              <a:effectLst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2513" y="2994725"/>
            <a:ext cx="1702217" cy="84575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96226" y="5628224"/>
            <a:ext cx="2490094" cy="64079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76800" y="4087459"/>
            <a:ext cx="2936240" cy="46089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876800" y="2440134"/>
            <a:ext cx="2509520" cy="42980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0113" y="4739640"/>
            <a:ext cx="2502252" cy="744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90449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96080" y="5545138"/>
            <a:ext cx="4714240" cy="1162050"/>
          </a:xfrm>
        </p:spPr>
        <p:txBody>
          <a:bodyPr>
            <a:normAutofit/>
          </a:bodyPr>
          <a:lstStyle/>
          <a:p>
            <a:r>
              <a:rPr lang="en-US" b="0" i="1" dirty="0" smtClean="0"/>
              <a:t>Assessment Project:</a:t>
            </a:r>
            <a:br>
              <a:rPr lang="en-US" b="0" i="1" dirty="0" smtClean="0"/>
            </a:br>
            <a:r>
              <a:rPr lang="en-US" dirty="0" smtClean="0"/>
              <a:t>The Relationship between Library </a:t>
            </a:r>
            <a:r>
              <a:rPr lang="en-US" dirty="0"/>
              <a:t>U</a:t>
            </a:r>
            <a:r>
              <a:rPr lang="en-US" dirty="0" smtClean="0"/>
              <a:t>sage and Student Success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916962"/>
            <a:ext cx="4053840" cy="4378501"/>
          </a:xfrm>
        </p:spPr>
        <p:txBody>
          <a:bodyPr>
            <a:normAutofit fontScale="92500" lnSpcReduction="10000"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Research Question</a:t>
            </a:r>
            <a:r>
              <a:rPr lang="en-US" sz="2400" dirty="0" smtClean="0">
                <a:solidFill>
                  <a:srgbClr val="C00000"/>
                </a:solidFill>
              </a:rPr>
              <a:t>:</a:t>
            </a:r>
            <a:r>
              <a:rPr lang="en-US" sz="2400" dirty="0" smtClean="0"/>
              <a:t> </a:t>
            </a:r>
          </a:p>
          <a:p>
            <a:r>
              <a:rPr lang="en-US" sz="2000" dirty="0" smtClean="0"/>
              <a:t>Does time spent in the physical library impact GPA?</a:t>
            </a:r>
          </a:p>
          <a:p>
            <a:endParaRPr lang="en-US" sz="2400" dirty="0"/>
          </a:p>
          <a:p>
            <a:r>
              <a:rPr lang="en-US" sz="2400" dirty="0" smtClean="0">
                <a:solidFill>
                  <a:srgbClr val="C00000"/>
                </a:solidFill>
              </a:rPr>
              <a:t>Communities of Practice: </a:t>
            </a:r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000" dirty="0" smtClean="0"/>
              <a:t>The Project Team: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Institutional Researcher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Faculty Member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Two Librarians</a:t>
            </a:r>
          </a:p>
          <a:p>
            <a:r>
              <a:rPr lang="en-US" sz="2000" dirty="0" smtClean="0"/>
              <a:t>Support and Oversight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Dean of the Library</a:t>
            </a:r>
          </a:p>
          <a:p>
            <a:pPr marL="342900" indent="-342900">
              <a:buFont typeface="Arial"/>
              <a:buChar char="•"/>
            </a:pPr>
            <a:r>
              <a:rPr lang="en-US" sz="2000" dirty="0" smtClean="0"/>
              <a:t>Vice Provost</a:t>
            </a:r>
          </a:p>
          <a:p>
            <a:r>
              <a:rPr lang="en-US" sz="2000" dirty="0" err="1" smtClean="0"/>
              <a:t>AiA</a:t>
            </a:r>
            <a:r>
              <a:rPr lang="en-US" sz="2000" dirty="0" smtClean="0"/>
              <a:t> Cohort</a:t>
            </a:r>
            <a:endParaRPr lang="en-US" sz="2000" dirty="0" smtClean="0"/>
          </a:p>
        </p:txBody>
      </p:sp>
      <p:pic>
        <p:nvPicPr>
          <p:cNvPr id="6" name="Picture 5" descr="Screen Shot 2014-12-18 at 9.56.01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221" y="813322"/>
            <a:ext cx="3861340" cy="258011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80" y="5759569"/>
            <a:ext cx="2936240" cy="460891"/>
          </a:xfrm>
          <a:prstGeom prst="rect">
            <a:avLst/>
          </a:prstGeom>
        </p:spPr>
      </p:pic>
      <p:pic>
        <p:nvPicPr>
          <p:cNvPr id="5" name="Picture 4" descr="Screen Shot 2014-12-18 at 9.55.50 AM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9077" y="3106213"/>
            <a:ext cx="3760160" cy="25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758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199" y="1435100"/>
            <a:ext cx="4343401" cy="5175250"/>
          </a:xfrm>
        </p:spPr>
        <p:txBody>
          <a:bodyPr>
            <a:normAutofit lnSpcReduction="10000"/>
          </a:bodyPr>
          <a:lstStyle/>
          <a:p>
            <a:r>
              <a:rPr lang="en-US" sz="2200" b="1" dirty="0" smtClean="0"/>
              <a:t>Assessment Project: </a:t>
            </a:r>
          </a:p>
          <a:p>
            <a:r>
              <a:rPr lang="en-US" sz="2200" i="1" dirty="0" smtClean="0"/>
              <a:t>Information Literacy and Student Learning at a Liberal Arts College</a:t>
            </a:r>
          </a:p>
          <a:p>
            <a:endParaRPr lang="en-US" sz="2200" dirty="0" smtClean="0"/>
          </a:p>
          <a:p>
            <a:r>
              <a:rPr lang="en-US" sz="2200" b="1" dirty="0" smtClean="0"/>
              <a:t>Research Areas: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Students</a:t>
            </a:r>
            <a:r>
              <a:rPr lang="en-US" sz="2200" b="1" dirty="0"/>
              <a:t>’</a:t>
            </a:r>
            <a:r>
              <a:rPr lang="en-US" sz="2200" dirty="0"/>
              <a:t> </a:t>
            </a:r>
            <a:r>
              <a:rPr lang="en-US" sz="2200" dirty="0" smtClean="0"/>
              <a:t>information literacy experiences &amp; competencies</a:t>
            </a:r>
            <a:br>
              <a:rPr lang="en-US" sz="2200" dirty="0" smtClean="0"/>
            </a:b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Faculty</a:t>
            </a:r>
            <a:r>
              <a:rPr lang="en-US" sz="2200" dirty="0" smtClean="0"/>
              <a:t> </a:t>
            </a:r>
            <a:r>
              <a:rPr lang="en-US" sz="2200" b="1" dirty="0"/>
              <a:t>perspectives</a:t>
            </a:r>
            <a:r>
              <a:rPr lang="en-US" sz="2200" dirty="0"/>
              <a:t> </a:t>
            </a:r>
            <a:r>
              <a:rPr lang="en-US" sz="2200" dirty="0" smtClean="0"/>
              <a:t>on</a:t>
            </a:r>
            <a:br>
              <a:rPr lang="en-US" sz="2200" dirty="0" smtClean="0"/>
            </a:br>
            <a:r>
              <a:rPr lang="en-US" sz="2200" dirty="0" smtClean="0"/>
              <a:t>students</a:t>
            </a:r>
            <a:r>
              <a:rPr lang="en-US" sz="2200" dirty="0"/>
              <a:t>’ </a:t>
            </a:r>
            <a:r>
              <a:rPr lang="en-US" sz="2200" dirty="0" smtClean="0"/>
              <a:t>information literacy competencies </a:t>
            </a:r>
            <a:br>
              <a:rPr lang="en-US" sz="2200" dirty="0" smtClean="0"/>
            </a:br>
            <a:endParaRPr lang="en-US" sz="22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en-US" sz="2200" b="1" dirty="0" smtClean="0"/>
              <a:t>Impact</a:t>
            </a:r>
            <a:r>
              <a:rPr lang="en-US" sz="2200" dirty="0" smtClean="0"/>
              <a:t> of information literacy </a:t>
            </a:r>
            <a:r>
              <a:rPr lang="en-US" sz="2200" b="1" dirty="0" smtClean="0"/>
              <a:t>instruction</a:t>
            </a:r>
            <a:r>
              <a:rPr lang="en-US" sz="2200" dirty="0" smtClean="0"/>
              <a:t> on student learning</a:t>
            </a:r>
          </a:p>
          <a:p>
            <a:endParaRPr lang="en-US" sz="2200" dirty="0" smtClean="0"/>
          </a:p>
          <a:p>
            <a:endParaRPr lang="en-US" sz="22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6689" y="690841"/>
            <a:ext cx="2502252" cy="74425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926" y="1686014"/>
            <a:ext cx="3797940" cy="253512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295" y="3900952"/>
            <a:ext cx="3875862" cy="2587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897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/>
          <p:cNvGraphicFramePr/>
          <p:nvPr>
            <p:extLst>
              <p:ext uri="{D42A27DB-BD31-4B8C-83A1-F6EECF244321}">
                <p14:modId xmlns:p14="http://schemas.microsoft.com/office/powerpoint/2010/main" val="3541941208"/>
              </p:ext>
            </p:extLst>
          </p:nvPr>
        </p:nvGraphicFramePr>
        <p:xfrm>
          <a:off x="745550" y="1529084"/>
          <a:ext cx="7646578" cy="4808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56689" y="690841"/>
            <a:ext cx="2502252" cy="7442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8801" y="6349632"/>
            <a:ext cx="70202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 smtClean="0"/>
              <a:t>AiA</a:t>
            </a:r>
            <a:r>
              <a:rPr lang="en-US" sz="900" dirty="0" smtClean="0"/>
              <a:t> Image: </a:t>
            </a:r>
            <a:r>
              <a:rPr lang="en-US" sz="900" dirty="0"/>
              <a:t>http://</a:t>
            </a:r>
            <a:r>
              <a:rPr lang="en-US" sz="900" dirty="0" smtClean="0"/>
              <a:t>static1.squarespace.com/static/53713bf0e4b0297decd1ab8b/t/537540ebe4b020043377bcc9/1400193339701/icon_31671.png</a:t>
            </a:r>
            <a:endParaRPr lang="en-US" sz="900" dirty="0"/>
          </a:p>
          <a:p>
            <a:r>
              <a:rPr lang="en-US" sz="900" dirty="0" smtClean="0"/>
              <a:t>Faculty </a:t>
            </a:r>
            <a:r>
              <a:rPr lang="en-US" sz="900" dirty="0"/>
              <a:t>Image: https://cdn3.iconfinder.com/data/icons/medcare/512/professor-512.png</a:t>
            </a:r>
          </a:p>
        </p:txBody>
      </p:sp>
    </p:spTree>
    <p:extLst>
      <p:ext uri="{BB962C8B-B14F-4D97-AF65-F5344CB8AC3E}">
        <p14:creationId xmlns:p14="http://schemas.microsoft.com/office/powerpoint/2010/main" val="3689472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9040" y="5318065"/>
            <a:ext cx="4124960" cy="1162050"/>
          </a:xfrm>
        </p:spPr>
        <p:txBody>
          <a:bodyPr>
            <a:normAutofit/>
          </a:bodyPr>
          <a:lstStyle/>
          <a:p>
            <a:r>
              <a:rPr lang="en-US" b="0" i="1" dirty="0" smtClean="0"/>
              <a:t>Assessment Project</a:t>
            </a:r>
            <a:br>
              <a:rPr lang="en-US" b="0" i="1" dirty="0" smtClean="0"/>
            </a:br>
            <a:r>
              <a:rPr lang="en-US" dirty="0" smtClean="0"/>
              <a:t>Dedicated Technology Facilities: Impacts, Success, and Implications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4165600" cy="46910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Research Question: </a:t>
            </a:r>
            <a:r>
              <a:rPr lang="en-US" sz="2000" dirty="0" smtClean="0"/>
              <a:t>How does the usage of dedicated technology facilities contribute to the success of Miami student scholarship and research? </a:t>
            </a:r>
          </a:p>
          <a:p>
            <a:pPr marL="342900" indent="-342900">
              <a:buFont typeface="Arial"/>
              <a:buChar char="•"/>
            </a:pPr>
            <a:r>
              <a:rPr lang="en-US" sz="2400" dirty="0" smtClean="0"/>
              <a:t>Team Composition: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Associate Provost for Undergraduate Education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Director, Teaching and Learning Center</a:t>
            </a:r>
          </a:p>
          <a:p>
            <a:pPr marL="800100" lvl="1" indent="-342900">
              <a:buFont typeface="Arial"/>
              <a:buChar char="•"/>
            </a:pPr>
            <a:r>
              <a:rPr lang="en-US" sz="2000" dirty="0" smtClean="0"/>
              <a:t>Assistant Director for Institutional Research</a:t>
            </a:r>
          </a:p>
          <a:p>
            <a:pPr marL="800100" lvl="1" indent="-342900">
              <a:buFont typeface="Arial"/>
              <a:buChar char="•"/>
            </a:pPr>
            <a:endParaRPr lang="en-US" sz="2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28" y="5899090"/>
            <a:ext cx="2942272" cy="562442"/>
          </a:xfrm>
          <a:prstGeom prst="rect">
            <a:avLst/>
          </a:prstGeom>
        </p:spPr>
      </p:pic>
      <p:pic>
        <p:nvPicPr>
          <p:cNvPr id="3" name="Picture 2" descr="July2014-1920x108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6480" y="1167070"/>
            <a:ext cx="2885439" cy="1623060"/>
          </a:xfrm>
          <a:prstGeom prst="rect">
            <a:avLst/>
          </a:prstGeom>
        </p:spPr>
      </p:pic>
      <p:pic>
        <p:nvPicPr>
          <p:cNvPr id="5" name="Picture 4" descr="April2013-1920x1080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90354" y="2790130"/>
            <a:ext cx="3117885" cy="1753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97754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19040" y="5318065"/>
            <a:ext cx="4124960" cy="1162050"/>
          </a:xfrm>
        </p:spPr>
        <p:txBody>
          <a:bodyPr>
            <a:normAutofit/>
          </a:bodyPr>
          <a:lstStyle/>
          <a:p>
            <a:r>
              <a:rPr lang="en-US" b="0" i="1" dirty="0" smtClean="0"/>
              <a:t>Assessment Project</a:t>
            </a:r>
            <a:br>
              <a:rPr lang="en-US" b="0" i="1" dirty="0" smtClean="0"/>
            </a:br>
            <a:r>
              <a:rPr lang="en-US" dirty="0" smtClean="0"/>
              <a:t>Dedicated Technology Facilities: Impacts, Success, and Implications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754" y="1435100"/>
            <a:ext cx="4165600" cy="4691063"/>
          </a:xfrm>
        </p:spPr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Research Projects:</a:t>
            </a:r>
            <a:endParaRPr lang="en-US" sz="2000" dirty="0" smtClean="0"/>
          </a:p>
          <a:p>
            <a:pPr marL="800100" lvl="1" indent="-342900">
              <a:buFont typeface="Arial"/>
              <a:buChar char="•"/>
            </a:pPr>
            <a:r>
              <a:rPr lang="en-US" sz="2200" dirty="0" smtClean="0"/>
              <a:t>Student Technological Self-Efficacy</a:t>
            </a:r>
          </a:p>
          <a:p>
            <a:pPr marL="800100" lvl="1" indent="-342900">
              <a:buFont typeface="Arial"/>
              <a:buChar char="•"/>
            </a:pPr>
            <a:r>
              <a:rPr lang="en-US" sz="2200" dirty="0" smtClean="0"/>
              <a:t>Digital Literacy exhibited in Undergraduate Research Posters</a:t>
            </a:r>
            <a:endParaRPr lang="en-US" sz="22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28" y="5899090"/>
            <a:ext cx="2942272" cy="562442"/>
          </a:xfrm>
          <a:prstGeom prst="rect">
            <a:avLst/>
          </a:prstGeom>
        </p:spPr>
      </p:pic>
      <p:pic>
        <p:nvPicPr>
          <p:cNvPr id="6" name="Picture 5" descr="ddn081411tuition_997550a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19040" y="1435100"/>
            <a:ext cx="3914000" cy="278463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402050" y="3409678"/>
            <a:ext cx="2921000" cy="1908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2471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Think-Pair-Share</a:t>
            </a:r>
            <a:endParaRPr lang="en-US" sz="4800" dirty="0"/>
          </a:p>
        </p:txBody>
      </p:sp>
    </p:spTree>
    <p:extLst>
      <p:ext uri="{BB962C8B-B14F-4D97-AF65-F5344CB8AC3E}">
        <p14:creationId xmlns:p14="http://schemas.microsoft.com/office/powerpoint/2010/main" val="35844327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93520"/>
            <a:ext cx="8229600" cy="422624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What are the advantages of different types of COPs?  </a:t>
            </a:r>
            <a:endParaRPr lang="en-US" sz="4800" dirty="0" smtClean="0"/>
          </a:p>
          <a:p>
            <a:pPr marL="0" indent="0" algn="ctr">
              <a:buNone/>
            </a:pPr>
            <a:endParaRPr lang="en-US" sz="4800" dirty="0" smtClean="0"/>
          </a:p>
          <a:p>
            <a:pPr marL="0" indent="0" algn="ctr">
              <a:buNone/>
            </a:pPr>
            <a:r>
              <a:rPr lang="en-US" sz="4800" dirty="0" smtClean="0"/>
              <a:t>How is </a:t>
            </a:r>
            <a:r>
              <a:rPr lang="en-US" sz="4800" dirty="0"/>
              <a:t>this different from my regular work? </a:t>
            </a:r>
          </a:p>
        </p:txBody>
      </p:sp>
    </p:spTree>
    <p:extLst>
      <p:ext uri="{BB962C8B-B14F-4D97-AF65-F5344CB8AC3E}">
        <p14:creationId xmlns:p14="http://schemas.microsoft.com/office/powerpoint/2010/main" val="11582809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800" dirty="0"/>
              <a:t>How were your groups formed</a:t>
            </a:r>
            <a:r>
              <a:rPr lang="en-US" sz="4800" dirty="0" smtClean="0"/>
              <a:t>?</a:t>
            </a:r>
          </a:p>
          <a:p>
            <a:pPr marL="0" indent="0" algn="ctr">
              <a:buNone/>
            </a:pPr>
            <a:r>
              <a:rPr lang="en-US" sz="4800" dirty="0" smtClean="0"/>
              <a:t> </a:t>
            </a:r>
          </a:p>
          <a:p>
            <a:pPr marL="0" indent="0" algn="ctr">
              <a:buNone/>
            </a:pPr>
            <a:r>
              <a:rPr lang="en-US" sz="4800" dirty="0" smtClean="0"/>
              <a:t>What </a:t>
            </a:r>
            <a:r>
              <a:rPr lang="en-US" sz="4800" dirty="0"/>
              <a:t>would you do differently?</a:t>
            </a:r>
          </a:p>
        </p:txBody>
      </p:sp>
    </p:spTree>
    <p:extLst>
      <p:ext uri="{BB962C8B-B14F-4D97-AF65-F5344CB8AC3E}">
        <p14:creationId xmlns:p14="http://schemas.microsoft.com/office/powerpoint/2010/main" val="16067368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5873"/>
            <a:ext cx="8229600" cy="4226243"/>
          </a:xfrm>
        </p:spPr>
        <p:txBody>
          <a:bodyPr>
            <a:noAutofit/>
          </a:bodyPr>
          <a:lstStyle/>
          <a:p>
            <a:pPr marL="0" indent="0" algn="ctr">
              <a:spcAft>
                <a:spcPts val="1200"/>
              </a:spcAft>
              <a:buNone/>
            </a:pPr>
            <a:r>
              <a:rPr lang="en-US" sz="4000" dirty="0"/>
              <a:t>How did you define people’s roles within your COP? </a:t>
            </a:r>
            <a:endParaRPr lang="en-US" sz="4000" dirty="0" smtClean="0"/>
          </a:p>
          <a:p>
            <a:pPr marL="0" indent="0" algn="ctr">
              <a:spcAft>
                <a:spcPts val="1200"/>
              </a:spcAft>
              <a:buNone/>
            </a:pPr>
            <a:r>
              <a:rPr lang="en-US" sz="4000" dirty="0" smtClean="0"/>
              <a:t>How </a:t>
            </a:r>
            <a:r>
              <a:rPr lang="en-US" sz="4000" dirty="0"/>
              <a:t>did you set and manage expectations? </a:t>
            </a:r>
            <a:endParaRPr lang="en-US" sz="4000" dirty="0" smtClean="0"/>
          </a:p>
          <a:p>
            <a:pPr marL="0" indent="0" algn="ctr">
              <a:spcAft>
                <a:spcPts val="1200"/>
              </a:spcAft>
              <a:buNone/>
            </a:pPr>
            <a:r>
              <a:rPr lang="en-US" sz="4000" dirty="0" smtClean="0"/>
              <a:t>How </a:t>
            </a:r>
            <a:r>
              <a:rPr lang="en-US" sz="4000" dirty="0"/>
              <a:t>do you avoid inertia and maintain engagement in the project over time?</a:t>
            </a:r>
          </a:p>
        </p:txBody>
      </p:sp>
    </p:spTree>
    <p:extLst>
      <p:ext uri="{BB962C8B-B14F-4D97-AF65-F5344CB8AC3E}">
        <p14:creationId xmlns:p14="http://schemas.microsoft.com/office/powerpoint/2010/main" val="3232064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can I do this?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Get in touch with someone on your campus. One partner is all it takes to get started.</a:t>
            </a:r>
          </a:p>
          <a:p>
            <a:r>
              <a:rPr lang="en-US" dirty="0" smtClean="0"/>
              <a:t>Build external relationships. Start today.</a:t>
            </a:r>
          </a:p>
          <a:p>
            <a:r>
              <a:rPr lang="en-US" dirty="0" smtClean="0"/>
              <a:t>Don’t underestimate the power of communication. </a:t>
            </a:r>
          </a:p>
          <a:p>
            <a:r>
              <a:rPr lang="en-US" dirty="0" smtClean="0"/>
              <a:t>Talk, share, plan. Repeat.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1678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0678" y="5367809"/>
            <a:ext cx="8229600" cy="973421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/>
              <a:t>Communities of practice (COP)</a:t>
            </a:r>
            <a:endParaRPr lang="en-US" sz="4800" dirty="0"/>
          </a:p>
        </p:txBody>
      </p:sp>
      <p:pic>
        <p:nvPicPr>
          <p:cNvPr id="3" name="Picture 2" descr="Screen Shot 2014-12-08 at 4.24.43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8600" y="666750"/>
            <a:ext cx="6111240" cy="4565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0308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41738"/>
            <a:ext cx="8229600" cy="1395062"/>
          </a:xfrm>
        </p:spPr>
        <p:txBody>
          <a:bodyPr>
            <a:normAutofit fontScale="90000"/>
          </a:bodyPr>
          <a:lstStyle/>
          <a:p>
            <a:r>
              <a:rPr lang="en-US" dirty="0"/>
              <a:t>Handout is available at the Speaker Center for download and also here: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509520"/>
            <a:ext cx="8229600" cy="3616643"/>
          </a:xfrm>
        </p:spPr>
        <p:txBody>
          <a:bodyPr/>
          <a:lstStyle/>
          <a:p>
            <a:pPr marL="0" indent="0" algn="ctr">
              <a:buNone/>
            </a:pPr>
            <a:r>
              <a:rPr lang="en-US" sz="4000" dirty="0" smtClean="0">
                <a:hlinkClick r:id="rId2"/>
              </a:rPr>
              <a:t>http</a:t>
            </a:r>
            <a:r>
              <a:rPr lang="en-US" sz="4000" dirty="0">
                <a:hlinkClick r:id="rId2"/>
              </a:rPr>
              <a:t>://bit.ly/</a:t>
            </a:r>
            <a:r>
              <a:rPr lang="en-US" sz="4000" dirty="0" smtClean="0">
                <a:hlinkClick r:id="rId2"/>
              </a:rPr>
              <a:t>1HNVEAb</a:t>
            </a:r>
            <a:r>
              <a:rPr lang="en-US" sz="4000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Bibliography</a:t>
            </a:r>
          </a:p>
          <a:p>
            <a:r>
              <a:rPr lang="en-US" dirty="0" smtClean="0"/>
              <a:t>Guiding questions</a:t>
            </a:r>
          </a:p>
          <a:p>
            <a:r>
              <a:rPr lang="en-US" dirty="0" smtClean="0"/>
              <a:t>Contact information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51402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Panel 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W</a:t>
            </a:r>
            <a:r>
              <a:rPr lang="en-US" dirty="0" smtClean="0"/>
              <a:t>hat </a:t>
            </a:r>
            <a:r>
              <a:rPr lang="en-US" dirty="0"/>
              <a:t>we set out to do and what we learned in the </a:t>
            </a:r>
            <a:r>
              <a:rPr lang="en-US" dirty="0" smtClean="0"/>
              <a:t>process</a:t>
            </a:r>
          </a:p>
          <a:p>
            <a:r>
              <a:rPr lang="en-US" dirty="0" smtClean="0"/>
              <a:t>Communicate and then communicate again</a:t>
            </a:r>
          </a:p>
          <a:p>
            <a:r>
              <a:rPr lang="en-US" dirty="0" smtClean="0"/>
              <a:t>Find members of the team</a:t>
            </a:r>
          </a:p>
          <a:p>
            <a:r>
              <a:rPr lang="en-US" dirty="0" smtClean="0"/>
              <a:t>Build on what you have</a:t>
            </a:r>
          </a:p>
          <a:p>
            <a:r>
              <a:rPr lang="en-US" dirty="0" smtClean="0"/>
              <a:t>Avoid inertia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5659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278" y="562129"/>
            <a:ext cx="8229600" cy="973421"/>
          </a:xfrm>
        </p:spPr>
        <p:txBody>
          <a:bodyPr>
            <a:noAutofit/>
          </a:bodyPr>
          <a:lstStyle/>
          <a:p>
            <a:pPr algn="ctr"/>
            <a:r>
              <a:rPr lang="en-US" sz="4200" dirty="0" smtClean="0"/>
              <a:t>What is a Community of Practice?</a:t>
            </a:r>
            <a:endParaRPr lang="en-US" sz="4200" dirty="0"/>
          </a:p>
        </p:txBody>
      </p:sp>
      <p:sp>
        <p:nvSpPr>
          <p:cNvPr id="4" name="Rectangle 3"/>
          <p:cNvSpPr/>
          <p:nvPr/>
        </p:nvSpPr>
        <p:spPr>
          <a:xfrm>
            <a:off x="5118837" y="1839643"/>
            <a:ext cx="3652202" cy="20313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effectLst/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“Groups </a:t>
            </a:r>
            <a:r>
              <a:rPr lang="en-US" dirty="0"/>
              <a:t>of people who share a concern, a set of problems, or a passion about a topic, and who deepen their knowledge and expertise in this area by interacting on an ongoing </a:t>
            </a:r>
            <a:r>
              <a:rPr lang="en-US" dirty="0" smtClean="0"/>
              <a:t>basis.”</a:t>
            </a:r>
          </a:p>
          <a:p>
            <a:pPr algn="ctr"/>
            <a:r>
              <a:rPr lang="en-US" dirty="0" smtClean="0"/>
              <a:t> (Wenger, McDermott, and Snyder)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5227638" y="4329356"/>
            <a:ext cx="3444240" cy="1477328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“Cross-Disciplinary Group...who engage in an active, collaborative program with a curriculum …that provides learning development, and community building.” (Cox)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705605" y="1535550"/>
            <a:ext cx="3835926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/>
              <a:buChar char="•"/>
            </a:pPr>
            <a:r>
              <a:rPr lang="en-US" sz="4200" dirty="0" smtClean="0"/>
              <a:t>Mutual Engagement</a:t>
            </a:r>
          </a:p>
          <a:p>
            <a:endParaRPr lang="en-US" sz="2000" dirty="0" smtClean="0"/>
          </a:p>
          <a:p>
            <a:pPr marL="571500" indent="-571500">
              <a:buFont typeface="Arial"/>
              <a:buChar char="•"/>
            </a:pPr>
            <a:r>
              <a:rPr lang="en-US" sz="4200" dirty="0"/>
              <a:t>Joint </a:t>
            </a:r>
            <a:r>
              <a:rPr lang="en-US" sz="4200" dirty="0" smtClean="0"/>
              <a:t>Enterprise</a:t>
            </a:r>
          </a:p>
          <a:p>
            <a:endParaRPr lang="en-US" sz="2000" dirty="0"/>
          </a:p>
          <a:p>
            <a:pPr marL="571500" indent="-571500">
              <a:buFont typeface="Arial"/>
              <a:buChar char="•"/>
            </a:pPr>
            <a:r>
              <a:rPr lang="en-US" sz="4200" dirty="0" smtClean="0"/>
              <a:t>Shared Repertoire</a:t>
            </a:r>
          </a:p>
        </p:txBody>
      </p:sp>
      <p:sp>
        <p:nvSpPr>
          <p:cNvPr id="7" name="Rectangle 6"/>
          <p:cNvSpPr/>
          <p:nvPr/>
        </p:nvSpPr>
        <p:spPr>
          <a:xfrm>
            <a:off x="153951" y="6306672"/>
            <a:ext cx="8328761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 Cox, M. D. (2004). Introduction to faculty learning </a:t>
            </a:r>
            <a:r>
              <a:rPr lang="en-US" sz="1000" dirty="0" smtClean="0"/>
              <a:t>communities. New </a:t>
            </a:r>
            <a:r>
              <a:rPr lang="en-US" sz="1000" dirty="0"/>
              <a:t>Directions for Teaching and Learning , 2004 (97), 5–23. http:/</a:t>
            </a:r>
            <a:r>
              <a:rPr lang="en-US" sz="1000" dirty="0" smtClean="0"/>
              <a:t>/</a:t>
            </a:r>
            <a:r>
              <a:rPr lang="ro-RO" sz="1000" dirty="0" smtClean="0"/>
              <a:t>dx.doi.org</a:t>
            </a:r>
            <a:r>
              <a:rPr lang="ro-RO" sz="1000" dirty="0"/>
              <a:t>/10.1002/tl.129</a:t>
            </a:r>
            <a:endParaRPr lang="en-US" sz="1000" dirty="0"/>
          </a:p>
        </p:txBody>
      </p:sp>
      <p:sp>
        <p:nvSpPr>
          <p:cNvPr id="8" name="Rectangle 7"/>
          <p:cNvSpPr/>
          <p:nvPr/>
        </p:nvSpPr>
        <p:spPr>
          <a:xfrm>
            <a:off x="153951" y="6552893"/>
            <a:ext cx="877516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Wenger, E., McDermott, R. A., &amp; Snyder, W. (2002). </a:t>
            </a:r>
            <a:r>
              <a:rPr lang="en-US" sz="1000" i="1" dirty="0"/>
              <a:t>Cultivating communities of practice: A guide to managing knowledge</a:t>
            </a:r>
            <a:r>
              <a:rPr lang="en-US" sz="1000" dirty="0"/>
              <a:t>. Boston, Mass: Harvard Business School Press</a:t>
            </a:r>
          </a:p>
        </p:txBody>
      </p:sp>
    </p:spTree>
    <p:extLst>
      <p:ext uri="{BB962C8B-B14F-4D97-AF65-F5344CB8AC3E}">
        <p14:creationId xmlns:p14="http://schemas.microsoft.com/office/powerpoint/2010/main" val="9604313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8320" y="2814320"/>
            <a:ext cx="8331200" cy="3311843"/>
          </a:xfrm>
        </p:spPr>
        <p:txBody>
          <a:bodyPr>
            <a:normAutofit lnSpcReduction="10000"/>
          </a:bodyPr>
          <a:lstStyle/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Team-based assessment projects</a:t>
            </a:r>
          </a:p>
          <a:p>
            <a:pPr marL="0" indent="0">
              <a:spcBef>
                <a:spcPts val="0"/>
              </a:spcBef>
              <a:spcAft>
                <a:spcPts val="1200"/>
              </a:spcAft>
              <a:buNone/>
            </a:pPr>
            <a:r>
              <a:rPr lang="en-US" dirty="0" smtClean="0"/>
              <a:t>Library and campus partners supported by blended learning environment and peer-to-peer network</a:t>
            </a:r>
          </a:p>
          <a:p>
            <a:r>
              <a:rPr lang="en-US" sz="2200" dirty="0" smtClean="0"/>
              <a:t>Cohort 1: 2013-2014 (75 teams)</a:t>
            </a:r>
          </a:p>
          <a:p>
            <a:r>
              <a:rPr lang="en-US" sz="2200" dirty="0" smtClean="0"/>
              <a:t>Cohort 2: 2014-2015 (73 teams)</a:t>
            </a:r>
          </a:p>
          <a:p>
            <a:r>
              <a:rPr lang="en-US" sz="2200" dirty="0" smtClean="0"/>
              <a:t>Cohort 3: 2015-2016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40000" y="626778"/>
            <a:ext cx="3568700" cy="207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17069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 this session, we will: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b="1" dirty="0" smtClean="0"/>
              <a:t>Share </a:t>
            </a:r>
            <a:r>
              <a:rPr lang="en-US" dirty="0" smtClean="0"/>
              <a:t>the </a:t>
            </a:r>
            <a:r>
              <a:rPr lang="en-US" dirty="0"/>
              <a:t>benefits and value of external </a:t>
            </a:r>
            <a:r>
              <a:rPr lang="en-US" dirty="0" smtClean="0"/>
              <a:t>relationships and </a:t>
            </a:r>
            <a:r>
              <a:rPr lang="en-US" dirty="0"/>
              <a:t>communities of </a:t>
            </a:r>
            <a:r>
              <a:rPr lang="en-US" dirty="0" smtClean="0"/>
              <a:t>practice</a:t>
            </a:r>
          </a:p>
          <a:p>
            <a:endParaRPr lang="en-US" dirty="0" smtClean="0">
              <a:effectLst/>
            </a:endParaRPr>
          </a:p>
          <a:p>
            <a:r>
              <a:rPr lang="en-US" b="1" dirty="0" smtClean="0"/>
              <a:t>Help </a:t>
            </a:r>
            <a:r>
              <a:rPr lang="en-US" dirty="0" smtClean="0"/>
              <a:t>you</a:t>
            </a:r>
            <a:r>
              <a:rPr lang="en-US" b="1" dirty="0" smtClean="0"/>
              <a:t> </a:t>
            </a:r>
            <a:r>
              <a:rPr lang="en-US" dirty="0" smtClean="0"/>
              <a:t>identify </a:t>
            </a:r>
            <a:r>
              <a:rPr lang="en-US" dirty="0"/>
              <a:t>ideas to improve </a:t>
            </a:r>
            <a:r>
              <a:rPr lang="en-US" dirty="0" smtClean="0"/>
              <a:t>current</a:t>
            </a:r>
            <a:r>
              <a:rPr lang="en-US" dirty="0"/>
              <a:t>/</a:t>
            </a:r>
            <a:r>
              <a:rPr lang="en-US" dirty="0" smtClean="0"/>
              <a:t>future </a:t>
            </a:r>
            <a:r>
              <a:rPr lang="en-US" dirty="0"/>
              <a:t>projects by building on external </a:t>
            </a:r>
            <a:r>
              <a:rPr lang="en-US" dirty="0" smtClean="0"/>
              <a:t>relationships</a:t>
            </a:r>
            <a:endParaRPr lang="en-US" dirty="0" smtClean="0">
              <a:effectLst/>
            </a:endParaRPr>
          </a:p>
          <a:p>
            <a:endParaRPr lang="en-US" b="1" dirty="0" smtClean="0"/>
          </a:p>
          <a:p>
            <a:r>
              <a:rPr lang="en-US" b="1" dirty="0" smtClean="0"/>
              <a:t>Encourage </a:t>
            </a:r>
            <a:r>
              <a:rPr lang="en-US" dirty="0" smtClean="0"/>
              <a:t>you to network and share </a:t>
            </a:r>
            <a:r>
              <a:rPr lang="en-US" dirty="0"/>
              <a:t>strategies </a:t>
            </a:r>
            <a:r>
              <a:rPr lang="en-US" dirty="0" smtClean="0"/>
              <a:t>to create your own </a:t>
            </a:r>
            <a:r>
              <a:rPr lang="en-US" dirty="0"/>
              <a:t>support </a:t>
            </a:r>
            <a:r>
              <a:rPr lang="en-US" dirty="0" smtClean="0"/>
              <a:t>communities</a:t>
            </a:r>
            <a:endParaRPr lang="en-US" dirty="0" smtClean="0">
              <a:effectLst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979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038" y="5304155"/>
            <a:ext cx="4124960" cy="1162050"/>
          </a:xfrm>
        </p:spPr>
        <p:txBody>
          <a:bodyPr/>
          <a:lstStyle/>
          <a:p>
            <a:r>
              <a:rPr lang="en-US" b="0" i="1" dirty="0" smtClean="0"/>
              <a:t>Assessment Project</a:t>
            </a:r>
            <a:br>
              <a:rPr lang="en-US" b="0" i="1" dirty="0" smtClean="0"/>
            </a:br>
            <a:r>
              <a:rPr lang="en-US" dirty="0" smtClean="0"/>
              <a:t>Impact of Information Literacy Instruction on Student Success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1"/>
            <a:ext cx="3931920" cy="4010660"/>
          </a:xfrm>
        </p:spPr>
        <p:txBody>
          <a:bodyPr>
            <a:normAutofit fontScale="925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US" sz="2400" b="1" dirty="0" smtClean="0"/>
              <a:t>Research Question: </a:t>
            </a:r>
            <a:r>
              <a:rPr lang="en-US" sz="2100" dirty="0" smtClean="0"/>
              <a:t>Do First Year Composition students who attend information literacy instruction perform better in their course than those who do not?</a:t>
            </a:r>
          </a:p>
          <a:p>
            <a:pPr marL="285750" indent="-285750">
              <a:buFont typeface="Arial"/>
              <a:buChar char="•"/>
            </a:pPr>
            <a:r>
              <a:rPr lang="en-US" sz="2200" dirty="0" smtClean="0"/>
              <a:t>Members of USF’s COP appointed by the Assistant Vice Provost</a:t>
            </a:r>
            <a:r>
              <a:rPr lang="en-US" sz="2200" smtClean="0"/>
              <a:t>, consisting </a:t>
            </a:r>
            <a:r>
              <a:rPr lang="en-US" sz="2200" dirty="0" smtClean="0"/>
              <a:t>of:</a:t>
            </a:r>
          </a:p>
          <a:p>
            <a:pPr marL="742950" lvl="1" indent="-285750">
              <a:buFont typeface="Arial"/>
              <a:buChar char="•"/>
            </a:pPr>
            <a:r>
              <a:rPr lang="en-US" sz="1700" dirty="0" smtClean="0"/>
              <a:t>2 Librarians</a:t>
            </a:r>
          </a:p>
          <a:p>
            <a:pPr marL="742950" lvl="1" indent="-285750">
              <a:buFont typeface="Arial"/>
              <a:buChar char="•"/>
            </a:pPr>
            <a:r>
              <a:rPr lang="en-US" sz="1700" dirty="0" smtClean="0"/>
              <a:t>Director of First Year Composition (FYC)</a:t>
            </a:r>
          </a:p>
          <a:p>
            <a:pPr marL="742950" lvl="1" indent="-285750">
              <a:buFont typeface="Arial"/>
              <a:buChar char="•"/>
            </a:pPr>
            <a:r>
              <a:rPr lang="en-US" sz="1700" dirty="0" smtClean="0"/>
              <a:t>Director of the Academy for Teaching and Learning Excellence</a:t>
            </a:r>
          </a:p>
          <a:p>
            <a:pPr marL="285750" indent="-285750">
              <a:buFont typeface="Arial"/>
              <a:buChar char="•"/>
            </a:pPr>
            <a:r>
              <a:rPr lang="en-US" sz="1900" dirty="0" smtClean="0"/>
              <a:t>2 members left the University during the middle of the project</a:t>
            </a:r>
            <a:endParaRPr lang="en-US" sz="19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720" y="5620214"/>
            <a:ext cx="2509520" cy="429807"/>
          </a:xfrm>
          <a:prstGeom prst="rect">
            <a:avLst/>
          </a:prstGeom>
        </p:spPr>
      </p:pic>
      <p:pic>
        <p:nvPicPr>
          <p:cNvPr id="3" name="Picture 2" descr="usf_admin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680" y="904240"/>
            <a:ext cx="2651606" cy="1750060"/>
          </a:xfrm>
          <a:prstGeom prst="rect">
            <a:avLst/>
          </a:prstGeom>
        </p:spPr>
      </p:pic>
      <p:pic>
        <p:nvPicPr>
          <p:cNvPr id="5" name="Picture 4" descr="usf_bulls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1531" y="2654300"/>
            <a:ext cx="2646461" cy="1478368"/>
          </a:xfrm>
          <a:prstGeom prst="rect">
            <a:avLst/>
          </a:prstGeom>
        </p:spPr>
      </p:pic>
      <p:pic>
        <p:nvPicPr>
          <p:cNvPr id="6" name="Picture 5" descr="usf_library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1774" y="3723489"/>
            <a:ext cx="2532226" cy="189672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3040" y="803364"/>
            <a:ext cx="47650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University of South Florida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26086592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10038" y="5841683"/>
            <a:ext cx="4810442" cy="774700"/>
          </a:xfrm>
        </p:spPr>
        <p:txBody>
          <a:bodyPr>
            <a:normAutofit fontScale="90000"/>
          </a:bodyPr>
          <a:lstStyle/>
          <a:p>
            <a:r>
              <a:rPr lang="en-US" b="0" i="1" dirty="0" smtClean="0"/>
              <a:t>Assessment Project</a:t>
            </a:r>
            <a:br>
              <a:rPr lang="en-US" b="0" i="1" dirty="0" smtClean="0"/>
            </a:br>
            <a:r>
              <a:rPr lang="en-US" dirty="0" smtClean="0"/>
              <a:t>Plugging into the process: Enhancing campus partnerships to provide robust student research support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61633" y="652780"/>
            <a:ext cx="3850640" cy="4691063"/>
          </a:xfrm>
        </p:spPr>
        <p:txBody>
          <a:bodyPr>
            <a:no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/>
              <a:t>Existing strong relationship with FYC.</a:t>
            </a:r>
          </a:p>
          <a:p>
            <a:pPr marL="742950" lvl="1" indent="-285750">
              <a:buFont typeface="Arial"/>
              <a:buChar char="•"/>
            </a:pPr>
            <a:r>
              <a:rPr lang="en-US" sz="2200" dirty="0" smtClean="0"/>
              <a:t>Provided invaluable data</a:t>
            </a:r>
          </a:p>
          <a:p>
            <a:pPr marL="742950" lvl="1" indent="-285750">
              <a:buFont typeface="Arial"/>
              <a:buChar char="•"/>
            </a:pPr>
            <a:r>
              <a:rPr lang="en-US" sz="2200" dirty="0" smtClean="0"/>
              <a:t>Very vested in information literacy and student success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Support from </a:t>
            </a:r>
            <a:r>
              <a:rPr lang="en-US" sz="2400" dirty="0" err="1" smtClean="0"/>
              <a:t>AiA</a:t>
            </a:r>
            <a:r>
              <a:rPr lang="en-US" sz="2400" dirty="0" smtClean="0"/>
              <a:t> cohort was vital.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/>
              <a:t>Institutional support made library data collection of students possible</a:t>
            </a:r>
            <a:endParaRPr lang="en-US" sz="2400" dirty="0"/>
          </a:p>
        </p:txBody>
      </p:sp>
      <p:pic>
        <p:nvPicPr>
          <p:cNvPr id="6" name="Picture 5" descr="seal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9326" y="5020866"/>
            <a:ext cx="1641634" cy="1641634"/>
          </a:xfrm>
          <a:prstGeom prst="rect">
            <a:avLst/>
          </a:prstGeom>
        </p:spPr>
      </p:pic>
      <p:pic>
        <p:nvPicPr>
          <p:cNvPr id="7" name="Picture 6" descr="USFfrontentrance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9862" y="1625600"/>
            <a:ext cx="4254070" cy="274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649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633" y="1357668"/>
            <a:ext cx="8512862" cy="774700"/>
          </a:xfrm>
        </p:spPr>
        <p:txBody>
          <a:bodyPr>
            <a:normAutofit fontScale="90000"/>
          </a:bodyPr>
          <a:lstStyle/>
          <a:p>
            <a:r>
              <a:rPr lang="en-US" sz="3100" b="0" i="1" dirty="0" smtClean="0">
                <a:solidFill>
                  <a:srgbClr val="000000"/>
                </a:solidFill>
              </a:rPr>
              <a:t>Assessment Project</a:t>
            </a:r>
            <a:br>
              <a:rPr lang="en-US" sz="3100" b="0" i="1" dirty="0" smtClean="0">
                <a:solidFill>
                  <a:srgbClr val="000000"/>
                </a:solidFill>
              </a:rPr>
            </a:br>
            <a:r>
              <a:rPr lang="en-US" sz="3100" b="0" dirty="0" smtClean="0"/>
              <a:t>Plugging into the process: Enhancing campus partnerships to provide robust student research support</a:t>
            </a:r>
            <a:endParaRPr lang="en-US" sz="3100" b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62880" y="2711488"/>
            <a:ext cx="3759199" cy="3587712"/>
          </a:xfrm>
        </p:spPr>
        <p:txBody>
          <a:bodyPr>
            <a:noAutofit/>
          </a:bodyPr>
          <a:lstStyle/>
          <a:p>
            <a:r>
              <a:rPr lang="en-US" sz="2800" i="1" dirty="0" smtClean="0">
                <a:solidFill>
                  <a:srgbClr val="000000"/>
                </a:solidFill>
              </a:rPr>
              <a:t>Research Question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dirty="0" smtClean="0"/>
              <a:t>To what extent do students meet/exceed faculty expectations of student research needs</a:t>
            </a:r>
          </a:p>
          <a:p>
            <a:endParaRPr lang="en-US" sz="2800" dirty="0"/>
          </a:p>
        </p:txBody>
      </p:sp>
      <p:pic>
        <p:nvPicPr>
          <p:cNvPr id="3" name="Picture 2" descr="Screen Shot 2014-12-18 at 9.54.06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099" y="2711488"/>
            <a:ext cx="4570782" cy="258372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1633" y="5638483"/>
            <a:ext cx="1702217" cy="845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543319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-81280" y="568961"/>
            <a:ext cx="9337040" cy="2326639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873" y="5886483"/>
            <a:ext cx="1702217" cy="845756"/>
          </a:xfrm>
          <a:prstGeom prst="rect">
            <a:avLst/>
          </a:prstGeom>
        </p:spPr>
      </p:pic>
      <p:sp>
        <p:nvSpPr>
          <p:cNvPr id="14" name="Wave 13"/>
          <p:cNvSpPr/>
          <p:nvPr/>
        </p:nvSpPr>
        <p:spPr>
          <a:xfrm>
            <a:off x="-182880" y="1219199"/>
            <a:ext cx="9652000" cy="5513039"/>
          </a:xfrm>
          <a:prstGeom prst="wave">
            <a:avLst>
              <a:gd name="adj1" fmla="val 12500"/>
              <a:gd name="adj2" fmla="val 990"/>
            </a:avLst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0" y="716279"/>
            <a:ext cx="4348480" cy="4358641"/>
          </a:xfrm>
          <a:prstGeom prst="ellips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aphicFrame>
        <p:nvGraphicFramePr>
          <p:cNvPr id="12" name="Diagram 11"/>
          <p:cNvGraphicFramePr/>
          <p:nvPr>
            <p:extLst>
              <p:ext uri="{D42A27DB-BD31-4B8C-83A1-F6EECF244321}">
                <p14:modId xmlns:p14="http://schemas.microsoft.com/office/powerpoint/2010/main" val="2300159287"/>
              </p:ext>
            </p:extLst>
          </p:nvPr>
        </p:nvGraphicFramePr>
        <p:xfrm>
          <a:off x="-79910" y="447040"/>
          <a:ext cx="8656320" cy="576072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0607040" y="5273042"/>
            <a:ext cx="2225040" cy="1046480"/>
          </a:xfrm>
        </p:spPr>
        <p:txBody>
          <a:bodyPr>
            <a:noAutofit/>
          </a:bodyPr>
          <a:lstStyle/>
          <a:p>
            <a:pPr algn="ctr"/>
            <a:endParaRPr lang="en-US" sz="2800" dirty="0"/>
          </a:p>
        </p:txBody>
      </p:sp>
      <p:sp>
        <p:nvSpPr>
          <p:cNvPr id="19" name="Notched Right Arrow 18"/>
          <p:cNvSpPr/>
          <p:nvPr/>
        </p:nvSpPr>
        <p:spPr>
          <a:xfrm flipH="1">
            <a:off x="10302240" y="4165599"/>
            <a:ext cx="4043680" cy="1269999"/>
          </a:xfrm>
          <a:prstGeom prst="notchedRightArrow">
            <a:avLst/>
          </a:prstGeom>
          <a:solidFill>
            <a:srgbClr val="DED85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056640" y="840867"/>
            <a:ext cx="3393440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4000" dirty="0"/>
              <a:t>University </a:t>
            </a:r>
            <a:r>
              <a:rPr lang="en-US" sz="4000" dirty="0" smtClean="0"/>
              <a:t>Library Team</a:t>
            </a:r>
            <a:endParaRPr lang="en-US" dirty="0"/>
          </a:p>
          <a:p>
            <a:pPr marL="285750" lvl="0" indent="-285750">
              <a:spcAft>
                <a:spcPts val="600"/>
              </a:spcAft>
              <a:buFont typeface="Arial"/>
              <a:buChar char="•"/>
            </a:pPr>
            <a:r>
              <a:rPr lang="en-US" dirty="0"/>
              <a:t>Head, Instructional Design</a:t>
            </a:r>
          </a:p>
          <a:p>
            <a:pPr marL="285750" lvl="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Director of </a:t>
            </a:r>
            <a:r>
              <a:rPr lang="en-US" dirty="0"/>
              <a:t>Library Assessment and Planning</a:t>
            </a:r>
          </a:p>
          <a:p>
            <a:pPr marL="285750" lvl="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AUL of </a:t>
            </a:r>
            <a:r>
              <a:rPr lang="en-US" dirty="0"/>
              <a:t>Research and </a:t>
            </a:r>
            <a:r>
              <a:rPr lang="en-US" dirty="0" smtClean="0"/>
              <a:t>Outreach</a:t>
            </a:r>
          </a:p>
          <a:p>
            <a:pPr marL="285750" lvl="0" indent="-285750">
              <a:spcAft>
                <a:spcPts val="600"/>
              </a:spcAft>
              <a:buFont typeface="Arial"/>
              <a:buChar char="•"/>
            </a:pPr>
            <a:r>
              <a:rPr lang="en-US" dirty="0" smtClean="0"/>
              <a:t>Subject Librarians</a:t>
            </a:r>
            <a:endParaRPr lang="en-US" dirty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75200" y="840867"/>
            <a:ext cx="41757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External COP of colleagues also doing assessment </a:t>
            </a:r>
            <a:r>
              <a:rPr lang="en-US" sz="2400" dirty="0" smtClean="0"/>
              <a:t>work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75200" y="2648814"/>
            <a:ext cx="43484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2400" dirty="0"/>
              <a:t>On Campus </a:t>
            </a:r>
            <a:r>
              <a:rPr lang="en-US" sz="2400" dirty="0" smtClean="0"/>
              <a:t>COP</a:t>
            </a:r>
            <a:endParaRPr lang="en-US" sz="2400" dirty="0"/>
          </a:p>
          <a:p>
            <a:pPr marL="342900" lvl="0" indent="-342900"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Director</a:t>
            </a:r>
            <a:r>
              <a:rPr lang="en-US" sz="2400" dirty="0"/>
              <a:t>, Center for Teaching &amp; </a:t>
            </a:r>
            <a:r>
              <a:rPr lang="en-US" sz="2400" dirty="0" smtClean="0"/>
              <a:t>Learning</a:t>
            </a:r>
          </a:p>
          <a:p>
            <a:pPr marL="342900" lvl="0" indent="-342900">
              <a:spcAft>
                <a:spcPts val="600"/>
              </a:spcAft>
              <a:buFont typeface="Arial"/>
              <a:buChar char="•"/>
            </a:pPr>
            <a:r>
              <a:rPr lang="en-US" sz="2400" dirty="0"/>
              <a:t>Dean of First Year Students and </a:t>
            </a:r>
            <a:r>
              <a:rPr lang="en-US" sz="2400" dirty="0" smtClean="0"/>
              <a:t>Sophomores</a:t>
            </a:r>
          </a:p>
          <a:p>
            <a:pPr marL="342900" lvl="0" indent="-342900">
              <a:spcAft>
                <a:spcPts val="600"/>
              </a:spcAft>
              <a:buFont typeface="Arial"/>
              <a:buChar char="•"/>
            </a:pPr>
            <a:r>
              <a:rPr lang="en-US" sz="2400" dirty="0" smtClean="0"/>
              <a:t>Academic </a:t>
            </a:r>
            <a:r>
              <a:rPr lang="en-US" sz="2400" dirty="0"/>
              <a:t>Departments: Faculty of First Year </a:t>
            </a:r>
            <a:r>
              <a:rPr lang="en-US" sz="2400" dirty="0" smtClean="0"/>
              <a:t>Seminars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74986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31506</TotalTime>
  <Words>887</Words>
  <Application>Microsoft Macintosh PowerPoint</Application>
  <PresentationFormat>On-screen Show (4:3)</PresentationFormat>
  <Paragraphs>167</Paragraphs>
  <Slides>21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Sustainably Supporting Assessment Work with Communities of Practice</vt:lpstr>
      <vt:lpstr>Communities of practice (COP)</vt:lpstr>
      <vt:lpstr>What is a Community of Practice?</vt:lpstr>
      <vt:lpstr>PowerPoint Presentation</vt:lpstr>
      <vt:lpstr>In this session, we will:</vt:lpstr>
      <vt:lpstr>Assessment Project Impact of Information Literacy Instruction on Student Success</vt:lpstr>
      <vt:lpstr>Assessment Project Plugging into the process: Enhancing campus partnerships to provide robust student research support</vt:lpstr>
      <vt:lpstr>Assessment Project Plugging into the process: Enhancing campus partnerships to provide robust student research support</vt:lpstr>
      <vt:lpstr>PowerPoint Presentation</vt:lpstr>
      <vt:lpstr>Assessment Project: The Relationship between Library Usage and Student Success</vt:lpstr>
      <vt:lpstr>PowerPoint Presentation</vt:lpstr>
      <vt:lpstr>PowerPoint Presentation</vt:lpstr>
      <vt:lpstr>Assessment Project Dedicated Technology Facilities: Impacts, Success, and Implications</vt:lpstr>
      <vt:lpstr>Assessment Project Dedicated Technology Facilities: Impacts, Success, and Implications</vt:lpstr>
      <vt:lpstr>PowerPoint Presentation</vt:lpstr>
      <vt:lpstr>PowerPoint Presentation</vt:lpstr>
      <vt:lpstr>PowerPoint Presentation</vt:lpstr>
      <vt:lpstr>PowerPoint Presentation</vt:lpstr>
      <vt:lpstr>How can I do this? </vt:lpstr>
      <vt:lpstr>Handout is available at the Speaker Center for download and also here: </vt:lpstr>
      <vt:lpstr>Panel Discussion</vt:lpstr>
    </vt:vector>
  </TitlesOfParts>
  <Company>Brown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Sustainably Supporting Assessment Work with Communities of Practice</dc:title>
  <dc:creator>Sarah Bordac</dc:creator>
  <cp:lastModifiedBy>Bordac-Evelyn</cp:lastModifiedBy>
  <cp:revision>45</cp:revision>
  <dcterms:created xsi:type="dcterms:W3CDTF">2014-12-08T20:40:54Z</dcterms:created>
  <dcterms:modified xsi:type="dcterms:W3CDTF">2015-03-26T16:49:29Z</dcterms:modified>
</cp:coreProperties>
</file>