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00" d="100"/>
          <a:sy n="100" d="100"/>
        </p:scale>
        <p:origin x="7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11/3/2014</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6751" y="186018"/>
            <a:ext cx="5816529" cy="1323439"/>
          </a:xfrm>
          <a:prstGeom prst="rect">
            <a:avLst/>
          </a:prstGeom>
          <a:noFill/>
        </p:spPr>
        <p:txBody>
          <a:bodyPr wrap="none" rtlCol="0">
            <a:spAutoFit/>
          </a:bodyPr>
          <a:lstStyle/>
          <a:p>
            <a:r>
              <a:rPr lang="en-US" sz="4000" dirty="0" smtClean="0"/>
              <a:t>Are you ready to </a:t>
            </a:r>
          </a:p>
          <a:p>
            <a:r>
              <a:rPr lang="en-US" sz="4000" dirty="0" smtClean="0"/>
              <a:t>Rethink Resource Sharing?</a:t>
            </a:r>
            <a:endParaRPr lang="en-US" sz="4000" dirty="0"/>
          </a:p>
        </p:txBody>
      </p:sp>
      <p:sp>
        <p:nvSpPr>
          <p:cNvPr id="6" name="TextBox 5"/>
          <p:cNvSpPr txBox="1"/>
          <p:nvPr/>
        </p:nvSpPr>
        <p:spPr>
          <a:xfrm>
            <a:off x="201705" y="702043"/>
            <a:ext cx="2097742" cy="892552"/>
          </a:xfrm>
          <a:prstGeom prst="rect">
            <a:avLst/>
          </a:prstGeom>
          <a:solidFill>
            <a:schemeClr val="tx1"/>
          </a:solidFill>
        </p:spPr>
        <p:txBody>
          <a:bodyPr wrap="square" rtlCol="0">
            <a:spAutoFit/>
          </a:bodyPr>
          <a:lstStyle/>
          <a:p>
            <a:r>
              <a:rPr lang="en-US" sz="1200" dirty="0" smtClean="0">
                <a:solidFill>
                  <a:srgbClr val="C00000"/>
                </a:solidFill>
              </a:rPr>
              <a:t>About the RRS Manifesto</a:t>
            </a:r>
          </a:p>
          <a:p>
            <a:r>
              <a:rPr lang="en-US" sz="1000" dirty="0" smtClean="0">
                <a:solidFill>
                  <a:schemeClr val="bg1"/>
                </a:solidFill>
              </a:rPr>
              <a:t>The RRS manifesto aspires to inspire systematic change that inspires libraries to more effectively serve all potential users.</a:t>
            </a:r>
            <a:endParaRPr lang="en-US" sz="1000" dirty="0">
              <a:solidFill>
                <a:schemeClr val="bg1"/>
              </a:solidFill>
            </a:endParaRPr>
          </a:p>
        </p:txBody>
      </p:sp>
      <p:sp>
        <p:nvSpPr>
          <p:cNvPr id="7" name="TextBox 6"/>
          <p:cNvSpPr txBox="1"/>
          <p:nvPr/>
        </p:nvSpPr>
        <p:spPr>
          <a:xfrm>
            <a:off x="201705" y="1792941"/>
            <a:ext cx="2097742" cy="1354217"/>
          </a:xfrm>
          <a:prstGeom prst="rect">
            <a:avLst/>
          </a:prstGeom>
          <a:solidFill>
            <a:schemeClr val="tx1"/>
          </a:solidFill>
        </p:spPr>
        <p:txBody>
          <a:bodyPr wrap="square" rtlCol="0">
            <a:spAutoFit/>
          </a:bodyPr>
          <a:lstStyle/>
          <a:p>
            <a:r>
              <a:rPr lang="en-US" sz="1200" dirty="0" smtClean="0">
                <a:solidFill>
                  <a:srgbClr val="C00000"/>
                </a:solidFill>
              </a:rPr>
              <a:t>Selected Endorsements</a:t>
            </a:r>
          </a:p>
          <a:p>
            <a:pPr marL="171450" indent="-171450">
              <a:buFont typeface="Arial" panose="020B0604020202020204" pitchFamily="34" charset="0"/>
              <a:buChar char="•"/>
            </a:pPr>
            <a:r>
              <a:rPr lang="en-US" sz="1000" dirty="0" smtClean="0">
                <a:solidFill>
                  <a:schemeClr val="bg1"/>
                </a:solidFill>
              </a:rPr>
              <a:t>ALA/RUSA/STARS Exec. Comm.</a:t>
            </a:r>
          </a:p>
          <a:p>
            <a:pPr marL="171450" indent="-171450">
              <a:buFont typeface="Arial" panose="020B0604020202020204" pitchFamily="34" charset="0"/>
              <a:buChar char="•"/>
            </a:pPr>
            <a:r>
              <a:rPr lang="en-US" sz="1000" dirty="0" smtClean="0">
                <a:solidFill>
                  <a:schemeClr val="bg1"/>
                </a:solidFill>
              </a:rPr>
              <a:t>IFLA Doc. Delivery + RS Comm.</a:t>
            </a:r>
          </a:p>
          <a:p>
            <a:pPr marL="171450" indent="-171450">
              <a:buFont typeface="Arial" panose="020B0604020202020204" pitchFamily="34" charset="0"/>
              <a:buChar char="•"/>
            </a:pPr>
            <a:r>
              <a:rPr lang="en-US" sz="1000" dirty="0" smtClean="0">
                <a:solidFill>
                  <a:schemeClr val="bg1"/>
                </a:solidFill>
              </a:rPr>
              <a:t>Ontario Library Association</a:t>
            </a:r>
          </a:p>
          <a:p>
            <a:pPr marL="171450" indent="-171450">
              <a:buFont typeface="Arial" panose="020B0604020202020204" pitchFamily="34" charset="0"/>
              <a:buChar char="•"/>
            </a:pPr>
            <a:r>
              <a:rPr lang="en-US" sz="1000" dirty="0" smtClean="0">
                <a:solidFill>
                  <a:schemeClr val="bg1"/>
                </a:solidFill>
              </a:rPr>
              <a:t>National &amp; State Libs. Australasia</a:t>
            </a:r>
          </a:p>
          <a:p>
            <a:pPr marL="171450" indent="-171450">
              <a:buFont typeface="Arial" panose="020B0604020202020204" pitchFamily="34" charset="0"/>
              <a:buChar char="•"/>
            </a:pPr>
            <a:r>
              <a:rPr lang="en-US" sz="1000" dirty="0" smtClean="0">
                <a:solidFill>
                  <a:schemeClr val="bg1"/>
                </a:solidFill>
              </a:rPr>
              <a:t>DELNET (India)</a:t>
            </a:r>
          </a:p>
          <a:p>
            <a:pPr marL="171450" indent="-171450">
              <a:buFont typeface="Arial" panose="020B0604020202020204" pitchFamily="34" charset="0"/>
              <a:buChar char="•"/>
            </a:pPr>
            <a:r>
              <a:rPr lang="en-US" sz="1000" dirty="0" smtClean="0">
                <a:solidFill>
                  <a:schemeClr val="bg1"/>
                </a:solidFill>
              </a:rPr>
              <a:t>Forum for </a:t>
            </a:r>
            <a:r>
              <a:rPr lang="en-US" sz="1000" dirty="0" err="1" smtClean="0">
                <a:solidFill>
                  <a:schemeClr val="bg1"/>
                </a:solidFill>
              </a:rPr>
              <a:t>Interlending</a:t>
            </a:r>
            <a:r>
              <a:rPr lang="en-US" sz="1000" dirty="0" smtClean="0">
                <a:solidFill>
                  <a:schemeClr val="bg1"/>
                </a:solidFill>
              </a:rPr>
              <a:t>, Danish Research Library Association</a:t>
            </a:r>
            <a:endParaRPr lang="en-US" sz="1000" dirty="0">
              <a:solidFill>
                <a:schemeClr val="bg1"/>
              </a:solidFill>
            </a:endParaRPr>
          </a:p>
        </p:txBody>
      </p:sp>
      <p:sp>
        <p:nvSpPr>
          <p:cNvPr id="8" name="TextBox 7"/>
          <p:cNvSpPr txBox="1"/>
          <p:nvPr/>
        </p:nvSpPr>
        <p:spPr>
          <a:xfrm>
            <a:off x="201705" y="3345504"/>
            <a:ext cx="2097742" cy="3200876"/>
          </a:xfrm>
          <a:prstGeom prst="rect">
            <a:avLst/>
          </a:prstGeom>
          <a:solidFill>
            <a:schemeClr val="tx1"/>
          </a:solidFill>
        </p:spPr>
        <p:txBody>
          <a:bodyPr wrap="square" rtlCol="0">
            <a:spAutoFit/>
          </a:bodyPr>
          <a:lstStyle/>
          <a:p>
            <a:r>
              <a:rPr lang="en-US" sz="1200" dirty="0" smtClean="0">
                <a:solidFill>
                  <a:srgbClr val="C00000"/>
                </a:solidFill>
              </a:rPr>
              <a:t>Manifesto Principles</a:t>
            </a:r>
          </a:p>
          <a:p>
            <a:pPr marL="171450" indent="-171450">
              <a:buFont typeface="Arial" panose="020B0604020202020204" pitchFamily="34" charset="0"/>
              <a:buChar char="•"/>
            </a:pPr>
            <a:r>
              <a:rPr lang="en-US" sz="1000" dirty="0" smtClean="0">
                <a:solidFill>
                  <a:schemeClr val="bg1"/>
                </a:solidFill>
              </a:rPr>
              <a:t>Restrictions shall be only be imposed as necessary by individual institutions.</a:t>
            </a:r>
          </a:p>
          <a:p>
            <a:pPr marL="171450" indent="-171450">
              <a:buFont typeface="Arial" panose="020B0604020202020204" pitchFamily="34" charset="0"/>
              <a:buChar char="•"/>
            </a:pPr>
            <a:r>
              <a:rPr lang="en-US" sz="1000" dirty="0" smtClean="0">
                <a:solidFill>
                  <a:schemeClr val="bg1"/>
                </a:solidFill>
              </a:rPr>
              <a:t>Library users shall be given appropriate options for delivery format, method of delivery + fulfillment type.</a:t>
            </a:r>
          </a:p>
          <a:p>
            <a:pPr marL="171450" indent="-171450">
              <a:buFont typeface="Arial" panose="020B0604020202020204" pitchFamily="34" charset="0"/>
              <a:buChar char="•"/>
            </a:pPr>
            <a:r>
              <a:rPr lang="en-US" sz="1000" dirty="0" smtClean="0">
                <a:solidFill>
                  <a:schemeClr val="bg1"/>
                </a:solidFill>
              </a:rPr>
              <a:t>Global access to sharable resources shall be encouraged</a:t>
            </a:r>
          </a:p>
          <a:p>
            <a:pPr marL="171450" indent="-171450">
              <a:buFont typeface="Arial" panose="020B0604020202020204" pitchFamily="34" charset="0"/>
              <a:buChar char="•"/>
            </a:pPr>
            <a:r>
              <a:rPr lang="en-US" sz="1000" dirty="0" smtClean="0">
                <a:solidFill>
                  <a:schemeClr val="bg1"/>
                </a:solidFill>
              </a:rPr>
              <a:t>Sharable resources shall include those held in cultural institutions of all sorts.</a:t>
            </a:r>
          </a:p>
          <a:p>
            <a:pPr marL="171450" indent="-171450">
              <a:buFont typeface="Arial" panose="020B0604020202020204" pitchFamily="34" charset="0"/>
              <a:buChar char="•"/>
            </a:pPr>
            <a:r>
              <a:rPr lang="en-US" sz="1000" dirty="0" smtClean="0">
                <a:solidFill>
                  <a:schemeClr val="bg1"/>
                </a:solidFill>
              </a:rPr>
              <a:t>Reference services are a vital component</a:t>
            </a:r>
          </a:p>
          <a:p>
            <a:pPr marL="171450" indent="-171450">
              <a:buFont typeface="Arial" panose="020B0604020202020204" pitchFamily="34" charset="0"/>
              <a:buChar char="•"/>
            </a:pPr>
            <a:r>
              <a:rPr lang="en-US" sz="1000" dirty="0" smtClean="0">
                <a:solidFill>
                  <a:schemeClr val="bg1"/>
                </a:solidFill>
              </a:rPr>
              <a:t>Libraries should offer service at a fair price</a:t>
            </a:r>
          </a:p>
          <a:p>
            <a:pPr marL="171450" indent="-171450">
              <a:buFont typeface="Arial" panose="020B0604020202020204" pitchFamily="34" charset="0"/>
              <a:buChar char="•"/>
            </a:pPr>
            <a:r>
              <a:rPr lang="en-US" sz="1000" dirty="0" smtClean="0">
                <a:solidFill>
                  <a:schemeClr val="bg1"/>
                </a:solidFill>
              </a:rPr>
              <a:t>Library registration should be as easy as signing up with commercial web services.</a:t>
            </a:r>
            <a:endParaRPr lang="en-US" sz="1000" dirty="0">
              <a:solidFill>
                <a:schemeClr val="bg1"/>
              </a:solidFill>
            </a:endParaRPr>
          </a:p>
        </p:txBody>
      </p:sp>
      <p:sp>
        <p:nvSpPr>
          <p:cNvPr id="9" name="TextBox 8"/>
          <p:cNvSpPr txBox="1"/>
          <p:nvPr/>
        </p:nvSpPr>
        <p:spPr>
          <a:xfrm>
            <a:off x="9774330" y="702043"/>
            <a:ext cx="2097742" cy="3816429"/>
          </a:xfrm>
          <a:prstGeom prst="rect">
            <a:avLst/>
          </a:prstGeom>
          <a:solidFill>
            <a:schemeClr val="tx1"/>
          </a:solidFill>
        </p:spPr>
        <p:txBody>
          <a:bodyPr wrap="square" rtlCol="0">
            <a:spAutoFit/>
          </a:bodyPr>
          <a:lstStyle/>
          <a:p>
            <a:r>
              <a:rPr lang="en-US" sz="1200" dirty="0" smtClean="0">
                <a:solidFill>
                  <a:srgbClr val="C00000"/>
                </a:solidFill>
              </a:rPr>
              <a:t>The STAR Award Program</a:t>
            </a:r>
          </a:p>
          <a:p>
            <a:r>
              <a:rPr lang="en-US" sz="1000" dirty="0" smtClean="0">
                <a:solidFill>
                  <a:schemeClr val="bg1"/>
                </a:solidFill>
              </a:rPr>
              <a:t>The STAR program allows libraries to self-assess their progress towards implementing ideas from the STAR checklist. </a:t>
            </a:r>
          </a:p>
          <a:p>
            <a:endParaRPr lang="en-US" sz="1000" dirty="0">
              <a:solidFill>
                <a:schemeClr val="bg1"/>
              </a:solidFill>
            </a:endParaRPr>
          </a:p>
          <a:p>
            <a:r>
              <a:rPr lang="en-US" sz="1000" dirty="0" smtClean="0">
                <a:solidFill>
                  <a:schemeClr val="bg1"/>
                </a:solidFill>
              </a:rPr>
              <a:t>The STAR Award program recognizes that the full collection of items on the STAR checklist are an ideal, but that significant progress towards them should be attainable.</a:t>
            </a:r>
          </a:p>
          <a:p>
            <a:endParaRPr lang="en-US" sz="1000" dirty="0">
              <a:solidFill>
                <a:schemeClr val="bg1"/>
              </a:solidFill>
            </a:endParaRPr>
          </a:p>
          <a:p>
            <a:r>
              <a:rPr lang="en-US" sz="1000" dirty="0" smtClean="0">
                <a:solidFill>
                  <a:schemeClr val="bg1"/>
                </a:solidFill>
              </a:rPr>
              <a:t>For each item on the list, libraries are asked to rank themselves as:</a:t>
            </a:r>
          </a:p>
          <a:p>
            <a:pPr marL="171450" indent="-171450">
              <a:buFont typeface="Arial" panose="020B0604020202020204" pitchFamily="34" charset="0"/>
              <a:buChar char="•"/>
            </a:pPr>
            <a:r>
              <a:rPr lang="en-US" sz="1000" dirty="0" smtClean="0">
                <a:solidFill>
                  <a:schemeClr val="bg1"/>
                </a:solidFill>
              </a:rPr>
              <a:t>We do this now (2 points)</a:t>
            </a:r>
          </a:p>
          <a:p>
            <a:pPr marL="171450" indent="-171450">
              <a:buFont typeface="Arial" panose="020B0604020202020204" pitchFamily="34" charset="0"/>
              <a:buChar char="•"/>
            </a:pPr>
            <a:r>
              <a:rPr lang="en-US" sz="1000" dirty="0" smtClean="0">
                <a:solidFill>
                  <a:schemeClr val="bg1"/>
                </a:solidFill>
              </a:rPr>
              <a:t>We plan to do this within the next 12 months (1 point)</a:t>
            </a:r>
          </a:p>
          <a:p>
            <a:pPr marL="171450" indent="-171450">
              <a:buFont typeface="Arial" panose="020B0604020202020204" pitchFamily="34" charset="0"/>
              <a:buChar char="•"/>
            </a:pPr>
            <a:r>
              <a:rPr lang="en-US" sz="1000" dirty="0" smtClean="0">
                <a:solidFill>
                  <a:schemeClr val="bg1"/>
                </a:solidFill>
              </a:rPr>
              <a:t>We do not do this (0 points)</a:t>
            </a:r>
          </a:p>
          <a:p>
            <a:endParaRPr lang="en-US" sz="1000" dirty="0" smtClean="0">
              <a:solidFill>
                <a:schemeClr val="bg1"/>
              </a:solidFill>
            </a:endParaRPr>
          </a:p>
          <a:p>
            <a:r>
              <a:rPr lang="en-US" sz="1000" dirty="0" smtClean="0">
                <a:solidFill>
                  <a:schemeClr val="bg1"/>
                </a:solidFill>
              </a:rPr>
              <a:t>Depending on, libraries are granted between 1 and 4 stars.</a:t>
            </a:r>
          </a:p>
          <a:p>
            <a:endParaRPr lang="en-US" sz="1000" dirty="0">
              <a:solidFill>
                <a:schemeClr val="bg1"/>
              </a:solidFill>
            </a:endParaRPr>
          </a:p>
          <a:p>
            <a:r>
              <a:rPr lang="en-US" sz="1000" dirty="0" smtClean="0">
                <a:solidFill>
                  <a:schemeClr val="bg1"/>
                </a:solidFill>
              </a:rPr>
              <a:t>To date, more than 50 libraries have completed this assessment.</a:t>
            </a:r>
            <a:endParaRPr lang="en-US" sz="1000" dirty="0">
              <a:solidFill>
                <a:schemeClr val="bg1"/>
              </a:solidFill>
            </a:endParaRPr>
          </a:p>
        </p:txBody>
      </p:sp>
      <p:sp>
        <p:nvSpPr>
          <p:cNvPr id="10" name="TextBox 9"/>
          <p:cNvSpPr txBox="1"/>
          <p:nvPr/>
        </p:nvSpPr>
        <p:spPr>
          <a:xfrm>
            <a:off x="2950497" y="1569940"/>
            <a:ext cx="6288753" cy="5201424"/>
          </a:xfrm>
          <a:prstGeom prst="rect">
            <a:avLst/>
          </a:prstGeom>
          <a:solidFill>
            <a:schemeClr val="tx1"/>
          </a:solidFill>
        </p:spPr>
        <p:txBody>
          <a:bodyPr wrap="square" rtlCol="0">
            <a:spAutoFit/>
          </a:bodyPr>
          <a:lstStyle/>
          <a:p>
            <a:r>
              <a:rPr lang="en-US" sz="1200" dirty="0" smtClean="0">
                <a:solidFill>
                  <a:srgbClr val="C00000"/>
                </a:solidFill>
              </a:rPr>
              <a:t>The Rethinking Resources Checklist</a:t>
            </a:r>
          </a:p>
          <a:p>
            <a:r>
              <a:rPr lang="en-US" sz="1000" dirty="0" smtClean="0">
                <a:solidFill>
                  <a:schemeClr val="bg1"/>
                </a:solidFill>
              </a:rPr>
              <a:t>The checklist contains a detailed list of over 60 ways in which libraries and cultural institutions can act consistently in the broad goals outlined in the Rethinking Resource Sharing Manifesto. Some are commonplace, while others are designed to challenge traditional assumptions about collections, particularly collections designated as non-circulating.</a:t>
            </a:r>
          </a:p>
          <a:p>
            <a:endParaRPr lang="en-US" sz="1000" dirty="0">
              <a:solidFill>
                <a:schemeClr val="bg1"/>
              </a:solidFill>
            </a:endParaRPr>
          </a:p>
          <a:p>
            <a:r>
              <a:rPr lang="en-US" sz="1000" dirty="0" smtClean="0">
                <a:solidFill>
                  <a:schemeClr val="bg1"/>
                </a:solidFill>
              </a:rPr>
              <a:t>Are you, your institutions, and your patrons ready to consider some of the following?</a:t>
            </a:r>
          </a:p>
          <a:p>
            <a:endParaRPr lang="en-US" sz="1000" dirty="0" smtClean="0">
              <a:solidFill>
                <a:schemeClr val="bg1"/>
              </a:solidFill>
            </a:endParaRPr>
          </a:p>
          <a:p>
            <a:r>
              <a:rPr lang="en-US" sz="1000" dirty="0" smtClean="0">
                <a:solidFill>
                  <a:schemeClr val="bg1"/>
                </a:solidFill>
              </a:rPr>
              <a:t>Library loans A/V/ materials. Examples: CDs, DVDs, or VHS.</a:t>
            </a:r>
          </a:p>
          <a:p>
            <a:endParaRPr lang="en-US" sz="1000" dirty="0">
              <a:solidFill>
                <a:schemeClr val="bg1"/>
              </a:solidFill>
            </a:endParaRPr>
          </a:p>
          <a:p>
            <a:pPr lvl="1"/>
            <a:r>
              <a:rPr lang="en-US" sz="1000" dirty="0" smtClean="0">
                <a:solidFill>
                  <a:schemeClr val="bg1"/>
                </a:solidFill>
              </a:rPr>
              <a:t>Library loans bound journals. </a:t>
            </a:r>
          </a:p>
          <a:p>
            <a:endParaRPr lang="en-US" sz="1000" dirty="0" smtClean="0">
              <a:solidFill>
                <a:schemeClr val="bg1"/>
              </a:solidFill>
            </a:endParaRPr>
          </a:p>
          <a:p>
            <a:r>
              <a:rPr lang="en-US" sz="1000" dirty="0" smtClean="0">
                <a:solidFill>
                  <a:schemeClr val="bg1"/>
                </a:solidFill>
              </a:rPr>
              <a:t>Lending library has extended loan period (beyond traditional 30 days).</a:t>
            </a:r>
            <a:endParaRPr lang="en-US" sz="1000" dirty="0">
              <a:solidFill>
                <a:schemeClr val="bg1"/>
              </a:solidFill>
            </a:endParaRPr>
          </a:p>
          <a:p>
            <a:endParaRPr lang="en-US" sz="1000" dirty="0" smtClean="0">
              <a:solidFill>
                <a:schemeClr val="bg1"/>
              </a:solidFill>
            </a:endParaRPr>
          </a:p>
          <a:p>
            <a:pPr lvl="1"/>
            <a:r>
              <a:rPr lang="en-US" sz="1000" dirty="0" smtClean="0">
                <a:solidFill>
                  <a:schemeClr val="bg1"/>
                </a:solidFill>
              </a:rPr>
              <a:t>Loaned </a:t>
            </a:r>
            <a:r>
              <a:rPr lang="en-US" sz="1000" dirty="0" err="1" smtClean="0">
                <a:solidFill>
                  <a:schemeClr val="bg1"/>
                </a:solidFill>
              </a:rPr>
              <a:t>returnables</a:t>
            </a:r>
            <a:r>
              <a:rPr lang="en-US" sz="1000" dirty="0" smtClean="0">
                <a:solidFill>
                  <a:schemeClr val="bg1"/>
                </a:solidFill>
              </a:rPr>
              <a:t> are not recalled; needed items are requested from other providers.</a:t>
            </a:r>
          </a:p>
          <a:p>
            <a:endParaRPr lang="en-US" sz="1000" dirty="0" smtClean="0">
              <a:solidFill>
                <a:schemeClr val="bg1"/>
              </a:solidFill>
            </a:endParaRPr>
          </a:p>
          <a:p>
            <a:r>
              <a:rPr lang="en-US" sz="1000" dirty="0" smtClean="0">
                <a:solidFill>
                  <a:schemeClr val="bg1"/>
                </a:solidFill>
              </a:rPr>
              <a:t>Lending library allows unlimited renewals for items not needed locally.</a:t>
            </a:r>
          </a:p>
          <a:p>
            <a:endParaRPr lang="en-US" sz="1000" dirty="0">
              <a:solidFill>
                <a:schemeClr val="bg1"/>
              </a:solidFill>
            </a:endParaRPr>
          </a:p>
          <a:p>
            <a:pPr lvl="1"/>
            <a:r>
              <a:rPr lang="en-US" sz="1000" dirty="0" smtClean="0">
                <a:solidFill>
                  <a:schemeClr val="bg1"/>
                </a:solidFill>
              </a:rPr>
              <a:t>Library provides same level of service to all users.</a:t>
            </a:r>
          </a:p>
          <a:p>
            <a:endParaRPr lang="en-US" sz="1000" dirty="0" smtClean="0">
              <a:solidFill>
                <a:schemeClr val="bg1"/>
              </a:solidFill>
            </a:endParaRPr>
          </a:p>
          <a:p>
            <a:r>
              <a:rPr lang="en-US" sz="1000" dirty="0" smtClean="0">
                <a:solidFill>
                  <a:schemeClr val="bg1"/>
                </a:solidFill>
              </a:rPr>
              <a:t>Lending library staff has option to waive fees to encourage supply of materials.</a:t>
            </a:r>
          </a:p>
          <a:p>
            <a:endParaRPr lang="en-US" sz="1000" dirty="0" smtClean="0">
              <a:solidFill>
                <a:schemeClr val="bg1"/>
              </a:solidFill>
            </a:endParaRPr>
          </a:p>
          <a:p>
            <a:pPr lvl="1"/>
            <a:r>
              <a:rPr lang="en-US" sz="1000" dirty="0" smtClean="0">
                <a:solidFill>
                  <a:schemeClr val="bg1"/>
                </a:solidFill>
              </a:rPr>
              <a:t>Borrowing library will contribute to costs of scanning unique items that cannot be loaned physically.</a:t>
            </a:r>
          </a:p>
          <a:p>
            <a:endParaRPr lang="en-US" sz="1000" dirty="0" smtClean="0">
              <a:solidFill>
                <a:schemeClr val="bg1"/>
              </a:solidFill>
            </a:endParaRPr>
          </a:p>
          <a:p>
            <a:r>
              <a:rPr lang="en-US" sz="1000" dirty="0" smtClean="0">
                <a:solidFill>
                  <a:schemeClr val="bg1"/>
                </a:solidFill>
              </a:rPr>
              <a:t>Resource sharing staff provide input on license language for electronic content acquired by the library.</a:t>
            </a:r>
          </a:p>
          <a:p>
            <a:endParaRPr lang="en-US" sz="1000" dirty="0" smtClean="0">
              <a:solidFill>
                <a:schemeClr val="bg1"/>
              </a:solidFill>
            </a:endParaRPr>
          </a:p>
          <a:p>
            <a:pPr lvl="1"/>
            <a:r>
              <a:rPr lang="en-US" sz="1000" dirty="0" smtClean="0">
                <a:solidFill>
                  <a:schemeClr val="bg1"/>
                </a:solidFill>
              </a:rPr>
              <a:t>Library does not charge its cardholders for interlibrary loan service.</a:t>
            </a:r>
          </a:p>
          <a:p>
            <a:endParaRPr lang="en-US" sz="1000" dirty="0">
              <a:solidFill>
                <a:schemeClr val="bg1"/>
              </a:solidFill>
            </a:endParaRPr>
          </a:p>
          <a:p>
            <a:r>
              <a:rPr lang="en-US" sz="1000" dirty="0" smtClean="0">
                <a:solidFill>
                  <a:schemeClr val="bg1"/>
                </a:solidFill>
              </a:rPr>
              <a:t>Library has credit card for staff to use to obtain materials from commercial providers needed by patrons.</a:t>
            </a:r>
          </a:p>
          <a:p>
            <a:endParaRPr lang="en-US" sz="1000" dirty="0">
              <a:solidFill>
                <a:schemeClr val="bg1"/>
              </a:solidFill>
            </a:endParaRPr>
          </a:p>
          <a:p>
            <a:r>
              <a:rPr lang="en-US" sz="1000" dirty="0" smtClean="0">
                <a:solidFill>
                  <a:schemeClr val="bg1"/>
                </a:solidFill>
              </a:rPr>
              <a:t>For the complete list</a:t>
            </a:r>
            <a:r>
              <a:rPr lang="en-US" sz="1000" dirty="0">
                <a:solidFill>
                  <a:schemeClr val="bg1"/>
                </a:solidFill>
              </a:rPr>
              <a:t>, please visit: </a:t>
            </a:r>
            <a:endParaRPr lang="en-US" sz="1000" dirty="0" smtClean="0">
              <a:solidFill>
                <a:schemeClr val="bg1"/>
              </a:solidFill>
            </a:endParaRPr>
          </a:p>
          <a:p>
            <a:r>
              <a:rPr lang="en-US" sz="1000" u="sng" dirty="0" smtClean="0">
                <a:solidFill>
                  <a:schemeClr val="bg2">
                    <a:lumMod val="60000"/>
                    <a:lumOff val="40000"/>
                  </a:schemeClr>
                </a:solidFill>
              </a:rPr>
              <a:t>http</a:t>
            </a:r>
            <a:r>
              <a:rPr lang="en-US" sz="1000" u="sng" dirty="0">
                <a:solidFill>
                  <a:schemeClr val="bg2">
                    <a:lumMod val="60000"/>
                    <a:lumOff val="40000"/>
                  </a:schemeClr>
                </a:solidFill>
              </a:rPr>
              <a:t>://</a:t>
            </a:r>
            <a:r>
              <a:rPr lang="en-US" sz="1000" u="sng" dirty="0" smtClean="0">
                <a:solidFill>
                  <a:schemeClr val="bg2">
                    <a:lumMod val="60000"/>
                    <a:lumOff val="40000"/>
                  </a:schemeClr>
                </a:solidFill>
              </a:rPr>
              <a:t>rethinkingresourcesharing.org/wp-content/uploads/2014/03/RRS-Star-submission-form-with-questions-for-WEBSITE.pdf</a:t>
            </a:r>
            <a:endParaRPr lang="en-US" sz="1000" u="sng" dirty="0">
              <a:solidFill>
                <a:schemeClr val="bg2">
                  <a:lumMod val="60000"/>
                  <a:lumOff val="40000"/>
                </a:schemeClr>
              </a:solidFill>
            </a:endParaRPr>
          </a:p>
        </p:txBody>
      </p:sp>
      <p:sp>
        <p:nvSpPr>
          <p:cNvPr id="11" name="TextBox 10"/>
          <p:cNvSpPr txBox="1"/>
          <p:nvPr/>
        </p:nvSpPr>
        <p:spPr>
          <a:xfrm>
            <a:off x="9774330" y="5807716"/>
            <a:ext cx="2097742" cy="738664"/>
          </a:xfrm>
          <a:prstGeom prst="rect">
            <a:avLst/>
          </a:prstGeom>
          <a:solidFill>
            <a:schemeClr val="tx1"/>
          </a:solidFill>
        </p:spPr>
        <p:txBody>
          <a:bodyPr wrap="square" rtlCol="0">
            <a:spAutoFit/>
          </a:bodyPr>
          <a:lstStyle/>
          <a:p>
            <a:r>
              <a:rPr lang="en-US" sz="1200" dirty="0" smtClean="0">
                <a:solidFill>
                  <a:srgbClr val="C00000"/>
                </a:solidFill>
              </a:rPr>
              <a:t>Rob Withers</a:t>
            </a:r>
          </a:p>
          <a:p>
            <a:r>
              <a:rPr lang="en-US" sz="1000" dirty="0" smtClean="0">
                <a:solidFill>
                  <a:schemeClr val="bg1"/>
                </a:solidFill>
              </a:rPr>
              <a:t>Head of Access Services</a:t>
            </a:r>
          </a:p>
          <a:p>
            <a:r>
              <a:rPr lang="en-US" sz="1000" dirty="0" smtClean="0">
                <a:solidFill>
                  <a:schemeClr val="bg1"/>
                </a:solidFill>
              </a:rPr>
              <a:t>Miami University Libraries</a:t>
            </a:r>
          </a:p>
          <a:p>
            <a:r>
              <a:rPr lang="en-US" sz="1000" dirty="0" smtClean="0">
                <a:solidFill>
                  <a:schemeClr val="bg1"/>
                </a:solidFill>
              </a:rPr>
              <a:t>witherre@miamioh.edu</a:t>
            </a:r>
            <a:endParaRPr lang="en-US" sz="1000" dirty="0">
              <a:solidFill>
                <a:schemeClr val="bg1"/>
              </a:solidFill>
            </a:endParaRPr>
          </a:p>
        </p:txBody>
      </p:sp>
      <p:sp>
        <p:nvSpPr>
          <p:cNvPr id="12" name="TextBox 11"/>
          <p:cNvSpPr txBox="1"/>
          <p:nvPr/>
        </p:nvSpPr>
        <p:spPr>
          <a:xfrm>
            <a:off x="9774330" y="5064766"/>
            <a:ext cx="2097742" cy="615553"/>
          </a:xfrm>
          <a:prstGeom prst="rect">
            <a:avLst/>
          </a:prstGeom>
          <a:solidFill>
            <a:schemeClr val="tx1"/>
          </a:solidFill>
        </p:spPr>
        <p:txBody>
          <a:bodyPr wrap="square" rtlCol="0">
            <a:spAutoFit/>
          </a:bodyPr>
          <a:lstStyle/>
          <a:p>
            <a:r>
              <a:rPr lang="en-US" sz="1200" dirty="0" smtClean="0">
                <a:solidFill>
                  <a:srgbClr val="C00000"/>
                </a:solidFill>
              </a:rPr>
              <a:t>Rethinking Resource Sharing</a:t>
            </a:r>
            <a:br>
              <a:rPr lang="en-US" sz="1200" dirty="0" smtClean="0">
                <a:solidFill>
                  <a:srgbClr val="C00000"/>
                </a:solidFill>
              </a:rPr>
            </a:br>
            <a:endParaRPr lang="en-US" sz="1200" dirty="0" smtClean="0">
              <a:solidFill>
                <a:srgbClr val="C00000"/>
              </a:solidFill>
            </a:endParaRPr>
          </a:p>
          <a:p>
            <a:r>
              <a:rPr lang="en-US" sz="1000" u="sng" dirty="0">
                <a:solidFill>
                  <a:schemeClr val="bg2">
                    <a:lumMod val="60000"/>
                    <a:lumOff val="40000"/>
                  </a:schemeClr>
                </a:solidFill>
              </a:rPr>
              <a:t>http://</a:t>
            </a:r>
            <a:r>
              <a:rPr lang="en-US" sz="1000" u="sng" dirty="0" smtClean="0">
                <a:solidFill>
                  <a:schemeClr val="bg2">
                    <a:lumMod val="60000"/>
                    <a:lumOff val="40000"/>
                  </a:schemeClr>
                </a:solidFill>
              </a:rPr>
              <a:t>rethinkingresourcesharing.org</a:t>
            </a:r>
            <a:endParaRPr lang="en-US" sz="1000" u="sng" dirty="0">
              <a:solidFill>
                <a:schemeClr val="bg2">
                  <a:lumMod val="60000"/>
                  <a:lumOff val="40000"/>
                </a:schemeClr>
              </a:solidFill>
            </a:endParaRPr>
          </a:p>
        </p:txBody>
      </p:sp>
    </p:spTree>
    <p:extLst>
      <p:ext uri="{BB962C8B-B14F-4D97-AF65-F5344CB8AC3E}">
        <p14:creationId xmlns:p14="http://schemas.microsoft.com/office/powerpoint/2010/main" val="21055888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TC103457452[[fn=Celestial]]</Template>
  <TotalTime>66</TotalTime>
  <Words>507</Words>
  <Application>Microsoft Office PowerPoint</Application>
  <PresentationFormat>Widescreen</PresentationFormat>
  <Paragraphs>67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Celestial</vt:lpstr>
      <vt:lpstr>PowerPoint Presentation</vt:lpstr>
    </vt:vector>
  </TitlesOfParts>
  <Company>Miami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Withers, Robert E. Mr.</dc:creator>
  <cp:lastModifiedBy>Withers, Robert E. Mr.</cp:lastModifiedBy>
  <cp:revision>7</cp:revision>
  <dcterms:created xsi:type="dcterms:W3CDTF">2014-11-03T14:17:53Z</dcterms:created>
  <dcterms:modified xsi:type="dcterms:W3CDTF">2014-11-03T15:24:13Z</dcterms:modified>
</cp:coreProperties>
</file>