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handoutMasterIdLst>
    <p:handoutMasterId r:id="rId4"/>
  </p:handoutMasterIdLst>
  <p:sldIdLst>
    <p:sldId id="259" r:id="rId2"/>
  </p:sldIdLst>
  <p:sldSz cx="43891200" cy="32918400"/>
  <p:notesSz cx="6858000" cy="9144000"/>
  <p:defaultTextStyle>
    <a:defPPr>
      <a:defRPr lang="en-US"/>
    </a:defPPr>
    <a:lvl1pPr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1pPr>
    <a:lvl2pPr marL="2193925" indent="-1736725"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2pPr>
    <a:lvl3pPr marL="4387850" indent="-3473450"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3pPr>
    <a:lvl4pPr marL="6583363" indent="-5211763"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4pPr>
    <a:lvl5pPr marL="8777288" indent="-6948488" algn="l" defTabSz="2193925" rtl="0" fontAlgn="base">
      <a:spcBef>
        <a:spcPct val="0"/>
      </a:spcBef>
      <a:spcAft>
        <a:spcPct val="0"/>
      </a:spcAft>
      <a:defRPr sz="8600" kern="1200">
        <a:solidFill>
          <a:schemeClr val="tx1"/>
        </a:solidFill>
        <a:latin typeface="Arial" pitchFamily="-107" charset="0"/>
        <a:ea typeface="ＭＳ Ｐゴシック" pitchFamily="-107" charset="-128"/>
        <a:cs typeface="ＭＳ Ｐゴシック" pitchFamily="-107" charset="-128"/>
      </a:defRPr>
    </a:lvl5pPr>
    <a:lvl6pPr marL="22860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6pPr>
    <a:lvl7pPr marL="27432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7pPr>
    <a:lvl8pPr marL="32004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8pPr>
    <a:lvl9pPr marL="3657600" algn="l" defTabSz="457200" rtl="0" eaLnBrk="1" latinLnBrk="0" hangingPunct="1">
      <a:defRPr sz="8600" kern="1200">
        <a:solidFill>
          <a:schemeClr val="tx1"/>
        </a:solidFill>
        <a:latin typeface="Arial" pitchFamily="-107" charset="0"/>
        <a:ea typeface="ＭＳ Ｐゴシック" pitchFamily="-107" charset="-128"/>
        <a:cs typeface="ＭＳ Ｐゴシック" pitchFamily="-107" charset="-128"/>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71A1"/>
    <a:srgbClr val="DE6225"/>
    <a:srgbClr val="05275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15" d="100"/>
          <a:sy n="15" d="100"/>
        </p:scale>
        <p:origin x="1560" y="126"/>
      </p:cViewPr>
      <p:guideLst>
        <p:guide orient="horz" pos="10368"/>
        <p:guide pos="1382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EA91F10-F105-F240-BB11-F3B689646099}" type="datetimeFigureOut">
              <a:rPr lang="en-US" smtClean="0"/>
              <a:pPr/>
              <a:t>5/16/2016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8313593-E61B-054B-81C4-FAE256538AED}" type="slidenum">
              <a:rPr lang="en-US" smtClean="0"/>
              <a:pPr/>
              <a:t>‹#›</a:t>
            </a:fld>
            <a:endParaRPr lang="en-US"/>
          </a:p>
        </p:txBody>
      </p:sp>
    </p:spTree>
    <p:extLst>
      <p:ext uri="{BB962C8B-B14F-4D97-AF65-F5344CB8AC3E}">
        <p14:creationId xmlns:p14="http://schemas.microsoft.com/office/powerpoint/2010/main" val="42095345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2194560"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2194560" fontAlgn="auto">
              <a:spcBef>
                <a:spcPts val="0"/>
              </a:spcBef>
              <a:spcAft>
                <a:spcPts val="0"/>
              </a:spcAft>
              <a:defRPr sz="1200">
                <a:latin typeface="+mn-lt"/>
                <a:ea typeface="+mn-ea"/>
                <a:cs typeface="+mn-cs"/>
              </a:defRPr>
            </a:lvl1pPr>
          </a:lstStyle>
          <a:p>
            <a:pPr>
              <a:defRPr/>
            </a:pPr>
            <a:fld id="{39B9E5EC-0846-6941-8703-CD90130FC354}" type="datetime1">
              <a:rPr lang="en-US"/>
              <a:pPr>
                <a:defRPr/>
              </a:pPr>
              <a:t>5/16/2016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2194560"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2194560" fontAlgn="auto">
              <a:spcBef>
                <a:spcPts val="0"/>
              </a:spcBef>
              <a:spcAft>
                <a:spcPts val="0"/>
              </a:spcAft>
              <a:defRPr sz="1200">
                <a:latin typeface="+mn-lt"/>
                <a:ea typeface="+mn-ea"/>
                <a:cs typeface="+mn-cs"/>
              </a:defRPr>
            </a:lvl1pPr>
          </a:lstStyle>
          <a:p>
            <a:pPr>
              <a:defRPr/>
            </a:pPr>
            <a:fld id="{572C3E04-EAED-7A4D-B838-0B5ADB0969A6}" type="slidenum">
              <a:rPr lang="en-US"/>
              <a:pPr>
                <a:defRPr/>
              </a:pPr>
              <a:t>‹#›</a:t>
            </a:fld>
            <a:endParaRPr lang="en-US"/>
          </a:p>
        </p:txBody>
      </p:sp>
    </p:spTree>
    <p:extLst>
      <p:ext uri="{BB962C8B-B14F-4D97-AF65-F5344CB8AC3E}">
        <p14:creationId xmlns:p14="http://schemas.microsoft.com/office/powerpoint/2010/main" val="3599778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ＭＳ Ｐゴシック" pitchFamily="-108"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ea typeface="ＭＳ Ｐゴシック" pitchFamily="-107" charset="-128"/>
              <a:cs typeface="ＭＳ Ｐゴシック" pitchFamily="-107" charset="-128"/>
            </a:endParaRPr>
          </a:p>
        </p:txBody>
      </p:sp>
      <p:sp>
        <p:nvSpPr>
          <p:cNvPr id="174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defTabSz="2193925" fontAlgn="base">
              <a:spcBef>
                <a:spcPct val="0"/>
              </a:spcBef>
              <a:spcAft>
                <a:spcPct val="0"/>
              </a:spcAft>
              <a:defRPr/>
            </a:pPr>
            <a:fld id="{49DB0A5A-AF5E-9543-8B7A-88F16E74363B}" type="slidenum">
              <a:rPr lang="en-US" smtClean="0">
                <a:ea typeface="ＭＳ Ｐゴシック" pitchFamily="-108" charset="-128"/>
                <a:cs typeface="ＭＳ Ｐゴシック" pitchFamily="-108" charset="-128"/>
              </a:rPr>
              <a:pPr defTabSz="2193925" fontAlgn="base">
                <a:spcBef>
                  <a:spcPct val="0"/>
                </a:spcBef>
                <a:spcAft>
                  <a:spcPct val="0"/>
                </a:spcAft>
                <a:defRPr/>
              </a:pPr>
              <a:t>1</a:t>
            </a:fld>
            <a:endParaRPr lang="en-US" smtClean="0">
              <a:ea typeface="ＭＳ Ｐゴシック" pitchFamily="-108" charset="-128"/>
              <a:cs typeface="ＭＳ Ｐゴシック" pitchFamily="-108" charset="-128"/>
            </a:endParaRPr>
          </a:p>
        </p:txBody>
      </p:sp>
    </p:spTree>
    <p:extLst>
      <p:ext uri="{BB962C8B-B14F-4D97-AF65-F5344CB8AC3E}">
        <p14:creationId xmlns:p14="http://schemas.microsoft.com/office/powerpoint/2010/main" val="25131934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D9B0DC0-DEB6-5245-9786-81835CA7B236}" type="datetime1">
              <a:rPr lang="en-US"/>
              <a:pPr>
                <a:defRPr/>
              </a:pPr>
              <a:t>5/16/2016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0CB6CD-A896-034E-886C-9AD73162554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FE152F3-A628-174C-B1C5-D7957B5E1D38}" type="datetime1">
              <a:rPr lang="en-US"/>
              <a:pPr>
                <a:defRPr/>
              </a:pPr>
              <a:t>5/16/2016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FCF62F-1C22-F342-AEF6-5751E4D1B1C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45D483-D49F-FF4D-A9BE-F07770943FEC}" type="datetime1">
              <a:rPr lang="en-US"/>
              <a:pPr>
                <a:defRPr/>
              </a:pPr>
              <a:t>5/16/2016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774BD7-0588-6F4B-AC48-26B402219AE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2E7EE88-36B3-3346-BBA2-F431CBED7E14}" type="datetime1">
              <a:rPr lang="en-US"/>
              <a:pPr>
                <a:defRPr/>
              </a:pPr>
              <a:t>5/16/2016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4E96FE8-16DA-394E-A83E-4578336391C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7DEA6E3-440A-4444-BB11-7B989A77FD77}" type="datetime1">
              <a:rPr lang="en-US"/>
              <a:pPr>
                <a:defRPr/>
              </a:pPr>
              <a:t>5/16/2016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A5C8EF9-EBE1-BB4A-BC45-FEB94B053A1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0F24EE3-BE6B-6F40-8449-0EE688B334C3}" type="datetime1">
              <a:rPr lang="en-US"/>
              <a:pPr>
                <a:defRPr/>
              </a:pPr>
              <a:t>5/16/2016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40A0E92-9676-0646-8393-C6A11532230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0EB25384-CBCF-B646-AF0F-35BE8D53D802}" type="datetime1">
              <a:rPr lang="en-US"/>
              <a:pPr>
                <a:defRPr/>
              </a:pPr>
              <a:t>5/16/2016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6A81054D-299A-2D4B-A58E-B6B2DCDDC98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9FC97E24-7DE0-2049-B283-98D5EA78F8EA}" type="datetime1">
              <a:rPr lang="en-US"/>
              <a:pPr>
                <a:defRPr/>
              </a:pPr>
              <a:t>5/16/2016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CC60871-0703-CC4C-A829-D75B00D0A2D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4D595BF-B042-E74D-B532-F84F734A770B}" type="datetime1">
              <a:rPr lang="en-US"/>
              <a:pPr>
                <a:defRPr/>
              </a:pPr>
              <a:t>5/16/2016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FE51F58-CED8-114E-989B-FAB78C4990E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E1BB32-3A3A-1442-B647-28E14D9E02CB}" type="datetime1">
              <a:rPr lang="en-US"/>
              <a:pPr>
                <a:defRPr/>
              </a:pPr>
              <a:t>5/16/2016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16AC1B3-1A4E-1147-990C-E994497E563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2" y="2941320"/>
            <a:ext cx="26334720" cy="19751040"/>
          </a:xfrm>
        </p:spPr>
        <p:txBody>
          <a:bodyPr rtlCol="0">
            <a:normAutofit/>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6EE6D99-5BC1-9447-9734-C2AA085436E8}" type="datetime1">
              <a:rPr lang="en-US"/>
              <a:pPr>
                <a:defRPr/>
              </a:pPr>
              <a:t>5/16/2016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0B73B32-3A11-C34E-B587-0381224FDA0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3925" y="1317625"/>
            <a:ext cx="39503350" cy="5486400"/>
          </a:xfrm>
          <a:prstGeom prst="rect">
            <a:avLst/>
          </a:prstGeom>
          <a:noFill/>
          <a:ln w="9525">
            <a:noFill/>
            <a:miter lim="800000"/>
            <a:headEnd/>
            <a:tailEnd/>
          </a:ln>
        </p:spPr>
        <p:txBody>
          <a:bodyPr vert="horz" wrap="square" lIns="438912" tIns="219456" rIns="438912" bIns="219456" numCol="1" anchor="ctr" anchorCtr="0" compatLnSpc="1">
            <a:prstTxWarp prst="textNoShape">
              <a:avLst/>
            </a:prstTxWarp>
          </a:bodyPr>
          <a:lstStyle/>
          <a:p>
            <a:pPr lvl="0"/>
            <a:r>
              <a:rPr lang="en-US" smtClean="0"/>
              <a:t>Click to edit Master title style</a:t>
            </a:r>
            <a:endParaRPr lang="en-US"/>
          </a:p>
        </p:txBody>
      </p:sp>
      <p:sp>
        <p:nvSpPr>
          <p:cNvPr id="1027" name="Text Placeholder 2"/>
          <p:cNvSpPr>
            <a:spLocks noGrp="1"/>
          </p:cNvSpPr>
          <p:nvPr>
            <p:ph type="body" idx="1"/>
          </p:nvPr>
        </p:nvSpPr>
        <p:spPr bwMode="auto">
          <a:xfrm>
            <a:off x="2193925" y="7680325"/>
            <a:ext cx="39503350" cy="21724938"/>
          </a:xfrm>
          <a:prstGeom prst="rect">
            <a:avLst/>
          </a:prstGeom>
          <a:noFill/>
          <a:ln w="9525">
            <a:noFill/>
            <a:miter lim="800000"/>
            <a:headEnd/>
            <a:tailEnd/>
          </a:ln>
        </p:spPr>
        <p:txBody>
          <a:bodyPr vert="horz" wrap="square" lIns="438912" tIns="219456" rIns="438912" bIns="21945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193925" y="30510163"/>
            <a:ext cx="10242550" cy="1752600"/>
          </a:xfrm>
          <a:prstGeom prst="rect">
            <a:avLst/>
          </a:prstGeom>
        </p:spPr>
        <p:txBody>
          <a:bodyPr vert="horz" lIns="438912" tIns="219456" rIns="438912" bIns="219456" rtlCol="0" anchor="ctr"/>
          <a:lstStyle>
            <a:lvl1pPr algn="l" defTabSz="2194560" fontAlgn="auto">
              <a:spcBef>
                <a:spcPts val="0"/>
              </a:spcBef>
              <a:spcAft>
                <a:spcPts val="0"/>
              </a:spcAft>
              <a:defRPr sz="5800">
                <a:solidFill>
                  <a:schemeClr val="tx1">
                    <a:tint val="75000"/>
                  </a:schemeClr>
                </a:solidFill>
                <a:latin typeface="+mn-lt"/>
                <a:ea typeface="+mn-ea"/>
                <a:cs typeface="+mn-cs"/>
              </a:defRPr>
            </a:lvl1pPr>
          </a:lstStyle>
          <a:p>
            <a:pPr>
              <a:defRPr/>
            </a:pPr>
            <a:fld id="{7D63A7D0-97BF-1846-9583-B99EC1CA1C7E}" type="datetime1">
              <a:rPr lang="en-US"/>
              <a:pPr>
                <a:defRPr/>
              </a:pPr>
              <a:t>5/16/2016</a:t>
            </a:fld>
            <a:endParaRPr lang="en-US"/>
          </a:p>
        </p:txBody>
      </p:sp>
      <p:sp>
        <p:nvSpPr>
          <p:cNvPr id="5" name="Footer Placeholder 4"/>
          <p:cNvSpPr>
            <a:spLocks noGrp="1"/>
          </p:cNvSpPr>
          <p:nvPr>
            <p:ph type="ftr" sz="quarter" idx="3"/>
          </p:nvPr>
        </p:nvSpPr>
        <p:spPr>
          <a:xfrm>
            <a:off x="14995525" y="30510163"/>
            <a:ext cx="13900150" cy="1752600"/>
          </a:xfrm>
          <a:prstGeom prst="rect">
            <a:avLst/>
          </a:prstGeom>
        </p:spPr>
        <p:txBody>
          <a:bodyPr vert="horz" lIns="438912" tIns="219456" rIns="438912" bIns="219456" rtlCol="0" anchor="ctr"/>
          <a:lstStyle>
            <a:lvl1pPr algn="ctr" defTabSz="2194560" fontAlgn="auto">
              <a:spcBef>
                <a:spcPts val="0"/>
              </a:spcBef>
              <a:spcAft>
                <a:spcPts val="0"/>
              </a:spcAft>
              <a:defRPr sz="58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31454725" y="30510163"/>
            <a:ext cx="10242550" cy="1752600"/>
          </a:xfrm>
          <a:prstGeom prst="rect">
            <a:avLst/>
          </a:prstGeom>
        </p:spPr>
        <p:txBody>
          <a:bodyPr vert="horz" lIns="438912" tIns="219456" rIns="438912" bIns="219456" rtlCol="0" anchor="ctr"/>
          <a:lstStyle>
            <a:lvl1pPr algn="r" defTabSz="2194560" fontAlgn="auto">
              <a:spcBef>
                <a:spcPts val="0"/>
              </a:spcBef>
              <a:spcAft>
                <a:spcPts val="0"/>
              </a:spcAft>
              <a:defRPr sz="5800">
                <a:solidFill>
                  <a:schemeClr val="tx1">
                    <a:tint val="75000"/>
                  </a:schemeClr>
                </a:solidFill>
                <a:latin typeface="+mn-lt"/>
                <a:ea typeface="+mn-ea"/>
                <a:cs typeface="+mn-cs"/>
              </a:defRPr>
            </a:lvl1pPr>
          </a:lstStyle>
          <a:p>
            <a:pPr>
              <a:defRPr/>
            </a:pPr>
            <a:fld id="{B063F8FF-54E3-2749-9438-DED0CB1485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3925" rtl="0" eaLnBrk="1" fontAlgn="base" hangingPunct="1">
        <a:spcBef>
          <a:spcPct val="0"/>
        </a:spcBef>
        <a:spcAft>
          <a:spcPct val="0"/>
        </a:spcAft>
        <a:defRPr sz="21100" kern="1200">
          <a:solidFill>
            <a:schemeClr val="tx1"/>
          </a:solidFill>
          <a:latin typeface="+mj-lt"/>
          <a:ea typeface="ＭＳ Ｐゴシック" pitchFamily="-108" charset="-128"/>
          <a:cs typeface="ＭＳ Ｐゴシック" pitchFamily="-108" charset="-128"/>
        </a:defRPr>
      </a:lvl1pPr>
      <a:lvl2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2pPr>
      <a:lvl3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3pPr>
      <a:lvl4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4pPr>
      <a:lvl5pPr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5pPr>
      <a:lvl6pPr marL="4572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6pPr>
      <a:lvl7pPr marL="9144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7pPr>
      <a:lvl8pPr marL="13716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8pPr>
      <a:lvl9pPr marL="1828800" algn="ctr" defTabSz="2193925" rtl="0" eaLnBrk="1" fontAlgn="base" hangingPunct="1">
        <a:spcBef>
          <a:spcPct val="0"/>
        </a:spcBef>
        <a:spcAft>
          <a:spcPct val="0"/>
        </a:spcAft>
        <a:defRPr sz="21100">
          <a:solidFill>
            <a:schemeClr val="tx1"/>
          </a:solidFill>
          <a:latin typeface="Arial" pitchFamily="-108" charset="0"/>
          <a:ea typeface="ＭＳ Ｐゴシック" pitchFamily="-108" charset="-128"/>
          <a:cs typeface="ＭＳ Ｐゴシック" pitchFamily="-108" charset="-128"/>
        </a:defRPr>
      </a:lvl9pPr>
    </p:titleStyle>
    <p:bodyStyle>
      <a:lvl1pPr marL="1644650" indent="-1644650" algn="l" defTabSz="2193925" rtl="0" eaLnBrk="1" fontAlgn="base" hangingPunct="1">
        <a:spcBef>
          <a:spcPct val="20000"/>
        </a:spcBef>
        <a:spcAft>
          <a:spcPct val="0"/>
        </a:spcAft>
        <a:buFont typeface="Arial" pitchFamily="-107" charset="0"/>
        <a:buChar char="•"/>
        <a:defRPr sz="15400" kern="1200">
          <a:solidFill>
            <a:schemeClr val="tx1"/>
          </a:solidFill>
          <a:latin typeface="+mn-lt"/>
          <a:ea typeface="ＭＳ Ｐゴシック" pitchFamily="-108" charset="-128"/>
          <a:cs typeface="ＭＳ Ｐゴシック" pitchFamily="-108" charset="-128"/>
        </a:defRPr>
      </a:lvl1pPr>
      <a:lvl2pPr marL="3565525" indent="-1371600" algn="l" defTabSz="2193925" rtl="0" eaLnBrk="1" fontAlgn="base" hangingPunct="1">
        <a:spcBef>
          <a:spcPct val="20000"/>
        </a:spcBef>
        <a:spcAft>
          <a:spcPct val="0"/>
        </a:spcAft>
        <a:buFont typeface="Arial" pitchFamily="-107" charset="0"/>
        <a:buChar char="–"/>
        <a:defRPr sz="13400" kern="1200">
          <a:solidFill>
            <a:schemeClr val="tx1"/>
          </a:solidFill>
          <a:latin typeface="+mn-lt"/>
          <a:ea typeface="ＭＳ Ｐゴシック" pitchFamily="-108" charset="-128"/>
          <a:cs typeface="+mn-cs"/>
        </a:defRPr>
      </a:lvl2pPr>
      <a:lvl3pPr marL="5486400" indent="-1096963" algn="l" defTabSz="2193925" rtl="0" eaLnBrk="1" fontAlgn="base" hangingPunct="1">
        <a:spcBef>
          <a:spcPct val="20000"/>
        </a:spcBef>
        <a:spcAft>
          <a:spcPct val="0"/>
        </a:spcAft>
        <a:buFont typeface="Arial" pitchFamily="-107" charset="0"/>
        <a:buChar char="•"/>
        <a:defRPr sz="11500" kern="1200">
          <a:solidFill>
            <a:schemeClr val="tx1"/>
          </a:solidFill>
          <a:latin typeface="+mn-lt"/>
          <a:ea typeface="ＭＳ Ｐゴシック" pitchFamily="-108" charset="-128"/>
          <a:cs typeface="+mn-cs"/>
        </a:defRPr>
      </a:lvl3pPr>
      <a:lvl4pPr marL="7680325" indent="-1096963" algn="l" defTabSz="2193925" rtl="0" eaLnBrk="1" fontAlgn="base" hangingPunct="1">
        <a:spcBef>
          <a:spcPct val="20000"/>
        </a:spcBef>
        <a:spcAft>
          <a:spcPct val="0"/>
        </a:spcAft>
        <a:buFont typeface="Arial" pitchFamily="-107" charset="0"/>
        <a:buChar char="–"/>
        <a:defRPr sz="9600" kern="1200">
          <a:solidFill>
            <a:schemeClr val="tx1"/>
          </a:solidFill>
          <a:latin typeface="+mn-lt"/>
          <a:ea typeface="ＭＳ Ｐゴシック" pitchFamily="-108" charset="-128"/>
          <a:cs typeface="+mn-cs"/>
        </a:defRPr>
      </a:lvl4pPr>
      <a:lvl5pPr marL="9874250" indent="-1096963" algn="l" defTabSz="2193925" rtl="0" eaLnBrk="1" fontAlgn="base" hangingPunct="1">
        <a:spcBef>
          <a:spcPct val="20000"/>
        </a:spcBef>
        <a:spcAft>
          <a:spcPct val="0"/>
        </a:spcAft>
        <a:buFont typeface="Arial" pitchFamily="-107" charset="0"/>
        <a:buChar char="»"/>
        <a:defRPr sz="9600" kern="1200">
          <a:solidFill>
            <a:schemeClr val="tx1"/>
          </a:solidFill>
          <a:latin typeface="+mn-lt"/>
          <a:ea typeface="ＭＳ Ｐゴシック" pitchFamily="-108" charset="-128"/>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100000">
              <a:srgbClr val="FFFFFF"/>
            </a:gs>
            <a:gs pos="98000">
              <a:schemeClr val="tx2">
                <a:lumMod val="40000"/>
                <a:lumOff val="60000"/>
              </a:schemeClr>
            </a:gs>
            <a:gs pos="44000">
              <a:srgbClr val="0070C0"/>
            </a:gs>
            <a:gs pos="0">
              <a:schemeClr val="bg1"/>
            </a:gs>
          </a:gsLst>
          <a:lin ang="5400000"/>
        </a:gradFill>
        <a:effectLst/>
      </p:bgPr>
    </p:bg>
    <p:spTree>
      <p:nvGrpSpPr>
        <p:cNvPr id="1" name=""/>
        <p:cNvGrpSpPr/>
        <p:nvPr/>
      </p:nvGrpSpPr>
      <p:grpSpPr>
        <a:xfrm>
          <a:off x="0" y="0"/>
          <a:ext cx="0" cy="0"/>
          <a:chOff x="0" y="0"/>
          <a:chExt cx="0" cy="0"/>
        </a:xfrm>
      </p:grpSpPr>
      <p:sp>
        <p:nvSpPr>
          <p:cNvPr id="16386" name="Rectangle 5"/>
          <p:cNvSpPr>
            <a:spLocks noChangeArrowheads="1"/>
          </p:cNvSpPr>
          <p:nvPr/>
        </p:nvSpPr>
        <p:spPr bwMode="auto">
          <a:xfrm>
            <a:off x="4476750" y="2812210"/>
            <a:ext cx="35699700" cy="1723335"/>
          </a:xfrm>
          <a:prstGeom prst="rect">
            <a:avLst/>
          </a:prstGeom>
          <a:noFill/>
          <a:ln w="9525">
            <a:noFill/>
            <a:miter lim="800000"/>
            <a:headEnd/>
            <a:tailEnd/>
          </a:ln>
        </p:spPr>
        <p:txBody>
          <a:bodyPr wrap="square" lIns="91243" tIns="45614" rIns="91243" bIns="45614">
            <a:prstTxWarp prst="textNoShape">
              <a:avLst/>
            </a:prstTxWarp>
            <a:spAutoFit/>
          </a:bodyPr>
          <a:lstStyle/>
          <a:p>
            <a:pPr algn="ctr">
              <a:spcBef>
                <a:spcPct val="50000"/>
              </a:spcBef>
            </a:pPr>
            <a:r>
              <a:rPr lang="en-US" sz="6600" dirty="0" smtClean="0">
                <a:latin typeface="Times New Roman" panose="02020603050405020304" pitchFamily="18" charset="0"/>
                <a:cs typeface="Times New Roman" panose="02020603050405020304" pitchFamily="18" charset="0"/>
              </a:rPr>
              <a:t>Erik A. Seroogy, J. D. Gantz, and Richard E. Lee</a:t>
            </a:r>
            <a:r>
              <a:rPr lang="en-US" sz="6000" dirty="0">
                <a:latin typeface="Times New Roman" panose="02020603050405020304" pitchFamily="18" charset="0"/>
                <a:cs typeface="Times New Roman" panose="02020603050405020304" pitchFamily="18" charset="0"/>
              </a:rPr>
              <a:t/>
            </a:r>
            <a:br>
              <a:rPr lang="en-US" sz="6000" dirty="0">
                <a:latin typeface="Times New Roman" panose="02020603050405020304" pitchFamily="18" charset="0"/>
                <a:cs typeface="Times New Roman" panose="02020603050405020304" pitchFamily="18" charset="0"/>
              </a:rPr>
            </a:br>
            <a:r>
              <a:rPr lang="en-US" sz="4000" dirty="0">
                <a:latin typeface="Times New Roman" panose="02020603050405020304" pitchFamily="18" charset="0"/>
                <a:cs typeface="Times New Roman" panose="02020603050405020304" pitchFamily="18" charset="0"/>
              </a:rPr>
              <a:t>Department of </a:t>
            </a:r>
            <a:r>
              <a:rPr lang="en-US" sz="4000" dirty="0" smtClean="0">
                <a:latin typeface="Times New Roman" panose="02020603050405020304" pitchFamily="18" charset="0"/>
                <a:cs typeface="Times New Roman" panose="02020603050405020304" pitchFamily="18" charset="0"/>
              </a:rPr>
              <a:t>Biology, </a:t>
            </a:r>
            <a:r>
              <a:rPr lang="en-US" sz="4000" dirty="0">
                <a:latin typeface="Times New Roman" panose="02020603050405020304" pitchFamily="18" charset="0"/>
                <a:cs typeface="Times New Roman" panose="02020603050405020304" pitchFamily="18" charset="0"/>
              </a:rPr>
              <a:t>College of </a:t>
            </a:r>
            <a:r>
              <a:rPr lang="en-US" sz="4000" dirty="0" smtClean="0">
                <a:latin typeface="Times New Roman" panose="02020603050405020304" pitchFamily="18" charset="0"/>
                <a:cs typeface="Times New Roman" panose="02020603050405020304" pitchFamily="18" charset="0"/>
              </a:rPr>
              <a:t>Arts and Sciences, Miami University of Oxford, Ohio</a:t>
            </a:r>
            <a:endParaRPr lang="en-US" sz="4000" dirty="0">
              <a:latin typeface="Times New Roman" panose="02020603050405020304" pitchFamily="18" charset="0"/>
              <a:cs typeface="Times New Roman" panose="02020603050405020304" pitchFamily="18" charset="0"/>
            </a:endParaRPr>
          </a:p>
        </p:txBody>
      </p:sp>
      <p:cxnSp>
        <p:nvCxnSpPr>
          <p:cNvPr id="70" name="Straight Connector 69"/>
          <p:cNvCxnSpPr/>
          <p:nvPr/>
        </p:nvCxnSpPr>
        <p:spPr>
          <a:xfrm flipV="1">
            <a:off x="-38100" y="4473195"/>
            <a:ext cx="43929300" cy="17714"/>
          </a:xfrm>
          <a:prstGeom prst="line">
            <a:avLst/>
          </a:prstGeom>
          <a:ln w="76200" cap="flat" cmpd="sng" algn="ctr">
            <a:solidFill>
              <a:schemeClr val="bg1"/>
            </a:solidFill>
            <a:prstDash val="solid"/>
            <a:round/>
            <a:headEnd type="none" w="med" len="med"/>
            <a:tailEnd type="none" w="med" len="med"/>
          </a:ln>
        </p:spPr>
        <p:style>
          <a:lnRef idx="3">
            <a:schemeClr val="accent1"/>
          </a:lnRef>
          <a:fillRef idx="0">
            <a:schemeClr val="accent1"/>
          </a:fillRef>
          <a:effectRef idx="2">
            <a:schemeClr val="accent1"/>
          </a:effectRef>
          <a:fontRef idx="minor">
            <a:schemeClr val="tx1"/>
          </a:fontRef>
        </p:style>
      </p:cxnSp>
      <p:sp>
        <p:nvSpPr>
          <p:cNvPr id="16388" name="TextBox 91"/>
          <p:cNvSpPr txBox="1">
            <a:spLocks noChangeArrowheads="1"/>
          </p:cNvSpPr>
          <p:nvPr/>
        </p:nvSpPr>
        <p:spPr bwMode="auto">
          <a:xfrm>
            <a:off x="4838700" y="130583"/>
            <a:ext cx="34975800" cy="2554545"/>
          </a:xfrm>
          <a:prstGeom prst="rect">
            <a:avLst/>
          </a:prstGeom>
          <a:noFill/>
          <a:ln w="9525">
            <a:noFill/>
            <a:miter lim="800000"/>
            <a:headEnd/>
            <a:tailEnd/>
          </a:ln>
        </p:spPr>
        <p:txBody>
          <a:bodyPr wrap="square">
            <a:prstTxWarp prst="textNoShape">
              <a:avLst/>
            </a:prstTxWarp>
            <a:spAutoFit/>
          </a:bodyPr>
          <a:lstStyle/>
          <a:p>
            <a:pPr algn="ctr"/>
            <a:r>
              <a:rPr lang="en-US" sz="8000" dirty="0">
                <a:latin typeface="Times New Roman" panose="02020603050405020304" pitchFamily="18" charset="0"/>
                <a:cs typeface="Times New Roman" panose="02020603050405020304" pitchFamily="18" charset="0"/>
              </a:rPr>
              <a:t>Neurophysiological Assessment of Rapid Cold-hardening-induced Resistance to the Disruption of Resting Neuronal Membrane Potential</a:t>
            </a:r>
            <a:endParaRPr lang="en-US" sz="8000" dirty="0">
              <a:solidFill>
                <a:srgbClr val="052754"/>
              </a:solidFill>
              <a:latin typeface="Arial Black" pitchFamily="-107" charset="0"/>
            </a:endParaRPr>
          </a:p>
        </p:txBody>
      </p:sp>
      <p:sp>
        <p:nvSpPr>
          <p:cNvPr id="16390" name="Rectangle 34"/>
          <p:cNvSpPr>
            <a:spLocks noChangeArrowheads="1"/>
          </p:cNvSpPr>
          <p:nvPr/>
        </p:nvSpPr>
        <p:spPr bwMode="auto">
          <a:xfrm>
            <a:off x="31089600" y="4908547"/>
            <a:ext cx="11582400" cy="14679927"/>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endParaRPr lang="en-GB" sz="4800" b="1" dirty="0" smtClean="0">
              <a:solidFill>
                <a:srgbClr val="FF0000"/>
              </a:solidFill>
              <a:latin typeface="Times New Roman" panose="02020603050405020304" pitchFamily="18" charset="0"/>
              <a:cs typeface="Times New Roman" panose="02020603050405020304" pitchFamily="18" charset="0"/>
            </a:endParaRPr>
          </a:p>
          <a:p>
            <a:pPr>
              <a:spcBef>
                <a:spcPct val="50000"/>
              </a:spcBef>
            </a:pPr>
            <a:r>
              <a:rPr lang="en-GB" sz="4000" dirty="0" smtClean="0">
                <a:latin typeface="Times New Roman" panose="02020603050405020304" pitchFamily="18" charset="0"/>
                <a:cs typeface="Times New Roman" panose="02020603050405020304" pitchFamily="18" charset="0"/>
              </a:rPr>
              <a:t>• The anoxic coma data suggest that cold- and drought-induced RCH are distinct physiological responses.</a:t>
            </a:r>
          </a:p>
          <a:p>
            <a:pPr>
              <a:spcBef>
                <a:spcPct val="50000"/>
              </a:spcBef>
            </a:pPr>
            <a:endParaRPr lang="en-GB" sz="2000" dirty="0" smtClean="0">
              <a:latin typeface="Times New Roman" panose="02020603050405020304" pitchFamily="18" charset="0"/>
              <a:cs typeface="Times New Roman" panose="02020603050405020304" pitchFamily="18" charset="0"/>
            </a:endParaRPr>
          </a:p>
          <a:p>
            <a:pPr>
              <a:spcBef>
                <a:spcPct val="50000"/>
              </a:spcBef>
            </a:pPr>
            <a:r>
              <a:rPr lang="en-GB" sz="4000" dirty="0" smtClean="0">
                <a:latin typeface="Times New Roman" panose="02020603050405020304" pitchFamily="18" charset="0"/>
                <a:cs typeface="Times New Roman" panose="02020603050405020304" pitchFamily="18" charset="0"/>
              </a:rPr>
              <a:t>• The absence of a significant trend in the chill coma assays may be due to large individual variation, a fast temperature ramp, or the absence of an effect on resistance to ion imbalance in neurons.</a:t>
            </a:r>
          </a:p>
          <a:p>
            <a:pPr>
              <a:spcBef>
                <a:spcPct val="50000"/>
              </a:spcBef>
            </a:pPr>
            <a:endParaRPr lang="en-GB" sz="2000" dirty="0" smtClean="0">
              <a:latin typeface="Times New Roman" panose="02020603050405020304" pitchFamily="18" charset="0"/>
              <a:cs typeface="Times New Roman" panose="02020603050405020304" pitchFamily="18" charset="0"/>
            </a:endParaRPr>
          </a:p>
          <a:p>
            <a:pPr>
              <a:spcBef>
                <a:spcPct val="50000"/>
              </a:spcBef>
            </a:pPr>
            <a:r>
              <a:rPr lang="en-GB" sz="4000" dirty="0" smtClean="0">
                <a:latin typeface="Times New Roman" panose="02020603050405020304" pitchFamily="18" charset="0"/>
                <a:cs typeface="Times New Roman" panose="02020603050405020304" pitchFamily="18" charset="0"/>
              </a:rPr>
              <a:t>• Ongoing experiments are using ouabain-induced spreading depression, a more sensitive method of measuring neuronal resistance to ion imbalance. </a:t>
            </a:r>
          </a:p>
          <a:p>
            <a:pPr>
              <a:spcBef>
                <a:spcPct val="50000"/>
              </a:spcBef>
            </a:pPr>
            <a:endParaRPr lang="en-GB" sz="2000" dirty="0" smtClean="0">
              <a:latin typeface="Times New Roman" panose="02020603050405020304" pitchFamily="18" charset="0"/>
              <a:cs typeface="Times New Roman" panose="02020603050405020304" pitchFamily="18" charset="0"/>
            </a:endParaRPr>
          </a:p>
          <a:p>
            <a:pPr>
              <a:spcBef>
                <a:spcPct val="50000"/>
              </a:spcBef>
            </a:pPr>
            <a:r>
              <a:rPr lang="en-GB" sz="4000" dirty="0" smtClean="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The mechanisms modulating RCH hold significant implications </a:t>
            </a:r>
            <a:r>
              <a:rPr lang="en-US" sz="4000" dirty="0">
                <a:latin typeface="Times New Roman" panose="02020603050405020304" pitchFamily="18" charset="0"/>
                <a:cs typeface="Times New Roman" panose="02020603050405020304" pitchFamily="18" charset="0"/>
              </a:rPr>
              <a:t>for </a:t>
            </a:r>
            <a:r>
              <a:rPr lang="en-US" sz="4000" dirty="0" smtClean="0">
                <a:latin typeface="Times New Roman" panose="02020603050405020304" pitchFamily="18" charset="0"/>
                <a:cs typeface="Times New Roman" panose="02020603050405020304" pitchFamily="18" charset="0"/>
              </a:rPr>
              <a:t>understanding how insects overcome the challenges of large changes in temperature and hydration state in the course of a normal day. Further, understanding these mechanisms may enhance our ability to control pest species, </a:t>
            </a:r>
            <a:r>
              <a:rPr lang="en-US" sz="4000" dirty="0">
                <a:latin typeface="Times New Roman" panose="02020603050405020304" pitchFamily="18" charset="0"/>
                <a:cs typeface="Times New Roman" panose="02020603050405020304" pitchFamily="18" charset="0"/>
              </a:rPr>
              <a:t>such as </a:t>
            </a:r>
            <a:r>
              <a:rPr lang="en-US" sz="4000" i="1" dirty="0" smtClean="0">
                <a:latin typeface="Times New Roman" panose="02020603050405020304" pitchFamily="18" charset="0"/>
                <a:cs typeface="Times New Roman" panose="02020603050405020304" pitchFamily="18" charset="0"/>
              </a:rPr>
              <a:t>L. migratoria</a:t>
            </a:r>
            <a:r>
              <a:rPr lang="en-US" sz="4000" dirty="0">
                <a:latin typeface="Times New Roman" panose="02020603050405020304" pitchFamily="18" charset="0"/>
                <a:cs typeface="Times New Roman" panose="02020603050405020304" pitchFamily="18" charset="0"/>
              </a:rPr>
              <a:t>.</a:t>
            </a:r>
          </a:p>
          <a:p>
            <a:pPr>
              <a:spcBef>
                <a:spcPct val="50000"/>
              </a:spcBef>
            </a:pPr>
            <a:endParaRPr lang="en-GB" sz="4000" b="1" dirty="0" smtClean="0">
              <a:solidFill>
                <a:srgbClr val="FF0000"/>
              </a:solidFill>
              <a:latin typeface="Times New Roman" panose="02020603050405020304" pitchFamily="18" charset="0"/>
              <a:cs typeface="Times New Roman" panose="02020603050405020304" pitchFamily="18" charset="0"/>
            </a:endParaRPr>
          </a:p>
          <a:p>
            <a:pPr>
              <a:spcBef>
                <a:spcPct val="50000"/>
              </a:spcBef>
            </a:pPr>
            <a:endParaRPr lang="en-GB" sz="4000" b="1" dirty="0" smtClean="0">
              <a:solidFill>
                <a:srgbClr val="FF0000"/>
              </a:solidFill>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
        <p:nvSpPr>
          <p:cNvPr id="16391" name="Rectangle 33"/>
          <p:cNvSpPr>
            <a:spLocks noChangeArrowheads="1"/>
          </p:cNvSpPr>
          <p:nvPr/>
        </p:nvSpPr>
        <p:spPr bwMode="auto">
          <a:xfrm>
            <a:off x="1143000" y="19566080"/>
            <a:ext cx="11620500" cy="3903519"/>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spcBef>
                <a:spcPct val="50000"/>
              </a:spcBef>
            </a:pPr>
            <a:endParaRPr lang="en-GB" sz="2000" dirty="0" smtClean="0">
              <a:latin typeface="Times New Roman" panose="02020603050405020304" pitchFamily="18" charset="0"/>
              <a:cs typeface="Times New Roman" panose="02020603050405020304" pitchFamily="18" charset="0"/>
            </a:endParaRPr>
          </a:p>
          <a:p>
            <a:pPr>
              <a:spcBef>
                <a:spcPct val="50000"/>
              </a:spcBef>
            </a:pPr>
            <a:r>
              <a:rPr lang="en-GB" sz="4800" dirty="0" smtClean="0">
                <a:latin typeface="Times New Roman" panose="02020603050405020304" pitchFamily="18" charset="0"/>
                <a:cs typeface="Times New Roman" panose="02020603050405020304" pitchFamily="18" charset="0"/>
              </a:rPr>
              <a:t>• </a:t>
            </a:r>
            <a:r>
              <a:rPr lang="en-GB" sz="4000" dirty="0" smtClean="0">
                <a:latin typeface="Times New Roman" panose="02020603050405020304" pitchFamily="18" charset="0"/>
                <a:cs typeface="Times New Roman" panose="02020603050405020304" pitchFamily="18" charset="0"/>
              </a:rPr>
              <a:t>Begin investigating mechanisms used during cold- and drought-induced RCH that increase resistance to chill coma.</a:t>
            </a:r>
            <a:r>
              <a:rPr lang="en-GB" sz="4800" dirty="0" smtClean="0">
                <a:latin typeface="Times New Roman" panose="02020603050405020304" pitchFamily="18" charset="0"/>
                <a:cs typeface="Times New Roman" panose="02020603050405020304" pitchFamily="18" charset="0"/>
              </a:rPr>
              <a:t> </a:t>
            </a:r>
            <a:endParaRPr lang="en-GB" sz="4000" dirty="0" smtClean="0">
              <a:latin typeface="Times New Roman" panose="02020603050405020304" pitchFamily="18" charset="0"/>
              <a:cs typeface="Times New Roman" panose="02020603050405020304" pitchFamily="18" charset="0"/>
            </a:endParaRPr>
          </a:p>
        </p:txBody>
      </p:sp>
      <p:sp>
        <p:nvSpPr>
          <p:cNvPr id="16392" name="Rectangle 49"/>
          <p:cNvSpPr>
            <a:spLocks noChangeArrowheads="1"/>
          </p:cNvSpPr>
          <p:nvPr/>
        </p:nvSpPr>
        <p:spPr bwMode="auto">
          <a:xfrm>
            <a:off x="1143000" y="4908549"/>
            <a:ext cx="11620500" cy="13563601"/>
          </a:xfrm>
          <a:prstGeom prst="rect">
            <a:avLst/>
          </a:prstGeom>
          <a:solidFill>
            <a:schemeClr val="bg1"/>
          </a:solidFill>
          <a:ln w="9525">
            <a:noFill/>
            <a:miter lim="800000"/>
            <a:headEnd/>
            <a:tailEnd/>
          </a:ln>
        </p:spPr>
        <p:txBody>
          <a:bodyPr lIns="360000" tIns="360000" rIns="360000" bIns="360000">
            <a:prstTxWarp prst="textNoShape">
              <a:avLst/>
            </a:prstTxWarp>
          </a:bodyPr>
          <a:lstStyle/>
          <a:p>
            <a:endParaRPr lang="en-US" sz="4400" b="1" dirty="0" smtClean="0">
              <a:latin typeface="Times New Roman" panose="02020603050405020304" pitchFamily="18" charset="0"/>
              <a:cs typeface="Times New Roman" panose="02020603050405020304" pitchFamily="18" charset="0"/>
            </a:endParaRPr>
          </a:p>
          <a:p>
            <a:r>
              <a:rPr lang="en-US" sz="4400" b="1" dirty="0">
                <a:latin typeface="Times New Roman" panose="02020603050405020304" pitchFamily="18" charset="0"/>
                <a:cs typeface="Times New Roman" panose="02020603050405020304" pitchFamily="18" charset="0"/>
              </a:rPr>
              <a:t> </a:t>
            </a:r>
            <a:endParaRPr lang="en-US" sz="1000" dirty="0">
              <a:latin typeface="Times New Roman" panose="02020603050405020304" pitchFamily="18" charset="0"/>
              <a:cs typeface="Times New Roman" panose="02020603050405020304" pitchFamily="18" charset="0"/>
            </a:endParaRPr>
          </a:p>
          <a:p>
            <a:r>
              <a:rPr lang="en-GB" sz="4000" dirty="0" smtClean="0">
                <a:latin typeface="Times New Roman" panose="02020603050405020304" pitchFamily="18" charset="0"/>
                <a:cs typeface="Times New Roman" panose="02020603050405020304" pitchFamily="18" charset="0"/>
              </a:rPr>
              <a:t>Rapid</a:t>
            </a:r>
            <a:r>
              <a:rPr lang="en-US" sz="4000" dirty="0" smtClean="0">
                <a:latin typeface="Times New Roman" panose="02020603050405020304" pitchFamily="18" charset="0"/>
                <a:cs typeface="Times New Roman" panose="02020603050405020304" pitchFamily="18" charset="0"/>
              </a:rPr>
              <a:t> cold-hardening (RCH) describes physiological adaptations made </a:t>
            </a:r>
            <a:r>
              <a:rPr lang="en-US" sz="4000" i="1" dirty="0" smtClean="0">
                <a:latin typeface="Times New Roman" panose="02020603050405020304" pitchFamily="18" charset="0"/>
                <a:cs typeface="Times New Roman" panose="02020603050405020304" pitchFamily="18" charset="0"/>
              </a:rPr>
              <a:t>within minutes or hours</a:t>
            </a:r>
            <a:r>
              <a:rPr lang="en-US" sz="4000" dirty="0" smtClean="0">
                <a:latin typeface="Times New Roman" panose="02020603050405020304" pitchFamily="18" charset="0"/>
                <a:cs typeface="Times New Roman" panose="02020603050405020304" pitchFamily="18" charset="0"/>
              </a:rPr>
              <a:t> that enhance stress tolerance in insects. </a:t>
            </a:r>
            <a:r>
              <a:rPr lang="en-GB" sz="4000" dirty="0" smtClean="0">
                <a:latin typeface="Times New Roman" panose="02020603050405020304" pitchFamily="18" charset="0"/>
                <a:cs typeface="Times New Roman" panose="02020603050405020304" pitchFamily="18" charset="0"/>
              </a:rPr>
              <a:t>RCH can be triggered by chilling, dehydration, and other environmental stressors. Recently, we found evidence that RCH responses triggered by different environmental cues use different physiological mechanisms. For example, brief chilling (cold-induced RCH) causes a distinct physiological response than dehydration (drought-induced RCH) does.</a:t>
            </a:r>
            <a:endParaRPr lang="en-GB" sz="6600" dirty="0" smtClean="0">
              <a:latin typeface="Times New Roman" panose="02020603050405020304" pitchFamily="18" charset="0"/>
              <a:cs typeface="Times New Roman" panose="02020603050405020304" pitchFamily="18" charset="0"/>
            </a:endParaRPr>
          </a:p>
          <a:p>
            <a:endParaRPr lang="en-US" sz="2400" dirty="0" smtClean="0">
              <a:latin typeface="Times New Roman" panose="02020603050405020304" pitchFamily="18" charset="0"/>
              <a:cs typeface="Times New Roman" panose="02020603050405020304" pitchFamily="18" charset="0"/>
            </a:endParaRPr>
          </a:p>
          <a:p>
            <a:r>
              <a:rPr lang="en-US" sz="4000" dirty="0" smtClean="0">
                <a:latin typeface="Times New Roman" panose="02020603050405020304" pitchFamily="18" charset="0"/>
                <a:cs typeface="Times New Roman" panose="02020603050405020304" pitchFamily="18" charset="0"/>
              </a:rPr>
              <a:t>When insects are chilled to a critical temperature, they enter chill coma, a state where they are incapable of movement, which may result from potassium ion imbalance in neurons. RCH enhances resistance to chill coma, though the mechanism used is unknown. The effects of RCH have never been examined at the neuronal level. </a:t>
            </a:r>
          </a:p>
          <a:p>
            <a:endParaRPr lang="en-US" sz="3600" dirty="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p:txBody>
      </p:sp>
      <p:sp>
        <p:nvSpPr>
          <p:cNvPr id="5" name="Rectangle 4"/>
          <p:cNvSpPr/>
          <p:nvPr/>
        </p:nvSpPr>
        <p:spPr>
          <a:xfrm>
            <a:off x="1143000" y="4920998"/>
            <a:ext cx="11620500" cy="111125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a:spLocks noChangeArrowheads="1"/>
          </p:cNvSpPr>
          <p:nvPr/>
        </p:nvSpPr>
        <p:spPr bwMode="auto">
          <a:xfrm>
            <a:off x="1104900" y="24688800"/>
            <a:ext cx="11658600" cy="7086599"/>
          </a:xfrm>
          <a:prstGeom prst="rect">
            <a:avLst/>
          </a:prstGeom>
          <a:solidFill>
            <a:schemeClr val="bg1"/>
          </a:solidFill>
          <a:ln w="9525">
            <a:noFill/>
            <a:miter lim="800000"/>
            <a:headEnd/>
            <a:tailEnd/>
          </a:ln>
        </p:spPr>
        <p:txBody>
          <a:bodyPr lIns="360000" tIns="360000" rIns="360000" bIns="360000">
            <a:prstTxWarp prst="textNoShape">
              <a:avLst/>
            </a:prstTxWarp>
          </a:bodyPr>
          <a:lstStyle/>
          <a:p>
            <a:pPr marL="381000" indent="-381000">
              <a:spcBef>
                <a:spcPct val="50000"/>
              </a:spcBef>
              <a:defRPr/>
            </a:pPr>
            <a:endParaRPr lang="en-GB" sz="700" dirty="0" smtClean="0">
              <a:latin typeface="Times New Roman" panose="02020603050405020304" pitchFamily="18" charset="0"/>
              <a:ea typeface="ＭＳ Ｐゴシック" pitchFamily="-108" charset="-128"/>
              <a:cs typeface="Times New Roman" panose="02020603050405020304" pitchFamily="18" charset="0"/>
            </a:endParaRPr>
          </a:p>
          <a:p>
            <a:pPr marL="381000" indent="-381000">
              <a:spcBef>
                <a:spcPct val="50000"/>
              </a:spcBef>
              <a:defRPr/>
            </a:pPr>
            <a:r>
              <a:rPr lang="en-GB" sz="4800" dirty="0" smtClean="0">
                <a:latin typeface="Times New Roman" panose="02020603050405020304" pitchFamily="18" charset="0"/>
                <a:cs typeface="Times New Roman" panose="02020603050405020304" pitchFamily="18" charset="0"/>
              </a:rPr>
              <a:t>• </a:t>
            </a:r>
            <a:r>
              <a:rPr lang="en-GB" sz="4000" dirty="0" smtClean="0">
                <a:latin typeface="Times New Roman" panose="02020603050405020304" pitchFamily="18" charset="0"/>
                <a:ea typeface="ＭＳ Ｐゴシック" pitchFamily="-108" charset="-128"/>
                <a:cs typeface="Times New Roman" panose="02020603050405020304" pitchFamily="18" charset="0"/>
              </a:rPr>
              <a:t>Resistance to and recovery from anoxic coma were measured as a proxy for chill coma using a drowning assay.</a:t>
            </a:r>
          </a:p>
          <a:p>
            <a:pPr marL="381000" indent="-381000">
              <a:spcBef>
                <a:spcPct val="50000"/>
              </a:spcBef>
              <a:defRPr/>
            </a:pPr>
            <a:r>
              <a:rPr lang="en-GB" sz="4000" dirty="0" smtClean="0">
                <a:latin typeface="Times New Roman" panose="02020603050405020304" pitchFamily="18" charset="0"/>
                <a:cs typeface="Times New Roman" panose="02020603050405020304" pitchFamily="18" charset="0"/>
              </a:rPr>
              <a:t>• An electrical potential probe was </a:t>
            </a:r>
            <a:r>
              <a:rPr lang="en-GB" sz="4000" dirty="0">
                <a:latin typeface="Times New Roman" panose="02020603050405020304" pitchFamily="18" charset="0"/>
                <a:cs typeface="Times New Roman" panose="02020603050405020304" pitchFamily="18" charset="0"/>
              </a:rPr>
              <a:t>inserted </a:t>
            </a:r>
            <a:r>
              <a:rPr lang="en-GB" sz="4000" dirty="0" smtClean="0">
                <a:latin typeface="Times New Roman" panose="02020603050405020304" pitchFamily="18" charset="0"/>
                <a:cs typeface="Times New Roman" panose="02020603050405020304" pitchFamily="18" charset="0"/>
              </a:rPr>
              <a:t>into </a:t>
            </a:r>
            <a:r>
              <a:rPr lang="en-GB" sz="4000" dirty="0">
                <a:latin typeface="Times New Roman" panose="02020603050405020304" pitchFamily="18" charset="0"/>
                <a:cs typeface="Times New Roman" panose="02020603050405020304" pitchFamily="18" charset="0"/>
              </a:rPr>
              <a:t>the thoracic ganglion of </a:t>
            </a:r>
            <a:r>
              <a:rPr lang="en-GB" sz="4000" dirty="0" smtClean="0">
                <a:latin typeface="Times New Roman" panose="02020603050405020304" pitchFamily="18" charset="0"/>
                <a:cs typeface="Times New Roman" panose="02020603050405020304" pitchFamily="18" charset="0"/>
              </a:rPr>
              <a:t>locusts (</a:t>
            </a:r>
            <a:r>
              <a:rPr lang="en-GB" sz="4000" i="1" dirty="0" smtClean="0">
                <a:latin typeface="Times New Roman" panose="02020603050405020304" pitchFamily="18" charset="0"/>
                <a:cs typeface="Times New Roman" panose="02020603050405020304" pitchFamily="18" charset="0"/>
              </a:rPr>
              <a:t>Locusta migratoria</a:t>
            </a:r>
            <a:r>
              <a:rPr lang="en-GB" sz="4000" dirty="0" smtClean="0">
                <a:latin typeface="Times New Roman" panose="02020603050405020304" pitchFamily="18" charset="0"/>
                <a:cs typeface="Times New Roman" panose="02020603050405020304" pitchFamily="18" charset="0"/>
              </a:rPr>
              <a:t>), in order to measure the loss of neuronal potential during chilling</a:t>
            </a:r>
            <a:r>
              <a:rPr lang="en-GB" sz="4800" dirty="0" smtClean="0">
                <a:latin typeface="Times New Roman" panose="02020603050405020304" pitchFamily="18" charset="0"/>
                <a:cs typeface="Times New Roman" panose="02020603050405020304" pitchFamily="18" charset="0"/>
              </a:rPr>
              <a:t>.</a:t>
            </a:r>
            <a:endParaRPr lang="en-GB" sz="4800" dirty="0" smtClean="0">
              <a:latin typeface="Times New Roman" panose="02020603050405020304" pitchFamily="18" charset="0"/>
              <a:ea typeface="ＭＳ Ｐゴシック" pitchFamily="-108" charset="-128"/>
              <a:cs typeface="Times New Roman" panose="02020603050405020304" pitchFamily="18" charset="0"/>
            </a:endParaRPr>
          </a:p>
        </p:txBody>
      </p:sp>
      <p:sp>
        <p:nvSpPr>
          <p:cNvPr id="16394" name="Rectangle 51"/>
          <p:cNvSpPr>
            <a:spLocks noChangeArrowheads="1"/>
          </p:cNvSpPr>
          <p:nvPr/>
        </p:nvSpPr>
        <p:spPr bwMode="auto">
          <a:xfrm>
            <a:off x="14154150" y="4920998"/>
            <a:ext cx="15544800" cy="26811196"/>
          </a:xfrm>
          <a:prstGeom prst="rect">
            <a:avLst/>
          </a:prstGeom>
          <a:solidFill>
            <a:schemeClr val="bg1"/>
          </a:solidFill>
          <a:ln w="9525">
            <a:noFill/>
            <a:miter lim="800000"/>
            <a:headEnd/>
            <a:tailEnd/>
          </a:ln>
        </p:spPr>
        <p:txBody>
          <a:bodyPr lIns="360000" tIns="360000" rIns="360000" bIns="360000">
            <a:prstTxWarp prst="textNoShape">
              <a:avLst/>
            </a:prstTxWarp>
          </a:bodyPr>
          <a:lstStyle/>
          <a:p>
            <a:endParaRPr lang="en-US" sz="3600" dirty="0" smtClean="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a:p>
            <a:endParaRPr lang="en-US" sz="3600" dirty="0" smtClean="0">
              <a:latin typeface="Times New Roman" panose="02020603050405020304" pitchFamily="18" charset="0"/>
              <a:cs typeface="Times New Roman" panose="02020603050405020304" pitchFamily="18" charset="0"/>
            </a:endParaRPr>
          </a:p>
          <a:p>
            <a:endParaRPr lang="en-US" sz="3600" dirty="0">
              <a:latin typeface="Times New Roman" panose="02020603050405020304" pitchFamily="18" charset="0"/>
              <a:cs typeface="Times New Roman" panose="02020603050405020304" pitchFamily="18" charset="0"/>
            </a:endParaRPr>
          </a:p>
          <a:p>
            <a:endParaRPr lang="en-US" sz="3600" dirty="0" smtClean="0">
              <a:latin typeface="Times New Roman" panose="02020603050405020304" pitchFamily="18" charset="0"/>
              <a:cs typeface="Times New Roman" panose="02020603050405020304" pitchFamily="18" charset="0"/>
            </a:endParaRPr>
          </a:p>
          <a:p>
            <a:endParaRPr lang="en-US" sz="4800" b="1" dirty="0" smtClean="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75300" y="30036387"/>
            <a:ext cx="11752186" cy="1695807"/>
          </a:xfrm>
          <a:prstGeom prst="rect">
            <a:avLst/>
          </a:prstGeom>
        </p:spPr>
      </p:pic>
      <p:sp>
        <p:nvSpPr>
          <p:cNvPr id="31" name="Rectangle 33"/>
          <p:cNvSpPr>
            <a:spLocks noChangeArrowheads="1"/>
          </p:cNvSpPr>
          <p:nvPr/>
        </p:nvSpPr>
        <p:spPr bwMode="auto">
          <a:xfrm>
            <a:off x="31044572" y="19566081"/>
            <a:ext cx="11682914" cy="9480549"/>
          </a:xfrm>
          <a:prstGeom prst="rect">
            <a:avLst/>
          </a:prstGeom>
          <a:solidFill>
            <a:schemeClr val="bg1"/>
          </a:solidFill>
          <a:ln w="9525">
            <a:noFill/>
            <a:miter lim="800000"/>
            <a:headEnd/>
            <a:tailEnd/>
          </a:ln>
        </p:spPr>
        <p:txBody>
          <a:bodyPr lIns="360000" tIns="360000" rIns="360000" bIns="360000">
            <a:prstTxWarp prst="textNoShape">
              <a:avLst/>
            </a:prstTxWarp>
          </a:bodyPr>
          <a:lstStyle/>
          <a:p>
            <a:pPr algn="ctr">
              <a:spcBef>
                <a:spcPct val="50000"/>
              </a:spcBef>
            </a:pPr>
            <a:endParaRPr lang="en-GB" sz="4800" b="1" dirty="0">
              <a:solidFill>
                <a:srgbClr val="FF0000"/>
              </a:solidFill>
              <a:latin typeface="Times New Roman" panose="02020603050405020304" pitchFamily="18" charset="0"/>
              <a:cs typeface="Times New Roman" panose="02020603050405020304" pitchFamily="18" charset="0"/>
            </a:endParaRPr>
          </a:p>
          <a:p>
            <a:pPr algn="ctr">
              <a:spcBef>
                <a:spcPct val="50000"/>
              </a:spcBef>
            </a:pPr>
            <a:endParaRPr lang="en-GB" sz="4800" b="1" dirty="0">
              <a:solidFill>
                <a:srgbClr val="FF0000"/>
              </a:solidFill>
              <a:latin typeface="Times New Roman" panose="02020603050405020304" pitchFamily="18" charset="0"/>
              <a:cs typeface="Times New Roman" panose="02020603050405020304" pitchFamily="18" charset="0"/>
            </a:endParaRPr>
          </a:p>
          <a:p>
            <a:r>
              <a:rPr lang="en-GB" sz="4000" dirty="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The authors would like to thank Dr. Meldrum Robertson and Dr. Kristin Spong at Queen’s University in Kingston, Ontario for hosting us and helping with both the development and execution of this project.</a:t>
            </a:r>
          </a:p>
          <a:p>
            <a:endParaRPr lang="en-US" sz="4000" dirty="0" smtClean="0">
              <a:latin typeface="Times New Roman" panose="02020603050405020304" pitchFamily="18" charset="0"/>
              <a:cs typeface="Times New Roman" panose="02020603050405020304" pitchFamily="18" charset="0"/>
            </a:endParaRPr>
          </a:p>
          <a:p>
            <a:endParaRPr lang="en-US" sz="4000" dirty="0" smtClean="0">
              <a:latin typeface="Times New Roman" panose="02020603050405020304" pitchFamily="18" charset="0"/>
              <a:cs typeface="Times New Roman" panose="02020603050405020304" pitchFamily="18" charset="0"/>
            </a:endParaRPr>
          </a:p>
          <a:p>
            <a:r>
              <a:rPr lang="en-GB" sz="4000" dirty="0">
                <a:latin typeface="Times New Roman" panose="02020603050405020304" pitchFamily="18" charset="0"/>
                <a:cs typeface="Times New Roman" panose="02020603050405020304" pitchFamily="18" charset="0"/>
              </a:rPr>
              <a:t>• </a:t>
            </a:r>
            <a:r>
              <a:rPr lang="en-US" sz="4000" dirty="0" smtClean="0">
                <a:latin typeface="Times New Roman" panose="02020603050405020304" pitchFamily="18" charset="0"/>
                <a:cs typeface="Times New Roman" panose="02020603050405020304" pitchFamily="18" charset="0"/>
              </a:rPr>
              <a:t>Miami University Doctoral Undergraduate Opportunity Scholarships (DUOS)</a:t>
            </a:r>
            <a:endParaRPr lang="en-US" sz="28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1219200" y="4791229"/>
            <a:ext cx="11544300"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Introduction</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36" name="Rectangle 35"/>
          <p:cNvSpPr/>
          <p:nvPr/>
        </p:nvSpPr>
        <p:spPr>
          <a:xfrm>
            <a:off x="1139042" y="18472150"/>
            <a:ext cx="11658600" cy="111125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1246943" y="18336161"/>
            <a:ext cx="11544300"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Objectives</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38" name="Rectangle 37"/>
          <p:cNvSpPr/>
          <p:nvPr/>
        </p:nvSpPr>
        <p:spPr>
          <a:xfrm>
            <a:off x="1066800" y="23469600"/>
            <a:ext cx="11696700" cy="1189022"/>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1215242" y="23365361"/>
            <a:ext cx="11582400"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Methodology</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40" name="Rectangle 39"/>
          <p:cNvSpPr/>
          <p:nvPr/>
        </p:nvSpPr>
        <p:spPr>
          <a:xfrm>
            <a:off x="14138564" y="12557154"/>
            <a:ext cx="15617536" cy="111125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TextBox 40"/>
          <p:cNvSpPr txBox="1"/>
          <p:nvPr/>
        </p:nvSpPr>
        <p:spPr>
          <a:xfrm>
            <a:off x="14154150" y="12506406"/>
            <a:ext cx="15601950"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Results</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42" name="Rectangle 41"/>
          <p:cNvSpPr/>
          <p:nvPr/>
        </p:nvSpPr>
        <p:spPr>
          <a:xfrm>
            <a:off x="31044572" y="4885894"/>
            <a:ext cx="11627427" cy="111125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TextBox 42"/>
          <p:cNvSpPr txBox="1"/>
          <p:nvPr/>
        </p:nvSpPr>
        <p:spPr>
          <a:xfrm>
            <a:off x="31089600" y="4865343"/>
            <a:ext cx="11468100"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Conclusions</a:t>
            </a:r>
            <a:endParaRPr lang="en-US" sz="8000" dirty="0">
              <a:solidFill>
                <a:schemeClr val="bg1"/>
              </a:solidFill>
              <a:latin typeface="Times New Roman" panose="02020603050405020304" pitchFamily="18" charset="0"/>
              <a:cs typeface="Times New Roman" panose="02020603050405020304" pitchFamily="18" charset="0"/>
            </a:endParaRPr>
          </a:p>
        </p:txBody>
      </p:sp>
      <p:sp>
        <p:nvSpPr>
          <p:cNvPr id="44" name="Rectangle 43"/>
          <p:cNvSpPr/>
          <p:nvPr/>
        </p:nvSpPr>
        <p:spPr>
          <a:xfrm>
            <a:off x="31044572" y="19566081"/>
            <a:ext cx="11644814" cy="1111250"/>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p:cNvSpPr txBox="1"/>
          <p:nvPr/>
        </p:nvSpPr>
        <p:spPr>
          <a:xfrm>
            <a:off x="31089600" y="19479161"/>
            <a:ext cx="11637886" cy="1323439"/>
          </a:xfrm>
          <a:prstGeom prst="rect">
            <a:avLst/>
          </a:prstGeom>
          <a:noFill/>
        </p:spPr>
        <p:txBody>
          <a:bodyPr wrap="square" rtlCol="0">
            <a:spAutoFit/>
          </a:bodyPr>
          <a:lstStyle/>
          <a:p>
            <a:pPr algn="ctr"/>
            <a:r>
              <a:rPr lang="en-US" sz="8000" dirty="0" smtClean="0">
                <a:solidFill>
                  <a:schemeClr val="bg1"/>
                </a:solidFill>
                <a:latin typeface="Times New Roman" panose="02020603050405020304" pitchFamily="18" charset="0"/>
                <a:cs typeface="Times New Roman" panose="02020603050405020304" pitchFamily="18" charset="0"/>
              </a:rPr>
              <a:t>Acknowledgements</a:t>
            </a:r>
            <a:endParaRPr lang="en-US" sz="8000" dirty="0">
              <a:solidFill>
                <a:schemeClr val="bg1"/>
              </a:solidFill>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77513" y="23078770"/>
            <a:ext cx="8196787" cy="656303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88224" y="14235146"/>
            <a:ext cx="8182357" cy="6415054"/>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154182" y="5199147"/>
            <a:ext cx="7269989" cy="4891295"/>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542460" y="5188585"/>
            <a:ext cx="7336943" cy="4891295"/>
          </a:xfrm>
          <a:prstGeom prst="rect">
            <a:avLst/>
          </a:prstGeom>
        </p:spPr>
      </p:pic>
      <p:sp>
        <p:nvSpPr>
          <p:cNvPr id="11" name="TextBox 10"/>
          <p:cNvSpPr txBox="1"/>
          <p:nvPr/>
        </p:nvSpPr>
        <p:spPr>
          <a:xfrm>
            <a:off x="14949055" y="10231833"/>
            <a:ext cx="5953705" cy="1938992"/>
          </a:xfrm>
          <a:prstGeom prst="rect">
            <a:avLst/>
          </a:prstGeom>
          <a:noFill/>
        </p:spPr>
        <p:txBody>
          <a:bodyPr wrap="square" rtlCol="0">
            <a:spAutoFit/>
          </a:bodyPr>
          <a:lstStyle/>
          <a:p>
            <a:pPr algn="ctr"/>
            <a:r>
              <a:rPr lang="en-US" sz="4000" dirty="0" smtClean="0">
                <a:latin typeface="Times New Roman" panose="02020603050405020304" pitchFamily="18" charset="0"/>
                <a:cs typeface="Times New Roman" panose="02020603050405020304" pitchFamily="18" charset="0"/>
              </a:rPr>
              <a:t>Electrophysiology rig used to measure </a:t>
            </a:r>
            <a:r>
              <a:rPr lang="en-US" sz="4000" i="1" dirty="0" smtClean="0">
                <a:latin typeface="Times New Roman" panose="02020603050405020304" pitchFamily="18" charset="0"/>
                <a:cs typeface="Times New Roman" panose="02020603050405020304" pitchFamily="18" charset="0"/>
              </a:rPr>
              <a:t>L. migratoria</a:t>
            </a:r>
            <a:r>
              <a:rPr lang="en-US" sz="4000" dirty="0" smtClean="0">
                <a:latin typeface="Times New Roman" panose="02020603050405020304" pitchFamily="18" charset="0"/>
                <a:cs typeface="Times New Roman" panose="02020603050405020304" pitchFamily="18" charset="0"/>
              </a:rPr>
              <a:t> neuronal potential.</a:t>
            </a:r>
            <a:endParaRPr lang="en-US" sz="40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2165255" y="10231833"/>
            <a:ext cx="7258916" cy="1938992"/>
          </a:xfrm>
          <a:prstGeom prst="rect">
            <a:avLst/>
          </a:prstGeom>
          <a:noFill/>
        </p:spPr>
        <p:txBody>
          <a:bodyPr wrap="square" rtlCol="0">
            <a:spAutoFit/>
          </a:bodyPr>
          <a:lstStyle/>
          <a:p>
            <a:pPr algn="ctr"/>
            <a:r>
              <a:rPr lang="en-US" sz="4000" dirty="0" smtClean="0">
                <a:latin typeface="Times New Roman" panose="02020603050405020304" pitchFamily="18" charset="0"/>
                <a:cs typeface="Times New Roman" panose="02020603050405020304" pitchFamily="18" charset="0"/>
              </a:rPr>
              <a:t>Dissected locust during measurements of neuronal electrical potential.</a:t>
            </a:r>
            <a:endParaRPr lang="en-US" sz="4000" dirty="0">
              <a:latin typeface="Times New Roman" panose="02020603050405020304" pitchFamily="18" charset="0"/>
              <a:cs typeface="Times New Roman" panose="02020603050405020304" pitchFamily="18" charset="0"/>
            </a:endParaRPr>
          </a:p>
        </p:txBody>
      </p:sp>
      <p:sp>
        <p:nvSpPr>
          <p:cNvPr id="32" name="TextBox 31"/>
          <p:cNvSpPr txBox="1"/>
          <p:nvPr/>
        </p:nvSpPr>
        <p:spPr>
          <a:xfrm>
            <a:off x="14827550" y="30088582"/>
            <a:ext cx="14280850" cy="1077218"/>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The effects of cold- and drought-induced RCH on resistance to </a:t>
            </a:r>
            <a:r>
              <a:rPr lang="en-US" sz="3200" dirty="0" smtClean="0">
                <a:latin typeface="Times New Roman" panose="02020603050405020304" pitchFamily="18" charset="0"/>
                <a:cs typeface="Times New Roman" panose="02020603050405020304" pitchFamily="18" charset="0"/>
              </a:rPr>
              <a:t>chill </a:t>
            </a:r>
            <a:r>
              <a:rPr lang="en-US" sz="3200" dirty="0">
                <a:latin typeface="Times New Roman" panose="02020603050405020304" pitchFamily="18" charset="0"/>
                <a:cs typeface="Times New Roman" panose="02020603050405020304" pitchFamily="18" charset="0"/>
              </a:rPr>
              <a:t>coma</a:t>
            </a:r>
            <a:r>
              <a:rPr lang="en-US" sz="3200" dirty="0" smtClean="0">
                <a:latin typeface="Times New Roman" panose="02020603050405020304" pitchFamily="18" charset="0"/>
                <a:cs typeface="Times New Roman" panose="02020603050405020304" pitchFamily="18" charset="0"/>
              </a:rPr>
              <a:t>. There are no significant differences in chill coma temperatures between treatments. </a:t>
            </a:r>
            <a:endParaRPr lang="en-US" sz="3200" dirty="0">
              <a:latin typeface="Times New Roman" panose="02020603050405020304" pitchFamily="18" charset="0"/>
              <a:cs typeface="Times New Roman" panose="02020603050405020304" pitchFamily="18" charset="0"/>
            </a:endParaRPr>
          </a:p>
        </p:txBody>
      </p:sp>
      <p:sp>
        <p:nvSpPr>
          <p:cNvPr id="33" name="TextBox 32"/>
          <p:cNvSpPr txBox="1"/>
          <p:nvPr/>
        </p:nvSpPr>
        <p:spPr>
          <a:xfrm>
            <a:off x="14827550" y="20985540"/>
            <a:ext cx="14280850" cy="1569660"/>
          </a:xfrm>
          <a:prstGeom prst="rect">
            <a:avLst/>
          </a:prstGeom>
          <a:noFill/>
        </p:spPr>
        <p:txBody>
          <a:bodyPr wrap="square" rtlCol="0">
            <a:spAutoFit/>
          </a:bodyPr>
          <a:lstStyle/>
          <a:p>
            <a:pPr algn="ctr"/>
            <a:r>
              <a:rPr lang="en-US" sz="3200" dirty="0" smtClean="0">
                <a:latin typeface="Times New Roman" panose="02020603050405020304" pitchFamily="18" charset="0"/>
                <a:cs typeface="Times New Roman" panose="02020603050405020304" pitchFamily="18" charset="0"/>
              </a:rPr>
              <a:t>The effects of cold- and drought-induced RCH on resistance to anoxic coma. Drought-induced RCH enhanced  resistance relative to controls and cold-induced RCH enhanced resistance relative to drought-induced RCH (p&lt;0.05).</a:t>
            </a:r>
            <a:endParaRPr lang="en-US" sz="4000" dirty="0">
              <a:latin typeface="Times New Roman" panose="02020603050405020304" pitchFamily="18" charset="0"/>
              <a:cs typeface="Times New Roman" panose="02020603050405020304" pitchFamily="18" charset="0"/>
            </a:endParaRPr>
          </a:p>
        </p:txBody>
      </p:sp>
      <p:sp>
        <p:nvSpPr>
          <p:cNvPr id="34" name="TextBox 33"/>
          <p:cNvSpPr txBox="1"/>
          <p:nvPr/>
        </p:nvSpPr>
        <p:spPr>
          <a:xfrm>
            <a:off x="15308622" y="23125785"/>
            <a:ext cx="1296269" cy="923330"/>
          </a:xfrm>
          <a:prstGeom prst="rect">
            <a:avLst/>
          </a:prstGeom>
          <a:noFill/>
        </p:spPr>
        <p:txBody>
          <a:bodyPr wrap="square" rtlCol="0">
            <a:spAutoFit/>
          </a:bodyPr>
          <a:lstStyle/>
          <a:p>
            <a:r>
              <a:rPr lang="en-US" sz="5400" b="1" dirty="0" smtClean="0">
                <a:latin typeface="Times New Roman" panose="02020603050405020304" pitchFamily="18" charset="0"/>
                <a:cs typeface="Times New Roman" panose="02020603050405020304" pitchFamily="18" charset="0"/>
              </a:rPr>
              <a:t>2)</a:t>
            </a:r>
            <a:endParaRPr lang="en-US" sz="5400" b="1" dirty="0">
              <a:latin typeface="Times New Roman" panose="02020603050405020304" pitchFamily="18" charset="0"/>
              <a:cs typeface="Times New Roman" panose="02020603050405020304" pitchFamily="18" charset="0"/>
            </a:endParaRPr>
          </a:p>
        </p:txBody>
      </p:sp>
      <p:sp>
        <p:nvSpPr>
          <p:cNvPr id="35" name="TextBox 34"/>
          <p:cNvSpPr txBox="1"/>
          <p:nvPr/>
        </p:nvSpPr>
        <p:spPr>
          <a:xfrm>
            <a:off x="15308622" y="14194880"/>
            <a:ext cx="1253564" cy="923330"/>
          </a:xfrm>
          <a:prstGeom prst="rect">
            <a:avLst/>
          </a:prstGeom>
          <a:noFill/>
        </p:spPr>
        <p:txBody>
          <a:bodyPr wrap="square" rtlCol="0">
            <a:spAutoFit/>
          </a:bodyPr>
          <a:lstStyle/>
          <a:p>
            <a:r>
              <a:rPr lang="en-US" sz="5400" b="1" dirty="0" smtClean="0">
                <a:latin typeface="Times New Roman" panose="02020603050405020304" pitchFamily="18" charset="0"/>
                <a:cs typeface="Times New Roman" panose="02020603050405020304" pitchFamily="18" charset="0"/>
              </a:rPr>
              <a:t>1)</a:t>
            </a:r>
            <a:endParaRPr lang="en-US" sz="5400" b="1" dirty="0">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Postertemplate</Template>
  <TotalTime>1715</TotalTime>
  <Words>360</Words>
  <Application>Microsoft Office PowerPoint</Application>
  <PresentationFormat>Custom</PresentationFormat>
  <Paragraphs>44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ＭＳ Ｐゴシック</vt:lpstr>
      <vt:lpstr>Arial</vt:lpstr>
      <vt:lpstr>Arial Black</vt:lpstr>
      <vt:lpstr>Calibri</vt:lpstr>
      <vt:lpstr>Times New Roman</vt:lpstr>
      <vt:lpstr>Office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Erik Seroogy</dc:creator>
  <cp:keywords/>
  <dc:description/>
  <cp:lastModifiedBy>Johnson, Eric O. Mr.</cp:lastModifiedBy>
  <cp:revision>151</cp:revision>
  <cp:lastPrinted>2009-06-18T18:06:01Z</cp:lastPrinted>
  <dcterms:created xsi:type="dcterms:W3CDTF">2016-04-20T22:02:08Z</dcterms:created>
  <dcterms:modified xsi:type="dcterms:W3CDTF">2016-05-16T15:04:30Z</dcterms:modified>
  <cp:category/>
</cp:coreProperties>
</file>