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39"/>
  </p:notesMasterIdLst>
  <p:handoutMasterIdLst>
    <p:handoutMasterId r:id="rId40"/>
  </p:handoutMasterIdLst>
  <p:sldIdLst>
    <p:sldId id="258" r:id="rId3"/>
    <p:sldId id="724" r:id="rId4"/>
    <p:sldId id="744" r:id="rId5"/>
    <p:sldId id="745" r:id="rId6"/>
    <p:sldId id="747" r:id="rId7"/>
    <p:sldId id="748" r:id="rId8"/>
    <p:sldId id="749" r:id="rId9"/>
    <p:sldId id="750" r:id="rId10"/>
    <p:sldId id="751" r:id="rId11"/>
    <p:sldId id="753" r:id="rId12"/>
    <p:sldId id="754" r:id="rId13"/>
    <p:sldId id="758" r:id="rId14"/>
    <p:sldId id="756" r:id="rId15"/>
    <p:sldId id="757" r:id="rId16"/>
    <p:sldId id="781" r:id="rId17"/>
    <p:sldId id="759" r:id="rId18"/>
    <p:sldId id="762" r:id="rId19"/>
    <p:sldId id="746" r:id="rId20"/>
    <p:sldId id="761" r:id="rId21"/>
    <p:sldId id="755" r:id="rId22"/>
    <p:sldId id="765" r:id="rId23"/>
    <p:sldId id="766" r:id="rId24"/>
    <p:sldId id="777" r:id="rId25"/>
    <p:sldId id="775" r:id="rId26"/>
    <p:sldId id="776" r:id="rId27"/>
    <p:sldId id="763" r:id="rId28"/>
    <p:sldId id="779" r:id="rId29"/>
    <p:sldId id="767" r:id="rId30"/>
    <p:sldId id="773" r:id="rId31"/>
    <p:sldId id="774" r:id="rId32"/>
    <p:sldId id="771" r:id="rId33"/>
    <p:sldId id="778" r:id="rId34"/>
    <p:sldId id="768" r:id="rId35"/>
    <p:sldId id="780" r:id="rId36"/>
    <p:sldId id="770" r:id="rId37"/>
    <p:sldId id="760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500"/>
    <a:srgbClr val="F0F4FA"/>
    <a:srgbClr val="E2ECF6"/>
    <a:srgbClr val="E2E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6" autoAdjust="0"/>
    <p:restoredTop sz="86470" autoAdjust="0"/>
  </p:normalViewPr>
  <p:slideViewPr>
    <p:cSldViewPr>
      <p:cViewPr varScale="1">
        <p:scale>
          <a:sx n="67" d="100"/>
          <a:sy n="67" d="100"/>
        </p:scale>
        <p:origin x="17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9CD881C-DF47-44FC-8DDA-91A18EAD966A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DC31B8C-D671-4292-B390-0E0A861D8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07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51E62C-8977-4A95-AED7-4A435F820592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92782E6-9D42-4819-B027-EA8CE59D47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7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72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1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notes may be born</a:t>
            </a:r>
            <a:r>
              <a:rPr lang="en-US" baseline="0" dirty="0" smtClean="0"/>
              <a:t> digital, but if not preserved, they die just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643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931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96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28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17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475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773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9973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43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46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89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Auto suggest.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8501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92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3702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14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73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– deadline.  C</a:t>
            </a:r>
            <a:r>
              <a:rPr lang="en-US" baseline="0" dirty="0" smtClean="0"/>
              <a:t>an’t edit after the assignment is due.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867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variety of tools to</a:t>
            </a:r>
            <a:r>
              <a:rPr lang="en-US" baseline="0" dirty="0" smtClean="0"/>
              <a:t> work with users.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881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</a:t>
            </a:r>
            <a:r>
              <a:rPr lang="en-US" baseline="0" dirty="0" smtClean="0"/>
              <a:t> information via the username.  Other search methods are available.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637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3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17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14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831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4941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9172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381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298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317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80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20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53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233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corner is trimmed</a:t>
            </a:r>
            <a:r>
              <a:rPr lang="en-US" baseline="0" dirty="0" smtClean="0"/>
              <a:t> to aid in insuring correct card orientation.  Also called needle cards, sorting cards or edge-notched cards. </a:t>
            </a:r>
          </a:p>
          <a:p>
            <a:r>
              <a:rPr lang="en-US" baseline="0" dirty="0" smtClean="0"/>
              <a:t>Invented in the 1890’s - https://en.wikipedia.org/wiki/Index_card</a:t>
            </a:r>
          </a:p>
          <a:p>
            <a:r>
              <a:rPr lang="en-US" baseline="0" dirty="0" smtClean="0"/>
              <a:t>Precursor to the IBM – Hollerith card.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55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6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5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6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76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78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41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88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93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44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039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72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896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181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105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6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5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98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2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25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0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1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4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1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458200" cy="1066800"/>
          </a:xfrm>
        </p:spPr>
        <p:txBody>
          <a:bodyPr>
            <a:normAutofit fontScale="90000"/>
          </a:bodyPr>
          <a:lstStyle/>
          <a:p>
            <a:pPr lvl="0" algn="r">
              <a:spcBef>
                <a:spcPct val="20000"/>
              </a:spcBef>
            </a:pPr>
            <a:r>
              <a:rPr lang="en-US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iti Std R" panose="020B0400000000000000" pitchFamily="34" charset="-128"/>
                <a:ea typeface="Adobe Heiti Std R" panose="020B0400000000000000" pitchFamily="34" charset="-128"/>
                <a:cs typeface="+mn-cs"/>
              </a:rPr>
              <a:t>Source Notes: A collaboration between </a:t>
            </a:r>
            <a:r>
              <a:rPr lang="en-US" sz="31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iti Std R" panose="020B0400000000000000" pitchFamily="34" charset="-128"/>
                <a:ea typeface="Adobe Heiti Std R" panose="020B0400000000000000" pitchFamily="34" charset="-128"/>
                <a:cs typeface="+mn-cs"/>
              </a:rPr>
              <a:t>C.D.S</a:t>
            </a:r>
            <a:r>
              <a:rPr lang="en-US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iti Std R" panose="020B0400000000000000" pitchFamily="34" charset="-128"/>
                <a:ea typeface="Adobe Heiti Std R" panose="020B0400000000000000" pitchFamily="34" charset="-128"/>
                <a:cs typeface="+mn-cs"/>
              </a:rPr>
              <a:t>., Faculty, campus I.T., and Humanities Center</a:t>
            </a:r>
            <a:endParaRPr lang="en-US" sz="3100" dirty="0">
              <a:solidFill>
                <a:schemeClr val="accent6">
                  <a:lumMod val="1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Heiti Std R" pitchFamily="34" charset="-128"/>
              <a:ea typeface="Adobe Heiti Std R" pitchFamily="34" charset="-12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0" y="1447800"/>
            <a:ext cx="3886200" cy="12192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Eric Johnson</a:t>
            </a:r>
          </a:p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Miami University</a:t>
            </a:r>
          </a:p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2016 August 15</a:t>
            </a:r>
          </a:p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IFLA</a:t>
            </a:r>
            <a:endParaRPr lang="en-US" sz="2400" dirty="0">
              <a:solidFill>
                <a:schemeClr val="accent6">
                  <a:lumMod val="1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Heiti Std R" pitchFamily="34" charset="-128"/>
              <a:ea typeface="Adobe Heiti Std R" pitchFamily="34" charset="-12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773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 processing documents – search for phrases.</a:t>
            </a:r>
          </a:p>
          <a:p>
            <a:r>
              <a:rPr lang="en-US" dirty="0" smtClean="0"/>
              <a:t>Microsoft Access – easy to use database.</a:t>
            </a:r>
          </a:p>
          <a:p>
            <a:r>
              <a:rPr lang="en-US" dirty="0" smtClean="0"/>
              <a:t>Still complex and requires additional work to extract the information.</a:t>
            </a:r>
          </a:p>
          <a:p>
            <a:r>
              <a:rPr lang="en-US" dirty="0" smtClean="0"/>
              <a:t>Andrew wanted a system that didn’t require revisiting the source document.</a:t>
            </a:r>
          </a:p>
        </p:txBody>
      </p:sp>
    </p:spTree>
    <p:extLst>
      <p:ext uri="{BB962C8B-B14F-4D97-AF65-F5344CB8AC3E}">
        <p14:creationId xmlns:p14="http://schemas.microsoft.com/office/powerpoint/2010/main" val="344828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Andrew’s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 system should be flexible </a:t>
            </a:r>
            <a:r>
              <a:rPr lang="en-US" dirty="0"/>
              <a:t>enough for professional historians so they can use the system to develop their notes and then after publication make them available to others</a:t>
            </a:r>
            <a:r>
              <a:rPr lang="en-US" dirty="0" smtClean="0"/>
              <a:t>.”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Instead </a:t>
            </a:r>
            <a:r>
              <a:rPr lang="en-US" dirty="0"/>
              <a:t>of the current system </a:t>
            </a:r>
            <a:r>
              <a:rPr lang="en-US" dirty="0" smtClean="0"/>
              <a:t>where, “Historians </a:t>
            </a:r>
            <a:r>
              <a:rPr lang="en-US" dirty="0"/>
              <a:t>write notes that they donate to archives after they die.”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2922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 to use interface.</a:t>
            </a:r>
          </a:p>
          <a:p>
            <a:r>
              <a:rPr lang="en-US" dirty="0" smtClean="0"/>
              <a:t>Collects </a:t>
            </a:r>
            <a:r>
              <a:rPr lang="en-US" dirty="0" smtClean="0"/>
              <a:t>comments, direct quotes, subject key words, names of individuals in the document, metadata about the source document.</a:t>
            </a:r>
          </a:p>
          <a:p>
            <a:r>
              <a:rPr lang="en-US" dirty="0" smtClean="0"/>
              <a:t>Usable by researchers worldwide.</a:t>
            </a:r>
          </a:p>
          <a:p>
            <a:r>
              <a:rPr lang="en-US" dirty="0" smtClean="0"/>
              <a:t>Helpful for teaching students – group project.</a:t>
            </a:r>
          </a:p>
        </p:txBody>
      </p:sp>
    </p:spTree>
    <p:extLst>
      <p:ext uri="{BB962C8B-B14F-4D97-AF65-F5344CB8AC3E}">
        <p14:creationId xmlns:p14="http://schemas.microsoft.com/office/powerpoint/2010/main" val="302340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07" y="304800"/>
            <a:ext cx="8455793" cy="6450868"/>
          </a:xfrm>
        </p:spPr>
      </p:pic>
    </p:spTree>
    <p:extLst>
      <p:ext uri="{BB962C8B-B14F-4D97-AF65-F5344CB8AC3E}">
        <p14:creationId xmlns:p14="http://schemas.microsoft.com/office/powerpoint/2010/main" val="213899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75" y="304800"/>
            <a:ext cx="8566049" cy="6172200"/>
          </a:xfrm>
        </p:spPr>
      </p:pic>
    </p:spTree>
    <p:extLst>
      <p:ext uri="{BB962C8B-B14F-4D97-AF65-F5344CB8AC3E}">
        <p14:creationId xmlns:p14="http://schemas.microsoft.com/office/powerpoint/2010/main" val="366022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8610599" cy="5334000"/>
          </a:xfrm>
        </p:spPr>
      </p:pic>
    </p:spTree>
    <p:extLst>
      <p:ext uri="{BB962C8B-B14F-4D97-AF65-F5344CB8AC3E}">
        <p14:creationId xmlns:p14="http://schemas.microsoft.com/office/powerpoint/2010/main" val="410905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Humanities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Humanities Fellowship</a:t>
            </a:r>
          </a:p>
          <a:p>
            <a:pPr lvl="1"/>
            <a:r>
              <a:rPr lang="en-US" dirty="0" smtClean="0"/>
              <a:t>Award of $2000 </a:t>
            </a:r>
          </a:p>
          <a:p>
            <a:pPr lvl="2"/>
            <a:r>
              <a:rPr lang="en-US" dirty="0" smtClean="0"/>
              <a:t>Used for student work and paying for the server</a:t>
            </a:r>
          </a:p>
          <a:p>
            <a:pPr lvl="1"/>
            <a:r>
              <a:rPr lang="en-US" dirty="0" smtClean="0"/>
              <a:t>Design time from the Center for Digital Scholarship</a:t>
            </a:r>
          </a:p>
        </p:txBody>
      </p:sp>
    </p:spTree>
    <p:extLst>
      <p:ext uri="{BB962C8B-B14F-4D97-AF65-F5344CB8AC3E}">
        <p14:creationId xmlns:p14="http://schemas.microsoft.com/office/powerpoint/2010/main" val="45194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Refining other pieces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Navigation within the software</a:t>
            </a:r>
          </a:p>
          <a:p>
            <a:r>
              <a:rPr lang="en-US" dirty="0" smtClean="0"/>
              <a:t>Display </a:t>
            </a:r>
            <a:r>
              <a:rPr lang="en-US" dirty="0" smtClean="0"/>
              <a:t>the source image or full text</a:t>
            </a:r>
          </a:p>
          <a:p>
            <a:r>
              <a:rPr lang="en-US" dirty="0" smtClean="0"/>
              <a:t>Search and view people’s annotations</a:t>
            </a:r>
          </a:p>
          <a:p>
            <a:r>
              <a:rPr lang="en-US" dirty="0" smtClean="0"/>
              <a:t>Manage users and their permissions</a:t>
            </a:r>
          </a:p>
        </p:txBody>
      </p:sp>
    </p:spTree>
    <p:extLst>
      <p:ext uri="{BB962C8B-B14F-4D97-AF65-F5344CB8AC3E}">
        <p14:creationId xmlns:p14="http://schemas.microsoft.com/office/powerpoint/2010/main" val="423279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-1981200"/>
            <a:ext cx="13748937" cy="10542720"/>
          </a:xfrm>
        </p:spPr>
      </p:pic>
    </p:spTree>
    <p:extLst>
      <p:ext uri="{BB962C8B-B14F-4D97-AF65-F5344CB8AC3E}">
        <p14:creationId xmlns:p14="http://schemas.microsoft.com/office/powerpoint/2010/main" val="389785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68" y="33337"/>
            <a:ext cx="9128468" cy="6987417"/>
          </a:xfrm>
        </p:spPr>
      </p:pic>
    </p:spTree>
    <p:extLst>
      <p:ext uri="{BB962C8B-B14F-4D97-AF65-F5344CB8AC3E}">
        <p14:creationId xmlns:p14="http://schemas.microsoft.com/office/powerpoint/2010/main" val="127308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Miami Libraries Center for Digital Scholarship</a:t>
            </a:r>
          </a:p>
          <a:p>
            <a:r>
              <a:rPr lang="en-US" dirty="0"/>
              <a:t>Department of History</a:t>
            </a:r>
          </a:p>
          <a:p>
            <a:r>
              <a:rPr lang="en-US" dirty="0" smtClean="0"/>
              <a:t>Campus Research and Computing </a:t>
            </a:r>
            <a:r>
              <a:rPr lang="en-US" dirty="0"/>
              <a:t>S</a:t>
            </a:r>
            <a:r>
              <a:rPr lang="en-US" dirty="0" smtClean="0"/>
              <a:t>upport</a:t>
            </a:r>
          </a:p>
          <a:p>
            <a:r>
              <a:rPr lang="en-US" dirty="0" smtClean="0"/>
              <a:t>Humanities Center</a:t>
            </a:r>
          </a:p>
        </p:txBody>
      </p:sp>
    </p:spTree>
    <p:extLst>
      <p:ext uri="{BB962C8B-B14F-4D97-AF65-F5344CB8AC3E}">
        <p14:creationId xmlns:p14="http://schemas.microsoft.com/office/powerpoint/2010/main" val="397237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Viewer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23" y="1295400"/>
            <a:ext cx="7642454" cy="5181600"/>
          </a:xfrm>
        </p:spPr>
      </p:pic>
    </p:spTree>
    <p:extLst>
      <p:ext uri="{BB962C8B-B14F-4D97-AF65-F5344CB8AC3E}">
        <p14:creationId xmlns:p14="http://schemas.microsoft.com/office/powerpoint/2010/main" val="187121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Controlled vocabulary</a:t>
            </a:r>
          </a:p>
          <a:p>
            <a:r>
              <a:rPr lang="en-US" dirty="0" smtClean="0"/>
              <a:t>Drop down list – auto-search for entered string fragment.</a:t>
            </a:r>
          </a:p>
          <a:p>
            <a:r>
              <a:rPr lang="en-US" dirty="0" smtClean="0"/>
              <a:t>Uses OCLC/LC FAST subject key phrases.</a:t>
            </a:r>
          </a:p>
          <a:p>
            <a:pPr lvl="1"/>
            <a:r>
              <a:rPr lang="en-US" dirty="0" smtClean="0"/>
              <a:t>(Faceted Application of Subject Terminology)</a:t>
            </a:r>
          </a:p>
          <a:p>
            <a:pPr lvl="1"/>
            <a:r>
              <a:rPr lang="en-US" dirty="0"/>
              <a:t>http://www.oclc.org/research/themes/data-science/fast.html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883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Authority control is developed by reading of successive issues of the same newspaper.</a:t>
            </a:r>
          </a:p>
          <a:p>
            <a:r>
              <a:rPr lang="en-US" dirty="0" smtClean="0"/>
              <a:t>News worthy people’s names, birth and death dates are recorded</a:t>
            </a:r>
          </a:p>
          <a:p>
            <a:r>
              <a:rPr lang="en-US" dirty="0" smtClean="0"/>
              <a:t>Individuals are linked to all the articles in which they appear.</a:t>
            </a:r>
          </a:p>
          <a:p>
            <a:r>
              <a:rPr lang="en-US" dirty="0" smtClean="0"/>
              <a:t>Alternative name are also recorded. (Buffalo Bill, William Cody)</a:t>
            </a:r>
          </a:p>
        </p:txBody>
      </p:sp>
    </p:spTree>
    <p:extLst>
      <p:ext uri="{BB962C8B-B14F-4D97-AF65-F5344CB8AC3E}">
        <p14:creationId xmlns:p14="http://schemas.microsoft.com/office/powerpoint/2010/main" val="364407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4638"/>
            <a:ext cx="5334000" cy="6398791"/>
          </a:xfrm>
        </p:spPr>
      </p:pic>
    </p:spTree>
    <p:extLst>
      <p:ext uri="{BB962C8B-B14F-4D97-AF65-F5344CB8AC3E}">
        <p14:creationId xmlns:p14="http://schemas.microsoft.com/office/powerpoint/2010/main" val="261513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0" y="1905000"/>
            <a:ext cx="8712739" cy="2676766"/>
          </a:xfrm>
        </p:spPr>
      </p:pic>
    </p:spTree>
    <p:extLst>
      <p:ext uri="{BB962C8B-B14F-4D97-AF65-F5344CB8AC3E}">
        <p14:creationId xmlns:p14="http://schemas.microsoft.com/office/powerpoint/2010/main" val="8265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74638"/>
            <a:ext cx="5029200" cy="6349778"/>
          </a:xfrm>
        </p:spPr>
      </p:pic>
    </p:spTree>
    <p:extLst>
      <p:ext uri="{BB962C8B-B14F-4D97-AF65-F5344CB8AC3E}">
        <p14:creationId xmlns:p14="http://schemas.microsoft.com/office/powerpoint/2010/main" val="227725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Several types of users:</a:t>
            </a:r>
          </a:p>
          <a:p>
            <a:pPr lvl="1"/>
            <a:r>
              <a:rPr lang="en-US" dirty="0" smtClean="0"/>
              <a:t>Instructor </a:t>
            </a:r>
            <a:endParaRPr lang="en-US" dirty="0" smtClean="0"/>
          </a:p>
          <a:p>
            <a:pPr lvl="1"/>
            <a:r>
              <a:rPr lang="en-US" dirty="0" smtClean="0"/>
              <a:t>Researcher</a:t>
            </a:r>
          </a:p>
          <a:p>
            <a:pPr lvl="1"/>
            <a:r>
              <a:rPr lang="en-US" dirty="0" smtClean="0"/>
              <a:t>Teaching assistant</a:t>
            </a:r>
          </a:p>
          <a:p>
            <a:pPr lvl="1"/>
            <a:r>
              <a:rPr lang="en-US" dirty="0" smtClean="0"/>
              <a:t>Student</a:t>
            </a:r>
          </a:p>
          <a:p>
            <a:r>
              <a:rPr lang="en-US" dirty="0" smtClean="0"/>
              <a:t>Each with different access and edit rights</a:t>
            </a:r>
          </a:p>
          <a:p>
            <a:r>
              <a:rPr lang="en-US" dirty="0" smtClean="0"/>
              <a:t>Record information about each person so </a:t>
            </a:r>
            <a:r>
              <a:rPr lang="en-US" dirty="0" smtClean="0"/>
              <a:t>that future researchers can know more about each annotator.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337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727" y="312738"/>
            <a:ext cx="6164546" cy="6392862"/>
          </a:xfrm>
        </p:spPr>
      </p:pic>
    </p:spTree>
    <p:extLst>
      <p:ext uri="{BB962C8B-B14F-4D97-AF65-F5344CB8AC3E}">
        <p14:creationId xmlns:p14="http://schemas.microsoft.com/office/powerpoint/2010/main" val="41257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94" y="269875"/>
            <a:ext cx="6374211" cy="6299659"/>
          </a:xfrm>
        </p:spPr>
      </p:pic>
    </p:spTree>
    <p:extLst>
      <p:ext uri="{BB962C8B-B14F-4D97-AF65-F5344CB8AC3E}">
        <p14:creationId xmlns:p14="http://schemas.microsoft.com/office/powerpoint/2010/main" val="414692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8400" y="274638"/>
            <a:ext cx="4267200" cy="634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71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Andrew Offenburger – New history faculty</a:t>
            </a:r>
          </a:p>
          <a:p>
            <a:pPr lvl="1"/>
            <a:r>
              <a:rPr lang="en-US" dirty="0" smtClean="0"/>
              <a:t>Dissertation used historic newspapers from the American South-West.</a:t>
            </a:r>
          </a:p>
          <a:p>
            <a:pPr lvl="1"/>
            <a:r>
              <a:rPr lang="en-US" dirty="0" smtClean="0"/>
              <a:t>While writing his dissertation, he used Microsoft Access and spreadsheets to organize his notes.</a:t>
            </a:r>
          </a:p>
          <a:p>
            <a:pPr lvl="1"/>
            <a:r>
              <a:rPr lang="en-US" dirty="0" smtClean="0"/>
              <a:t>He has dreams of a better system.</a:t>
            </a:r>
          </a:p>
          <a:p>
            <a:pPr lvl="1"/>
            <a:r>
              <a:rPr lang="en-US" dirty="0" smtClean="0"/>
              <a:t>Wants to teach students how to annotate </a:t>
            </a:r>
          </a:p>
          <a:p>
            <a:pPr lvl="1"/>
            <a:r>
              <a:rPr lang="en-US" dirty="0" smtClean="0"/>
              <a:t>Wants to create a system for other researchers to use.</a:t>
            </a:r>
          </a:p>
        </p:txBody>
      </p:sp>
    </p:spTree>
    <p:extLst>
      <p:ext uri="{BB962C8B-B14F-4D97-AF65-F5344CB8AC3E}">
        <p14:creationId xmlns:p14="http://schemas.microsoft.com/office/powerpoint/2010/main" val="25416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31238"/>
            <a:ext cx="7315199" cy="6101233"/>
          </a:xfrm>
        </p:spPr>
      </p:pic>
    </p:spTree>
    <p:extLst>
      <p:ext uri="{BB962C8B-B14F-4D97-AF65-F5344CB8AC3E}">
        <p14:creationId xmlns:p14="http://schemas.microsoft.com/office/powerpoint/2010/main" val="3329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68" y="990600"/>
            <a:ext cx="8628263" cy="4838451"/>
          </a:xfrm>
        </p:spPr>
      </p:pic>
    </p:spTree>
    <p:extLst>
      <p:ext uri="{BB962C8B-B14F-4D97-AF65-F5344CB8AC3E}">
        <p14:creationId xmlns:p14="http://schemas.microsoft.com/office/powerpoint/2010/main" val="26956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81000"/>
            <a:ext cx="3886199" cy="6136683"/>
          </a:xfrm>
        </p:spPr>
      </p:pic>
    </p:spTree>
    <p:extLst>
      <p:ext uri="{BB962C8B-B14F-4D97-AF65-F5344CB8AC3E}">
        <p14:creationId xmlns:p14="http://schemas.microsoft.com/office/powerpoint/2010/main" val="278860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and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in the full text of the annotations</a:t>
            </a:r>
          </a:p>
          <a:p>
            <a:r>
              <a:rPr lang="en-US" dirty="0" smtClean="0"/>
              <a:t>Sort</a:t>
            </a:r>
            <a:r>
              <a:rPr lang="en-US" dirty="0" smtClean="0"/>
              <a:t> by subjects and </a:t>
            </a:r>
            <a:r>
              <a:rPr lang="en-US" dirty="0" smtClean="0"/>
              <a:t>historic </a:t>
            </a:r>
            <a:r>
              <a:rPr lang="en-US" dirty="0" smtClean="0"/>
              <a:t>person terms</a:t>
            </a:r>
            <a:endParaRPr lang="en-US" dirty="0" smtClean="0"/>
          </a:p>
          <a:p>
            <a:r>
              <a:rPr lang="en-US" dirty="0" smtClean="0"/>
              <a:t>Display the full text and/or source image.</a:t>
            </a:r>
          </a:p>
          <a:p>
            <a:r>
              <a:rPr lang="en-US" dirty="0" smtClean="0"/>
              <a:t>Filter by dates and source name</a:t>
            </a:r>
          </a:p>
        </p:txBody>
      </p:sp>
    </p:spTree>
    <p:extLst>
      <p:ext uri="{BB962C8B-B14F-4D97-AF65-F5344CB8AC3E}">
        <p14:creationId xmlns:p14="http://schemas.microsoft.com/office/powerpoint/2010/main" val="135458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4638"/>
            <a:ext cx="10065124" cy="6430962"/>
          </a:xfrm>
        </p:spPr>
      </p:pic>
    </p:spTree>
    <p:extLst>
      <p:ext uri="{BB962C8B-B14F-4D97-AF65-F5344CB8AC3E}">
        <p14:creationId xmlns:p14="http://schemas.microsoft.com/office/powerpoint/2010/main" val="302828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Expand to more </a:t>
            </a:r>
            <a:r>
              <a:rPr lang="en-US" dirty="0" smtClean="0"/>
              <a:t>educational classes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Expand to other institutions.</a:t>
            </a:r>
          </a:p>
          <a:p>
            <a:r>
              <a:rPr lang="en-US" dirty="0" smtClean="0"/>
              <a:t>Global tool for researchers.</a:t>
            </a:r>
          </a:p>
          <a:p>
            <a:r>
              <a:rPr lang="en-US" dirty="0" smtClean="0"/>
              <a:t>Web based (rather than downloaded software).</a:t>
            </a:r>
          </a:p>
        </p:txBody>
      </p:sp>
    </p:spTree>
    <p:extLst>
      <p:ext uri="{BB962C8B-B14F-4D97-AF65-F5344CB8AC3E}">
        <p14:creationId xmlns:p14="http://schemas.microsoft.com/office/powerpoint/2010/main" val="125173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Questions</a:t>
            </a:r>
          </a:p>
          <a:p>
            <a:pPr marL="0" indent="0" algn="ctr">
              <a:buNone/>
            </a:pPr>
            <a:r>
              <a:rPr lang="en-US" sz="5400" dirty="0" smtClean="0"/>
              <a:t>Comments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95" y="1222303"/>
            <a:ext cx="8236410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5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sufficient </a:t>
            </a:r>
            <a:r>
              <a:rPr lang="en-US" dirty="0" smtClean="0"/>
              <a:t>skills or time </a:t>
            </a:r>
            <a:r>
              <a:rPr lang="en-US" dirty="0" smtClean="0"/>
              <a:t>to write software.</a:t>
            </a:r>
          </a:p>
          <a:p>
            <a:r>
              <a:rPr lang="en-US" dirty="0" smtClean="0"/>
              <a:t>Doesn’t have database design skills.</a:t>
            </a:r>
          </a:p>
          <a:p>
            <a:r>
              <a:rPr lang="en-US" dirty="0" smtClean="0"/>
              <a:t>So, he contacted campus Computing Support for help.</a:t>
            </a:r>
          </a:p>
        </p:txBody>
      </p:sp>
    </p:spTree>
    <p:extLst>
      <p:ext uri="{BB962C8B-B14F-4D97-AF65-F5344CB8AC3E}">
        <p14:creationId xmlns:p14="http://schemas.microsoft.com/office/powerpoint/2010/main" val="108174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Computing Support called on the Center for Digital Scholarship based on our previous work with them.</a:t>
            </a:r>
          </a:p>
          <a:p>
            <a:r>
              <a:rPr lang="en-US" dirty="0" smtClean="0"/>
              <a:t>Group meeting – 5 people from different units</a:t>
            </a:r>
          </a:p>
          <a:p>
            <a:r>
              <a:rPr lang="en-US" dirty="0" smtClean="0"/>
              <a:t>We heard Andrew’s dream.</a:t>
            </a:r>
          </a:p>
          <a:p>
            <a:r>
              <a:rPr lang="en-US" dirty="0" smtClean="0"/>
              <a:t>Discussed the tasks needed to accomplish it.</a:t>
            </a:r>
          </a:p>
          <a:p>
            <a:r>
              <a:rPr lang="en-US" dirty="0" smtClean="0"/>
              <a:t>Andrew wanted a downloadable piece of software that connects to a central database for research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185446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the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of us volunteered to work with him: Greg Reese of Computing Support and myself.</a:t>
            </a:r>
          </a:p>
          <a:p>
            <a:r>
              <a:rPr lang="en-US" dirty="0" smtClean="0"/>
              <a:t>Met with Andrew more to get a better understanding of the details of the project.</a:t>
            </a:r>
          </a:p>
          <a:p>
            <a:r>
              <a:rPr lang="en-US" dirty="0" smtClean="0"/>
              <a:t>Greg and I met several times to divide the work between us.</a:t>
            </a:r>
          </a:p>
        </p:txBody>
      </p:sp>
    </p:spTree>
    <p:extLst>
      <p:ext uri="{BB962C8B-B14F-4D97-AF65-F5344CB8AC3E}">
        <p14:creationId xmlns:p14="http://schemas.microsoft.com/office/powerpoint/2010/main" val="178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Tackle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decades people have been annotating for their dissertation using hand written notes or text documents.</a:t>
            </a:r>
          </a:p>
          <a:p>
            <a:r>
              <a:rPr lang="en-US" dirty="0" smtClean="0"/>
              <a:t>Some even use card sorting.</a:t>
            </a:r>
          </a:p>
          <a:p>
            <a:r>
              <a:rPr lang="en-US" dirty="0" smtClean="0"/>
              <a:t>Biographical, other information and metadata is written on the card.</a:t>
            </a:r>
          </a:p>
          <a:p>
            <a:r>
              <a:rPr lang="en-US" dirty="0" smtClean="0"/>
              <a:t>Subjects are recorded using notches around the edge of the card.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995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Card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34282"/>
            <a:ext cx="8444533" cy="5395118"/>
          </a:xfrm>
        </p:spPr>
      </p:pic>
    </p:spTree>
    <p:extLst>
      <p:ext uri="{BB962C8B-B14F-4D97-AF65-F5344CB8AC3E}">
        <p14:creationId xmlns:p14="http://schemas.microsoft.com/office/powerpoint/2010/main" val="284757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Needle Card sorting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1" y="1258863"/>
            <a:ext cx="8055189" cy="5294338"/>
          </a:xfrm>
        </p:spPr>
      </p:pic>
    </p:spTree>
    <p:extLst>
      <p:ext uri="{BB962C8B-B14F-4D97-AF65-F5344CB8AC3E}">
        <p14:creationId xmlns:p14="http://schemas.microsoft.com/office/powerpoint/2010/main" val="402325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22643</TotalTime>
  <Words>773</Words>
  <Application>Microsoft Office PowerPoint</Application>
  <PresentationFormat>On-screen Show (4:3)</PresentationFormat>
  <Paragraphs>149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Adobe Heiti Std R</vt:lpstr>
      <vt:lpstr>Andalus</vt:lpstr>
      <vt:lpstr>Arial</vt:lpstr>
      <vt:lpstr>Calibri</vt:lpstr>
      <vt:lpstr>1_Office Theme</vt:lpstr>
      <vt:lpstr>4_Office Theme</vt:lpstr>
      <vt:lpstr>Source Notes: A collaboration between C.D.S., Faculty, campus I.T., and Humanities Center</vt:lpstr>
      <vt:lpstr>Collaboration</vt:lpstr>
      <vt:lpstr>Background</vt:lpstr>
      <vt:lpstr>Limitations</vt:lpstr>
      <vt:lpstr>Discuss the problem</vt:lpstr>
      <vt:lpstr>Build the team</vt:lpstr>
      <vt:lpstr>Tackle the Problem</vt:lpstr>
      <vt:lpstr>Sorting Card</vt:lpstr>
      <vt:lpstr>Needle Card sorting</vt:lpstr>
      <vt:lpstr>Modern Era</vt:lpstr>
      <vt:lpstr>Andrew’s Goal</vt:lpstr>
      <vt:lpstr>Design Goals</vt:lpstr>
      <vt:lpstr>PowerPoint Presentation</vt:lpstr>
      <vt:lpstr> </vt:lpstr>
      <vt:lpstr>Database</vt:lpstr>
      <vt:lpstr>Humanities Center</vt:lpstr>
      <vt:lpstr>Refining other pieces</vt:lpstr>
      <vt:lpstr>PowerPoint Presentation</vt:lpstr>
      <vt:lpstr>PowerPoint Presentation</vt:lpstr>
      <vt:lpstr>Style Viewer</vt:lpstr>
      <vt:lpstr>Subjects</vt:lpstr>
      <vt:lpstr>Historic People</vt:lpstr>
      <vt:lpstr> </vt:lpstr>
      <vt:lpstr> </vt:lpstr>
      <vt:lpstr> </vt:lpstr>
      <vt:lpstr>User access</vt:lpstr>
      <vt:lpstr> </vt:lpstr>
      <vt:lpstr> </vt:lpstr>
      <vt:lpstr> </vt:lpstr>
      <vt:lpstr> </vt:lpstr>
      <vt:lpstr> </vt:lpstr>
      <vt:lpstr> </vt:lpstr>
      <vt:lpstr>Search and Display</vt:lpstr>
      <vt:lpstr>PowerPoint Presentation</vt:lpstr>
      <vt:lpstr>Future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Question &amp; US Census data</dc:title>
  <dc:creator>Johnson, Eric O. Mr.</dc:creator>
  <cp:lastModifiedBy>Johnson, Eric O. Mr.</cp:lastModifiedBy>
  <cp:revision>193</cp:revision>
  <cp:lastPrinted>2015-09-03T13:33:14Z</cp:lastPrinted>
  <dcterms:created xsi:type="dcterms:W3CDTF">2006-08-16T00:00:00Z</dcterms:created>
  <dcterms:modified xsi:type="dcterms:W3CDTF">2016-08-13T21:07:02Z</dcterms:modified>
</cp:coreProperties>
</file>