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 showSpecialPlsOnTitleSld="0">
  <p:sldMasterIdLst>
    <p:sldMasterId id="214748366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</p:sldIdLst>
  <p:sldSz cy="6858000" cx="12192000"/>
  <p:notesSz cx="6858000" cy="9144000"/>
  <p:embeddedFontLst>
    <p:embeddedFont>
      <p:font typeface="Garamond"/>
      <p:regular r:id="rId44"/>
      <p:bold r:id="rId45"/>
      <p:italic r:id="rId46"/>
      <p:boldItalic r:id="rId47"/>
    </p:embeddedFont>
    <p:embeddedFont>
      <p:font typeface="Sorts Mill Goudy"/>
      <p:regular r:id="rId48"/>
      <p:italic r:id="rId4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font" Target="fonts/Garamond-regular.fntdata"/><Relationship Id="rId43" Type="http://schemas.openxmlformats.org/officeDocument/2006/relationships/slide" Target="slides/slide39.xml"/><Relationship Id="rId46" Type="http://schemas.openxmlformats.org/officeDocument/2006/relationships/font" Target="fonts/Garamond-italic.fntdata"/><Relationship Id="rId45" Type="http://schemas.openxmlformats.org/officeDocument/2006/relationships/font" Target="fonts/Garamond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SortsMillGoudy-regular.fntdata"/><Relationship Id="rId47" Type="http://schemas.openxmlformats.org/officeDocument/2006/relationships/font" Target="fonts/Garamond-boldItalic.fntdata"/><Relationship Id="rId49" Type="http://schemas.openxmlformats.org/officeDocument/2006/relationships/font" Target="fonts/SortsMillGoudy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3" name="Shape 213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21310" lvl="0" marL="34290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Hire an undergraduate creative writing major to pursue recommended course of action. What to look for: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AutoNum type="arabicPeriod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Experience organizing and hosting events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AutoNum type="arabicPeriod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Experience training peers on creative craft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AutoNum type="arabicPeriod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Existing relationship with faculty; active in the creative writing community.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AutoNum type="arabicPeriod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Creative writing aptitude, to a lesser extent.</a:t>
            </a: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sz="1800">
              <a:solidFill>
                <a:srgbClr val="3F3F3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sz="1800">
              <a:solidFill>
                <a:srgbClr val="3F3F3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The Creative Writing Intern as an idea-generator.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7" name="Shape 227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4" name="Shape 234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1" name="Shape 241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8" name="Shape 248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Shape 254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5" name="Shape 255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Shape 263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4" name="Shape 264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1" name="Shape 271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8" name="Shape 278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5" name="Shape 285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Shape 291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2" name="Shape 292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9" name="Shape 299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Shape 305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6" name="Shape 306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Shape 312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3" name="Shape 313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Shape 319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0" name="Shape 320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Shape 326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7" name="Shape 327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Shape 333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4" name="Shape 334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Shape 340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Perception: creative writing is a focus, but it’s minimal, including the support.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Used the phrase “workshopped or critiqued” in relation to consultations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Pair of outside eyes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Perceptions: beneficial to her major, the amount of writing she does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CW events: along the lines of Resume Blast and other sponsored workshops</a:t>
            </a:r>
          </a:p>
        </p:txBody>
      </p:sp>
      <p:sp>
        <p:nvSpPr>
          <p:cNvPr id="341" name="Shape 341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Shape 347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CWI: I just know that it’s happening.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8" name="Shape 348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Shape 354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5" name="Shape 355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Shape 361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2" name="Shape 362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Shape 368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9" name="Shape 369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Shape 375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6" name="Shape 376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Shape 382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3" name="Shape 383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Shape 389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0" name="Shape 390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Shape 395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Noto Sans Symbols"/>
              <a:buChar char="▶"/>
            </a:pPr>
            <a:r>
              <a:rPr lang="en-US" sz="22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Specialization Training/Tags</a:t>
            </a:r>
          </a:p>
          <a:p>
            <a:pPr indent="-368300" lvl="0" marL="457200" rtl="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Noto Sans Symbols"/>
              <a:buChar char="▶"/>
            </a:pPr>
            <a:r>
              <a:rPr lang="en-US" sz="22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Class Visits</a:t>
            </a:r>
          </a:p>
          <a:p>
            <a:pPr indent="-368300" lvl="0" marL="457200" rtl="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Noto Sans Symbols"/>
              <a:buChar char="▶"/>
            </a:pPr>
            <a:r>
              <a:rPr lang="en-US" sz="22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Writers’ Workshops in </a:t>
            </a:r>
          </a:p>
          <a:p>
            <a:pPr indent="-368300" lvl="1" marL="914400" rtl="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Noto Sans Symbols"/>
              <a:buChar char="▶"/>
            </a:pPr>
            <a:r>
              <a:rPr lang="en-US" sz="22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Partnership with the Association for Creative Writers</a:t>
            </a:r>
          </a:p>
          <a:p>
            <a:pPr indent="-368300" lvl="0" marL="457200" rtl="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Noto Sans Symbols"/>
              <a:buChar char="▶"/>
            </a:pPr>
            <a:r>
              <a:rPr lang="en-US" sz="22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Monthly Undergraduate Reading Series, </a:t>
            </a:r>
          </a:p>
          <a:p>
            <a:pPr indent="-368300" lvl="1" marL="914400" rtl="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Noto Sans Symbols"/>
              <a:buChar char="▶"/>
            </a:pPr>
            <a:r>
              <a:rPr lang="en-US" sz="22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Happy Captive Magazine &amp; Howe Center for Writing Excellence</a:t>
            </a:r>
          </a:p>
        </p:txBody>
      </p:sp>
      <p:sp>
        <p:nvSpPr>
          <p:cNvPr id="396" name="Shape 396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Shape 402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3" name="Shape 403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Shape 409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spcBef>
                <a:spcPts val="1000"/>
              </a:spcBef>
              <a:buClr>
                <a:schemeClr val="accent1"/>
              </a:buClr>
              <a:buSzPct val="100000"/>
              <a:buFont typeface="Noto Sans Symbols"/>
              <a:buChar char="▶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Specialized consultants</a:t>
            </a:r>
          </a:p>
          <a:p>
            <a:pPr indent="-342900" lvl="1" marL="914400">
              <a:spcBef>
                <a:spcPts val="1000"/>
              </a:spcBef>
              <a:buClr>
                <a:schemeClr val="accent1"/>
              </a:buClr>
              <a:buSzPct val="100000"/>
              <a:buFont typeface="Noto Sans Symbols"/>
              <a:buChar char="▶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Training consultants who are not creative writing students to work with creative works</a:t>
            </a:r>
          </a:p>
          <a:p>
            <a:pPr indent="-342900" lvl="0" marL="457200">
              <a:spcBef>
                <a:spcPts val="1000"/>
              </a:spcBef>
              <a:buClr>
                <a:schemeClr val="accent1"/>
              </a:buClr>
              <a:buSzPct val="100000"/>
              <a:buFont typeface="Noto Sans Symbols"/>
              <a:buChar char="▶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Undergraduate drop-in writing hours</a:t>
            </a:r>
          </a:p>
          <a:p>
            <a:pPr indent="-342900" lvl="0" marL="457200">
              <a:spcBef>
                <a:spcPts val="1000"/>
              </a:spcBef>
              <a:buClr>
                <a:schemeClr val="accent1"/>
              </a:buClr>
              <a:buSzPct val="100000"/>
              <a:buFont typeface="Noto Sans Symbols"/>
              <a:buChar char="▶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Craft seminars</a:t>
            </a:r>
          </a:p>
          <a:p>
            <a:pPr indent="-342900" lvl="0" marL="457200">
              <a:spcBef>
                <a:spcPts val="1000"/>
              </a:spcBef>
              <a:buClr>
                <a:schemeClr val="accent1"/>
              </a:buClr>
              <a:buSzPct val="100000"/>
              <a:buFont typeface="Noto Sans Symbols"/>
              <a:buChar char="▶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Continuing to co-host the Undergraduate Reading Series and support the student-led writers’ workshops</a:t>
            </a: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sz="1800">
              <a:solidFill>
                <a:srgbClr val="3F3F3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0" name="Shape 410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Shape 416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7" name="Shape 417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Char char="▶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HWCE consultants asked: “Why aren’t creative writers using our writing center services?”</a:t>
            </a:r>
            <a:b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</a:b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Char char="▶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Research findings:</a:t>
            </a:r>
          </a:p>
          <a:p>
            <a:pPr indent="-309880" lvl="1" marL="1371600">
              <a:spcBef>
                <a:spcPts val="1000"/>
              </a:spcBef>
              <a:buClr>
                <a:schemeClr val="accent1"/>
              </a:buClr>
              <a:buSzPct val="80000"/>
              <a:buFont typeface="Noto Sans Symbols"/>
              <a:buAutoNum type="alphaLcPeriod"/>
            </a:pPr>
            <a:r>
              <a:rPr lang="en-US" sz="16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creative writers do not consider the writing center a space for creative work</a:t>
            </a:r>
          </a:p>
          <a:p>
            <a:pPr indent="-309880" lvl="1" marL="1371600">
              <a:spcBef>
                <a:spcPts val="1000"/>
              </a:spcBef>
              <a:buClr>
                <a:schemeClr val="accent1"/>
              </a:buClr>
              <a:buSzPct val="80000"/>
              <a:buFont typeface="Noto Sans Symbols"/>
              <a:buAutoNum type="alphaLcPeriod"/>
            </a:pPr>
            <a:r>
              <a:rPr lang="en-US" sz="16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creative writers worry critique might not helpful; consultants might not be qualified</a:t>
            </a:r>
          </a:p>
          <a:p>
            <a:pPr indent="-309880" lvl="1" marL="1371600">
              <a:spcBef>
                <a:spcPts val="1000"/>
              </a:spcBef>
              <a:buClr>
                <a:schemeClr val="accent1"/>
              </a:buClr>
              <a:buSzPct val="80000"/>
              <a:buFont typeface="Noto Sans Symbols"/>
              <a:buAutoNum type="alphaLcPeriod"/>
            </a:pPr>
            <a:r>
              <a:rPr lang="en-US" sz="16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creative writers fear work is too personal to share</a:t>
            </a:r>
          </a:p>
          <a:p>
            <a:pPr indent="-309880" lvl="1" marL="1371600">
              <a:spcBef>
                <a:spcPts val="1000"/>
              </a:spcBef>
              <a:buClr>
                <a:schemeClr val="accent1"/>
              </a:buClr>
              <a:buSzPct val="80000"/>
              <a:buFont typeface="Noto Sans Symbols"/>
              <a:buAutoNum type="alphaLcPeriod"/>
            </a:pPr>
            <a:r>
              <a:rPr lang="en-US" sz="16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Already receiving enough feedback in courses (majors only)</a:t>
            </a:r>
          </a:p>
        </p:txBody>
      </p:sp>
      <p:sp>
        <p:nvSpPr>
          <p:cNvPr id="171" name="Shape 171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21310" lvl="0" marL="34290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Recommendations: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AutoNum type="arabicPeriod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Increase awareness of creative writing services</a:t>
            </a:r>
          </a:p>
          <a:p>
            <a:pPr indent="-309880" lvl="1" marL="914400">
              <a:spcBef>
                <a:spcPts val="1000"/>
              </a:spcBef>
              <a:buClr>
                <a:schemeClr val="accent1"/>
              </a:buClr>
              <a:buSzPct val="80000"/>
              <a:buFont typeface="Noto Sans Symbols"/>
              <a:buAutoNum type="alphaLcPeriod"/>
            </a:pPr>
            <a:r>
              <a:rPr lang="en-US" sz="16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promote in introductory classes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AutoNum type="arabicPeriod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Develop consultant training program to better work with creative writers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AutoNum type="arabicPeriod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Implement extra “one-shot” workshops on various aspects of craft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69850" lvl="0" marL="9144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Closely examine what, exactly, do we offer creative writers in a consultation?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Char char="▶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Embrace socratic seminar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Char char="▶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Stress writer agency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Char char="▶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Set specific goals based on the writer’s concerns</a:t>
            </a: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sz="1800">
              <a:solidFill>
                <a:srgbClr val="3F3F3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sz="1800">
              <a:solidFill>
                <a:srgbClr val="3F3F3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69850" lvl="0" marL="9144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NOT attempting to replace creative writing classes.</a:t>
            </a:r>
          </a:p>
        </p:txBody>
      </p:sp>
      <p:sp>
        <p:nvSpPr>
          <p:cNvPr id="185" name="Shape 185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21310" lvl="0" marL="34290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Hire an undergraduate creative writing major to pursue recommended course of action. What to look for: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AutoNum type="arabicPeriod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Experience organizing and hosting events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AutoNum type="arabicPeriod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Experience training peers on creative craft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AutoNum type="arabicPeriod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Existing relationship with faculty; active in the creative writing community.</a:t>
            </a:r>
          </a:p>
          <a:p>
            <a:pPr indent="-320040" lvl="0" marL="457200">
              <a:spcBef>
                <a:spcPts val="1000"/>
              </a:spcBef>
              <a:buClr>
                <a:schemeClr val="accent1"/>
              </a:buClr>
              <a:buSzPct val="79999"/>
              <a:buFont typeface="Noto Sans Symbols"/>
              <a:buAutoNum type="arabicPeriod"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Creative writing aptitude, to a lesser extent.</a:t>
            </a: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sz="1800">
              <a:solidFill>
                <a:srgbClr val="3F3F3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sz="1800">
              <a:solidFill>
                <a:srgbClr val="3F3F3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The Creative Writing Intern as an idea-generator.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2" name="Shape 192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To work alongside the Intern, we needed an existing consultant to introduce her to the center, the community, and basic consultant philosophies. </a:t>
            </a: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sz="1800">
              <a:solidFill>
                <a:srgbClr val="3F3F3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Begin as mentor → partner</a:t>
            </a: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sz="1800">
              <a:solidFill>
                <a:srgbClr val="3F3F3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rPr>
              <a:t>The creative writing consultants continue to consult. Communicates consulting successes and failures to the Intern.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9" name="Shape 199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6" name="Shape 206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Shape 28"/>
          <p:cNvGrpSpPr/>
          <p:nvPr/>
        </p:nvGrpSpPr>
        <p:grpSpPr>
          <a:xfrm>
            <a:off x="0" y="-8466"/>
            <a:ext cx="12225200" cy="6870662"/>
            <a:chOff x="0" y="-8466"/>
            <a:chExt cx="12225200" cy="6870662"/>
          </a:xfrm>
        </p:grpSpPr>
        <p:cxnSp>
          <p:nvCxnSpPr>
            <p:cNvPr id="29" name="Shape 29"/>
            <p:cNvCxnSpPr/>
            <p:nvPr/>
          </p:nvCxnSpPr>
          <p:spPr>
            <a:xfrm>
              <a:off x="9371011" y="0"/>
              <a:ext cx="1219199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flipH="1">
              <a:off x="7425266" y="3681412"/>
              <a:ext cx="4763558" cy="3176586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1" name="Shape 31"/>
            <p:cNvSpPr/>
            <p:nvPr/>
          </p:nvSpPr>
          <p:spPr>
            <a:xfrm>
              <a:off x="9181475" y="-8466"/>
              <a:ext cx="3007348" cy="6866467"/>
            </a:xfrm>
            <a:custGeom>
              <a:pathLst>
                <a:path extrusionOk="0" h="120000" w="120000">
                  <a:moveTo>
                    <a:pt x="81621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0" y="119999"/>
                  </a:lnTo>
                  <a:lnTo>
                    <a:pt x="81621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32" name="Shape 32"/>
            <p:cNvSpPr/>
            <p:nvPr/>
          </p:nvSpPr>
          <p:spPr>
            <a:xfrm>
              <a:off x="9603442" y="-8466"/>
              <a:ext cx="2588558" cy="68664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56067" y="119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33" name="Shape 33"/>
            <p:cNvSpPr/>
            <p:nvPr/>
          </p:nvSpPr>
          <p:spPr>
            <a:xfrm>
              <a:off x="8932332" y="3048000"/>
              <a:ext cx="3259667" cy="3809999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9371000" y="-4204"/>
              <a:ext cx="2854200" cy="6866400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103873" y="119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891D">
                <a:alpha val="69803"/>
              </a:srgbClr>
            </a:solidFill>
            <a:ln>
              <a:noFill/>
            </a:ln>
          </p:spPr>
        </p:sp>
        <p:sp>
          <p:nvSpPr>
            <p:cNvPr id="35" name="Shape 35"/>
            <p:cNvSpPr/>
            <p:nvPr/>
          </p:nvSpPr>
          <p:spPr>
            <a:xfrm>
              <a:off x="10898729" y="-8466"/>
              <a:ext cx="1290093" cy="6866467"/>
            </a:xfrm>
            <a:custGeom>
              <a:pathLst>
                <a:path extrusionOk="0" h="120000" w="120000">
                  <a:moveTo>
                    <a:pt x="94852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94852" y="0"/>
                  </a:lnTo>
                  <a:close/>
                </a:path>
              </a:pathLst>
            </a:custGeom>
            <a:solidFill>
              <a:srgbClr val="89B8D4">
                <a:alpha val="69803"/>
              </a:srgbClr>
            </a:solidFill>
            <a:ln>
              <a:noFill/>
            </a:ln>
          </p:spPr>
        </p:sp>
        <p:sp>
          <p:nvSpPr>
            <p:cNvPr id="36" name="Shape 36"/>
            <p:cNvSpPr/>
            <p:nvPr/>
          </p:nvSpPr>
          <p:spPr>
            <a:xfrm>
              <a:off x="10938999" y="-8466"/>
              <a:ext cx="1249825" cy="68664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106515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7" name="Shape 37"/>
            <p:cNvSpPr/>
            <p:nvPr/>
          </p:nvSpPr>
          <p:spPr>
            <a:xfrm>
              <a:off x="10371665" y="3589867"/>
              <a:ext cx="1817159" cy="3268132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Shape 39"/>
          <p:cNvSpPr txBox="1"/>
          <p:nvPr>
            <p:ph type="ctrTitle"/>
          </p:nvPr>
        </p:nvSpPr>
        <p:spPr>
          <a:xfrm>
            <a:off x="1507066" y="2404533"/>
            <a:ext cx="7766936" cy="16463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54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1507066" y="4050832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7F7F7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  <p:pic>
        <p:nvPicPr>
          <p:cNvPr descr="Howe Writing Center, black and white.png" id="44" name="Shape 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477725" y="5788312"/>
            <a:ext cx="1596576" cy="87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aption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677335" y="609600"/>
            <a:ext cx="8596668" cy="3403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44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77335" y="4470400"/>
            <a:ext cx="8596668" cy="15709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 with Caption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931333" y="609600"/>
            <a:ext cx="8094134" cy="302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44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1366138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7F7F7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2" type="body"/>
          </p:nvPr>
        </p:nvSpPr>
        <p:spPr>
          <a:xfrm>
            <a:off x="677335" y="4470400"/>
            <a:ext cx="8596668" cy="15709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  <p:sp>
        <p:nvSpPr>
          <p:cNvPr id="110" name="Shape 110"/>
          <p:cNvSpPr txBox="1"/>
          <p:nvPr/>
        </p:nvSpPr>
        <p:spPr>
          <a:xfrm>
            <a:off x="541870" y="790377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rgbClr val="89B8D4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8893010" y="288655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rgbClr val="89B8D4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Name Card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677335" y="1931988"/>
            <a:ext cx="8596668" cy="25954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44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 Name Card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931333" y="609600"/>
            <a:ext cx="8094134" cy="302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44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77331" y="4013200"/>
            <a:ext cx="8596668" cy="51424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7F7F7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  <p:sp>
        <p:nvSpPr>
          <p:cNvPr id="125" name="Shape 125"/>
          <p:cNvSpPr txBox="1"/>
          <p:nvPr/>
        </p:nvSpPr>
        <p:spPr>
          <a:xfrm>
            <a:off x="541870" y="790377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rgbClr val="89B8D4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8893010" y="288655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rgbClr val="89B8D4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rue or False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685799" y="609600"/>
            <a:ext cx="8588202" cy="302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44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77331" y="4013200"/>
            <a:ext cx="8596668" cy="51424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7F7F7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  <p:sp>
        <p:nvSpPr>
          <p:cNvPr id="134" name="Shape 134"/>
          <p:cNvSpPr txBox="1"/>
          <p:nvPr/>
        </p:nvSpPr>
        <p:spPr>
          <a:xfrm>
            <a:off x="3276900" y="49084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rPr>
              <a:t>http://miamioh.edu/hcwe/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36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▶"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 rot="5400000">
            <a:off x="5994318" y="2582952"/>
            <a:ext cx="5251450" cy="130474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36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 rot="5400000">
            <a:off x="1581685" y="-294750"/>
            <a:ext cx="5251449" cy="70601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▶"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44" name="Shape 144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36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677333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▶"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  <p:sp>
        <p:nvSpPr>
          <p:cNvPr id="51" name="Shape 51"/>
          <p:cNvSpPr txBox="1"/>
          <p:nvPr/>
        </p:nvSpPr>
        <p:spPr>
          <a:xfrm>
            <a:off x="3475676" y="5032325"/>
            <a:ext cx="3353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2000">
                <a:solidFill>
                  <a:srgbClr val="999999"/>
                </a:solidFill>
                <a:latin typeface="Garamond"/>
                <a:ea typeface="Garamond"/>
                <a:cs typeface="Garamond"/>
                <a:sym typeface="Garamond"/>
              </a:rPr>
              <a:t>http://miamioh.edu/hcwe/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677335" y="2700866"/>
            <a:ext cx="8596668" cy="182658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40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77335" y="4527448"/>
            <a:ext cx="8596668" cy="86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7F7F7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36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77333" y="2160589"/>
            <a:ext cx="4184035" cy="388077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▶"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2" type="body"/>
          </p:nvPr>
        </p:nvSpPr>
        <p:spPr>
          <a:xfrm>
            <a:off x="5089969" y="2160589"/>
            <a:ext cx="418403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▶"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36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75745" y="2160983"/>
            <a:ext cx="418562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675745" y="2737244"/>
            <a:ext cx="4185622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▶"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3" type="body"/>
          </p:nvPr>
        </p:nvSpPr>
        <p:spPr>
          <a:xfrm>
            <a:off x="5088382" y="2160983"/>
            <a:ext cx="418561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4" type="body"/>
          </p:nvPr>
        </p:nvSpPr>
        <p:spPr>
          <a:xfrm>
            <a:off x="5088383" y="2737244"/>
            <a:ext cx="4185616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▶"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36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677333" y="1498604"/>
            <a:ext cx="3854527" cy="12784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20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4760460" y="514924"/>
            <a:ext cx="4513540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▶"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2" type="body"/>
          </p:nvPr>
        </p:nvSpPr>
        <p:spPr>
          <a:xfrm>
            <a:off x="677333" y="2777068"/>
            <a:ext cx="3854527" cy="25844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2562" lvl="1" marL="45706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12425" lvl="2" marL="91412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2288" lvl="3" marL="1371189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2151" lvl="4" marL="182825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2013" lvl="5" marL="228531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1876" lvl="6" marL="274237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1739" lvl="7" marL="319944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1603" lvl="8" marL="365650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677333" y="4800600"/>
            <a:ext cx="8596667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24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2" name="Shape 92"/>
          <p:cNvSpPr/>
          <p:nvPr>
            <p:ph idx="2" type="pic"/>
          </p:nvPr>
        </p:nvSpPr>
        <p:spPr>
          <a:xfrm>
            <a:off x="677333" y="609600"/>
            <a:ext cx="8596668" cy="38457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77333" y="5367337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0" y="-8466"/>
            <a:ext cx="12192000" cy="6866467"/>
            <a:chOff x="0" y="-8466"/>
            <a:chExt cx="12192000" cy="6866467"/>
          </a:xfrm>
        </p:grpSpPr>
        <p:cxnSp>
          <p:nvCxnSpPr>
            <p:cNvPr id="11" name="Shape 11"/>
            <p:cNvCxnSpPr/>
            <p:nvPr/>
          </p:nvCxnSpPr>
          <p:spPr>
            <a:xfrm>
              <a:off x="9371011" y="0"/>
              <a:ext cx="1219199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 flipH="1">
              <a:off x="7425266" y="3681412"/>
              <a:ext cx="4763558" cy="3176586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" name="Shape 13"/>
            <p:cNvSpPr/>
            <p:nvPr/>
          </p:nvSpPr>
          <p:spPr>
            <a:xfrm>
              <a:off x="9181475" y="-8466"/>
              <a:ext cx="3007348" cy="6866467"/>
            </a:xfrm>
            <a:custGeom>
              <a:pathLst>
                <a:path extrusionOk="0" h="120000" w="120000">
                  <a:moveTo>
                    <a:pt x="81621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0" y="119999"/>
                  </a:lnTo>
                  <a:lnTo>
                    <a:pt x="81621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4" name="Shape 14"/>
            <p:cNvSpPr/>
            <p:nvPr/>
          </p:nvSpPr>
          <p:spPr>
            <a:xfrm>
              <a:off x="9603442" y="-8466"/>
              <a:ext cx="2588558" cy="68664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56067" y="119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5" name="Shape 15"/>
            <p:cNvSpPr/>
            <p:nvPr/>
          </p:nvSpPr>
          <p:spPr>
            <a:xfrm>
              <a:off x="8932332" y="3048000"/>
              <a:ext cx="3259667" cy="3809999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9334500" y="-8466"/>
              <a:ext cx="2854326" cy="68664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103873" y="119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891D">
                <a:alpha val="69803"/>
              </a:srgbClr>
            </a:solidFill>
            <a:ln>
              <a:noFill/>
            </a:ln>
          </p:spPr>
        </p:sp>
        <p:sp>
          <p:nvSpPr>
            <p:cNvPr id="17" name="Shape 17"/>
            <p:cNvSpPr/>
            <p:nvPr/>
          </p:nvSpPr>
          <p:spPr>
            <a:xfrm>
              <a:off x="10898729" y="-8466"/>
              <a:ext cx="1290093" cy="6866467"/>
            </a:xfrm>
            <a:custGeom>
              <a:pathLst>
                <a:path extrusionOk="0" h="120000" w="120000">
                  <a:moveTo>
                    <a:pt x="94852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94852" y="0"/>
                  </a:lnTo>
                  <a:close/>
                </a:path>
              </a:pathLst>
            </a:custGeom>
            <a:solidFill>
              <a:srgbClr val="89B8D4">
                <a:alpha val="69803"/>
              </a:srgbClr>
            </a:solidFill>
            <a:ln>
              <a:noFill/>
            </a:ln>
          </p:spPr>
        </p:sp>
        <p:sp>
          <p:nvSpPr>
            <p:cNvPr id="18" name="Shape 18"/>
            <p:cNvSpPr/>
            <p:nvPr/>
          </p:nvSpPr>
          <p:spPr>
            <a:xfrm>
              <a:off x="10938999" y="-8466"/>
              <a:ext cx="1249825" cy="68664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106515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9" name="Shape 19"/>
            <p:cNvSpPr/>
            <p:nvPr/>
          </p:nvSpPr>
          <p:spPr>
            <a:xfrm>
              <a:off x="10371665" y="3589867"/>
              <a:ext cx="1817159" cy="3268132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0" y="4013200"/>
              <a:ext cx="448732" cy="2844800"/>
            </a:xfrm>
            <a:prstGeom prst="triangle">
              <a:avLst>
                <a:gd fmla="val 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Shape 21"/>
          <p:cNvSpPr txBox="1"/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Sorts Mill Goudy"/>
              <a:buNone/>
              <a:defRPr b="0" i="0" sz="3600" u="none" cap="none" strike="noStrike">
                <a:solidFill>
                  <a:schemeClr val="accent1"/>
                </a:solidFill>
                <a:latin typeface="Sorts Mill Goudy"/>
                <a:ea typeface="Sorts Mill Goudy"/>
                <a:cs typeface="Sorts Mill Goudy"/>
                <a:sym typeface="Sorts Mill Goud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677333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▶"/>
              <a:defRPr b="0" i="0" sz="18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6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4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  <p:pic>
        <p:nvPicPr>
          <p:cNvPr descr="Howe Writing Center, black and white.png" id="26" name="Shape 26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10477725" y="5788312"/>
            <a:ext cx="1596576" cy="8712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ctrTitle"/>
          </p:nvPr>
        </p:nvSpPr>
        <p:spPr>
          <a:xfrm>
            <a:off x="642450" y="2112400"/>
            <a:ext cx="9200400" cy="16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D3E06F"/>
              </a:buClr>
              <a:buSzPct val="25000"/>
              <a:buFont typeface="Sorts Mill Goudy"/>
              <a:buNone/>
            </a:pPr>
            <a:r>
              <a:rPr lang="en-US" sz="7200">
                <a:solidFill>
                  <a:schemeClr val="accent2"/>
                </a:solidFill>
              </a:rPr>
              <a:t>Storytellers Welcome: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>
                <a:latin typeface="Georgia"/>
                <a:ea typeface="Georgia"/>
                <a:cs typeface="Georgia"/>
                <a:sym typeface="Georgia"/>
              </a:rPr>
              <a:t>Demarginalizing Creative Writers in the Writing Center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1985575" y="4761875"/>
            <a:ext cx="6810000" cy="16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150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rPr>
              <a:t>Eric Rubeo, Creative Writing Consultant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-US" sz="150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rPr>
              <a:t>Marissa Lane, Creative Writing Intern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-US" sz="150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rPr>
              <a:t>Tammy Atha, Graduate Creative Writing Consultant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-US" sz="150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rPr>
              <a:t>Sammie Osborne, Student Manager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US" sz="150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rPr>
              <a:t>Kate Francis, Advisor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What I Do</a:t>
            </a:r>
          </a:p>
        </p:txBody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x="677333" y="17795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Work with/train Creative Writing Consultants</a:t>
            </a:r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Communicate with the English Department </a:t>
            </a:r>
          </a:p>
          <a:p>
            <a:pPr indent="-3683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Writing-oriented student organizations</a:t>
            </a:r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Plan and host events</a:t>
            </a:r>
          </a:p>
          <a:p>
            <a:pPr indent="0" lvl="0" marL="0" rtl="0">
              <a:lnSpc>
                <a:spcPct val="150000"/>
              </a:lnSpc>
              <a:spcBef>
                <a:spcPts val="0"/>
              </a:spcBef>
              <a:buNone/>
            </a:pPr>
            <a:r>
              <a:t/>
            </a:r>
            <a:endParaRPr sz="2200"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b="1" lang="en-US" sz="2000"/>
              <a:t>Fill a need in the Creative Writing Community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Mission Statement</a:t>
            </a:r>
          </a:p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77333" y="21605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buNone/>
            </a:pPr>
            <a:r>
              <a:rPr i="1" lang="en-US" sz="2400"/>
              <a:t>“To establish a productive and supportive relationship between the Howe Center for Writing Excellence and the creative writing communities at Miami University, and  improve student creative writing.”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 i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Goals</a:t>
            </a:r>
          </a:p>
        </p:txBody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677333" y="17033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2000"/>
              <a:t>To foster relationships between the Howe Center for Writing Excellence and the creative writing communities on campus.</a:t>
            </a: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200"/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b="1" lang="en-US" sz="2200"/>
              <a:t>Actions:</a:t>
            </a:r>
          </a:p>
          <a:p>
            <a:pPr indent="-3556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Class Visits</a:t>
            </a:r>
          </a:p>
          <a:p>
            <a:pPr indent="-3556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Monthly Undergraduate Reading Series </a:t>
            </a:r>
          </a:p>
          <a:p>
            <a:pPr indent="-355600" lvl="2" marL="13716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Happy Captive Magazine &amp; Howe Center for Writing Excellence </a:t>
            </a: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200"/>
          </a:p>
          <a:p>
            <a:pPr indent="0" lvl="0" mar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idx="1" type="body"/>
          </p:nvPr>
        </p:nvSpPr>
        <p:spPr>
          <a:xfrm>
            <a:off x="677333" y="21605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october 29 reading promo.png" id="237" name="Shape 2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7337" y="544624"/>
            <a:ext cx="5496775" cy="549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Goals </a:t>
            </a:r>
          </a:p>
        </p:txBody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x="677333" y="17033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b="1" lang="en-US" sz="2000"/>
              <a:t>To bring more creative writers into the HCWE space and, in turn, be equipped to engage with creative works.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2200"/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b="1" lang="en-US" sz="2200"/>
              <a:t>Actions:</a:t>
            </a:r>
          </a:p>
          <a:p>
            <a:pPr indent="-3556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Specialized Training</a:t>
            </a:r>
          </a:p>
          <a:p>
            <a:pPr indent="-3556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Indicators online</a:t>
            </a:r>
          </a:p>
          <a:p>
            <a:pPr indent="-3556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Writers’ Workshops</a:t>
            </a:r>
          </a:p>
          <a:p>
            <a:pPr indent="-355600" lvl="2" marL="137160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Partnership with the Association for Creative Writers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/>
        </p:nvSpPr>
        <p:spPr>
          <a:xfrm>
            <a:off x="10721300" y="3811450"/>
            <a:ext cx="7467300" cy="87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creen Shot 2016-10-30 at 3.31.54 PM.png" id="251" name="Shape 2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2375" y="713100"/>
            <a:ext cx="4426690" cy="543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77333" y="21605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creen Shot 2016-10-27 at 2.04.22 PM.png" id="259" name="Shape 2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7325" y="1844125"/>
            <a:ext cx="8596800" cy="3299312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Shape 260"/>
          <p:cNvSpPr txBox="1"/>
          <p:nvPr/>
        </p:nvSpPr>
        <p:spPr>
          <a:xfrm>
            <a:off x="4226300" y="3422525"/>
            <a:ext cx="1452000" cy="1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Where We’re At</a:t>
            </a:r>
          </a:p>
        </p:txBody>
      </p:sp>
      <p:sp>
        <p:nvSpPr>
          <p:cNvPr id="267" name="Shape 267"/>
          <p:cNvSpPr txBox="1"/>
          <p:nvPr>
            <p:ph idx="1" type="body"/>
          </p:nvPr>
        </p:nvSpPr>
        <p:spPr>
          <a:xfrm>
            <a:off x="677333" y="21605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lnSpc>
                <a:spcPct val="200000"/>
              </a:lnSpc>
              <a:spcBef>
                <a:spcPts val="0"/>
              </a:spcBef>
            </a:pPr>
            <a:r>
              <a:rPr lang="en-US"/>
              <a:t>CW consultations prior to current CW Initiative (2007-2014): 10 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-US"/>
              <a:t>CW consultations since we’ve started (Fall 2016): 5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-US"/>
              <a:t>Roughly 30 attendees to undergraduate reading series</a:t>
            </a:r>
          </a:p>
          <a:p>
            <a:pPr indent="-228600" lvl="0" marL="457200">
              <a:lnSpc>
                <a:spcPct val="200000"/>
              </a:lnSpc>
              <a:spcBef>
                <a:spcPts val="0"/>
              </a:spcBef>
            </a:pPr>
            <a:r>
              <a:rPr lang="en-US"/>
              <a:t>Roughly 15-20  attendees to writers’ workshop 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Gauging Interest</a:t>
            </a:r>
          </a:p>
        </p:txBody>
      </p:sp>
      <p:sp>
        <p:nvSpPr>
          <p:cNvPr id="274" name="Shape 274"/>
          <p:cNvSpPr txBox="1"/>
          <p:nvPr>
            <p:ph idx="1" type="body"/>
          </p:nvPr>
        </p:nvSpPr>
        <p:spPr>
          <a:xfrm>
            <a:off x="677333" y="21605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Undergraduate creative writers seem to be more interested in big events and support rather than individual consultations.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b="1" lang="en-US"/>
              <a:t>We aren’t giving up on bringing creative writers into the center for consultations, but recognizing and working with the interests of creative writers as well. 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>
            <p:ph type="ctrTitle"/>
          </p:nvPr>
        </p:nvSpPr>
        <p:spPr>
          <a:xfrm>
            <a:off x="1507066" y="2404533"/>
            <a:ext cx="7767000" cy="1646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chemeClr val="accent2"/>
                </a:solidFill>
              </a:rPr>
              <a:t>Faculty Interviews</a:t>
            </a:r>
          </a:p>
        </p:txBody>
      </p:sp>
      <p:sp>
        <p:nvSpPr>
          <p:cNvPr id="281" name="Shape 281"/>
          <p:cNvSpPr txBox="1"/>
          <p:nvPr>
            <p:ph idx="1" type="subTitle"/>
          </p:nvPr>
        </p:nvSpPr>
        <p:spPr>
          <a:xfrm>
            <a:off x="1507066" y="4050832"/>
            <a:ext cx="7767000" cy="1096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Tammy Jolene Atha, Graduate Creative Writing Consultant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athatj@miamioh.edu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ctrTitle"/>
          </p:nvPr>
        </p:nvSpPr>
        <p:spPr>
          <a:xfrm>
            <a:off x="1507066" y="2404533"/>
            <a:ext cx="7767000" cy="1646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chemeClr val="accent2"/>
                </a:solidFill>
              </a:rPr>
              <a:t>History of the Creative Writing Initiative</a:t>
            </a:r>
          </a:p>
        </p:txBody>
      </p:sp>
      <p:sp>
        <p:nvSpPr>
          <p:cNvPr id="160" name="Shape 160"/>
          <p:cNvSpPr txBox="1"/>
          <p:nvPr>
            <p:ph idx="1" type="subTitle"/>
          </p:nvPr>
        </p:nvSpPr>
        <p:spPr>
          <a:xfrm>
            <a:off x="1507066" y="4050832"/>
            <a:ext cx="7767000" cy="1096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Eric Rubeo, Creative Writing Consultant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rubeoee@miamioh.edu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Faculty Interviews </a:t>
            </a:r>
          </a:p>
        </p:txBody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x="677333" y="17033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-US" sz="2000"/>
              <a:t>Faculty members are supportive of the Creative Writing Initiative, but…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Faculty members lacked a basic working knowledge of consultation best practices. 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Faculty members were confident in the training of our creative writing consultants.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Faculty members are willing to help, but concerned with time commitment.</a:t>
            </a:r>
          </a:p>
          <a:p>
            <a:pPr indent="-342900" lvl="0" marL="457200">
              <a:spcBef>
                <a:spcPts val="0"/>
              </a:spcBef>
              <a:buSzPct val="100000"/>
            </a:pPr>
            <a:r>
              <a:rPr lang="en-US"/>
              <a:t>Faculty members need a reminder to send their students.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500"/>
              <a:t>Do you understand the services the Creative Writing Initiative offers?</a:t>
            </a:r>
            <a:br>
              <a:rPr lang="en-US" sz="3500"/>
            </a:br>
          </a:p>
        </p:txBody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677333" y="21605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b="1" lang="en-US" sz="2000"/>
              <a:t>Faculty members lacked a basic working knowledge of consultations best practices. 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“A peer review applied to creative work, not analytical work.”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“Yes, I think I do anyway. Students can bring their creative assignments in and get help on them.”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“Yes. I am not quite sure what a session looks like, though. I guess they bring their work to the writing center.”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500"/>
              <a:t>Are you comfortable recommending the Creative Writing Initiative to your students?</a:t>
            </a:r>
            <a:br>
              <a:rPr lang="en-US"/>
            </a:br>
          </a:p>
        </p:txBody>
      </p:sp>
      <p:sp>
        <p:nvSpPr>
          <p:cNvPr id="302" name="Shape 302"/>
          <p:cNvSpPr txBox="1"/>
          <p:nvPr>
            <p:ph idx="1" type="body"/>
          </p:nvPr>
        </p:nvSpPr>
        <p:spPr>
          <a:xfrm>
            <a:off x="677333" y="2225764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b="1" lang="en-US" sz="2000"/>
              <a:t>Faculty members were confident in the training of our consultants.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“Yes, definitely. I know some of the people that work there personally and I know that they are able to provide valuable feedback.” 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“Yes, because I know some of them and I have taught most of them. I feel very confident about their abilities.”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500"/>
              <a:t>Are you interested in helping us further train consultants and grow the creative writing initiative?</a:t>
            </a:r>
          </a:p>
        </p:txBody>
      </p:sp>
      <p:sp>
        <p:nvSpPr>
          <p:cNvPr id="309" name="Shape 309"/>
          <p:cNvSpPr txBox="1"/>
          <p:nvPr>
            <p:ph idx="1" type="body"/>
          </p:nvPr>
        </p:nvSpPr>
        <p:spPr>
          <a:xfrm>
            <a:off x="677333" y="2546014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b="1" lang="en-US" sz="2000"/>
              <a:t>Faculty members are willing to help, but concerned with time commitment. 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“I would be happy to be involved, just depends on the time commitment.”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“It might be good to have some information about what goes on in the classroom, that would be of use.”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>
              <a:spcBef>
                <a:spcPts val="0"/>
              </a:spcBef>
            </a:pPr>
            <a:r>
              <a:rPr lang="en-US"/>
              <a:t>“Sure. It sounds like a good opportunity.”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500"/>
              <a:t>Have you recommended the Creative Writing Initiative to your students?</a:t>
            </a:r>
          </a:p>
        </p:txBody>
      </p:sp>
      <p:sp>
        <p:nvSpPr>
          <p:cNvPr id="316" name="Shape 316"/>
          <p:cNvSpPr txBox="1"/>
          <p:nvPr>
            <p:ph idx="1" type="body"/>
          </p:nvPr>
        </p:nvSpPr>
        <p:spPr>
          <a:xfrm>
            <a:off x="677333" y="21605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b="1" lang="en-US" sz="2000"/>
              <a:t>Faculty members need a reminder to send their students.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“No, not yet, though I am thinking about it now. The initiative is very new.”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/>
              <a:t>“My guess is that even if they knew they could go to the writing center for help with creative writing assignments they feel like they do not have time.”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>
              <a:spcBef>
                <a:spcPts val="0"/>
              </a:spcBef>
            </a:pPr>
            <a:r>
              <a:rPr lang="en-US"/>
              <a:t>“I haven’t offered any extra credit, but I am thinking about doing that now.”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/>
          <p:nvPr>
            <p:ph type="ctrTitle"/>
          </p:nvPr>
        </p:nvSpPr>
        <p:spPr>
          <a:xfrm>
            <a:off x="1507066" y="2404533"/>
            <a:ext cx="7767000" cy="1646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chemeClr val="accent2"/>
                </a:solidFill>
              </a:rPr>
              <a:t>Student Interviews</a:t>
            </a:r>
          </a:p>
        </p:txBody>
      </p:sp>
      <p:sp>
        <p:nvSpPr>
          <p:cNvPr id="323" name="Shape 323"/>
          <p:cNvSpPr txBox="1"/>
          <p:nvPr>
            <p:ph idx="1" type="subTitle"/>
          </p:nvPr>
        </p:nvSpPr>
        <p:spPr>
          <a:xfrm>
            <a:off x="1507066" y="4050832"/>
            <a:ext cx="7767000" cy="1096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Sammie Osborne, Student Manager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osbornsl@miamioh.edu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Asking Questions</a:t>
            </a:r>
          </a:p>
        </p:txBody>
      </p:sp>
      <p:sp>
        <p:nvSpPr>
          <p:cNvPr id="330" name="Shape 330"/>
          <p:cNvSpPr txBox="1"/>
          <p:nvPr>
            <p:ph idx="1" type="body"/>
          </p:nvPr>
        </p:nvSpPr>
        <p:spPr>
          <a:xfrm>
            <a:off x="677333" y="21605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55600" lvl="0" marL="4572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b="1" lang="en-US" sz="2000"/>
              <a:t>How did you hear about The HCWE?</a:t>
            </a:r>
          </a:p>
          <a:p>
            <a:pPr indent="-355600" lvl="0" marL="4572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b="1" lang="en-US" sz="2000"/>
              <a:t>What are your perceptions of the HWCE and our Initiative?</a:t>
            </a:r>
          </a:p>
          <a:p>
            <a:pPr indent="-355600" lvl="0" marL="4572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b="1" lang="en-US" sz="2000"/>
              <a:t>What holds you back from using our services?</a:t>
            </a:r>
          </a:p>
          <a:p>
            <a:pPr indent="-355600" lvl="0" marL="45720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b="1" lang="en-US" sz="2000"/>
              <a:t>What can </a:t>
            </a:r>
            <a:r>
              <a:rPr b="1" i="1" lang="en-US" sz="2000"/>
              <a:t>we</a:t>
            </a:r>
            <a:r>
              <a:rPr b="1" lang="en-US" sz="2000"/>
              <a:t> do to encourage CWs to use our services?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Students Interviewed</a:t>
            </a:r>
          </a:p>
        </p:txBody>
      </p:sp>
      <p:sp>
        <p:nvSpPr>
          <p:cNvPr id="337" name="Shape 337"/>
          <p:cNvSpPr txBox="1"/>
          <p:nvPr>
            <p:ph idx="1" type="body"/>
          </p:nvPr>
        </p:nvSpPr>
        <p:spPr>
          <a:xfrm>
            <a:off x="677333" y="15509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b="1" lang="en-US" sz="2200"/>
              <a:t>Student 1:</a:t>
            </a:r>
          </a:p>
          <a:p>
            <a:pPr indent="-3683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CW Major</a:t>
            </a:r>
          </a:p>
          <a:p>
            <a:pPr indent="-3683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Member of Association of Creative Writers</a:t>
            </a:r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b="1" lang="en-US" sz="2200"/>
              <a:t>Student 2:</a:t>
            </a:r>
          </a:p>
          <a:p>
            <a:pPr indent="-3683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CW Major</a:t>
            </a:r>
          </a:p>
          <a:p>
            <a:pPr indent="-3683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Member of Association of Creative Writers</a:t>
            </a:r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b="1" lang="en-US" sz="2200"/>
              <a:t>Student 3:</a:t>
            </a:r>
          </a:p>
          <a:p>
            <a:pPr indent="-3683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CW/Prof Writing double major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/>
          <p:nvPr>
            <p:ph type="title"/>
          </p:nvPr>
        </p:nvSpPr>
        <p:spPr>
          <a:xfrm>
            <a:off x="677325" y="609600"/>
            <a:ext cx="8596800" cy="802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Perceptions</a:t>
            </a:r>
          </a:p>
        </p:txBody>
      </p:sp>
      <p:sp>
        <p:nvSpPr>
          <p:cNvPr id="344" name="Shape 344"/>
          <p:cNvSpPr txBox="1"/>
          <p:nvPr>
            <p:ph idx="1" type="body"/>
          </p:nvPr>
        </p:nvSpPr>
        <p:spPr>
          <a:xfrm>
            <a:off x="677325" y="1492924"/>
            <a:ext cx="8596800" cy="4548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400"/>
              <a:t>“Inspiring Initiative… Great Services”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  <a:p>
            <a:pPr indent="-3556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Believed in our mission</a:t>
            </a:r>
          </a:p>
          <a:p>
            <a:pPr indent="-3556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Beneficial… to a point.</a:t>
            </a:r>
          </a:p>
          <a:p>
            <a:pPr indent="-3556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Creative Writing is not emphasized</a:t>
            </a:r>
          </a:p>
          <a:p>
            <a:pPr indent="-3556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Excited to utilize consultations </a:t>
            </a: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i="1"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/>
          <p:nvPr>
            <p:ph type="title"/>
          </p:nvPr>
        </p:nvSpPr>
        <p:spPr>
          <a:xfrm>
            <a:off x="677325" y="609600"/>
            <a:ext cx="8596800" cy="76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Deterrents </a:t>
            </a:r>
          </a:p>
        </p:txBody>
      </p:sp>
      <p:sp>
        <p:nvSpPr>
          <p:cNvPr id="351" name="Shape 351"/>
          <p:cNvSpPr txBox="1"/>
          <p:nvPr>
            <p:ph idx="1" type="body"/>
          </p:nvPr>
        </p:nvSpPr>
        <p:spPr>
          <a:xfrm>
            <a:off x="677325" y="1201952"/>
            <a:ext cx="8596800" cy="4611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400"/>
              <a:t>“Honestly, I’m lazy…”</a:t>
            </a:r>
          </a:p>
          <a:p>
            <a:pPr indent="-355600" lvl="0" marL="9144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Perceived lack of need</a:t>
            </a:r>
          </a:p>
          <a:p>
            <a:pPr indent="-355600" lvl="0" marL="9144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Effort </a:t>
            </a:r>
          </a:p>
          <a:p>
            <a:pPr indent="-355600" lvl="0" marL="9144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Distance</a:t>
            </a:r>
          </a:p>
          <a:p>
            <a:pPr indent="-355600" lvl="0" marL="9144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Time</a:t>
            </a:r>
          </a:p>
          <a:p>
            <a:pPr indent="0" lvl="0" marL="45720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Creative Writing at Miami University</a:t>
            </a:r>
          </a:p>
        </p:txBody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677325" y="1703400"/>
            <a:ext cx="8013000" cy="4276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lnSpc>
                <a:spcPct val="150000"/>
              </a:lnSpc>
              <a:spcBef>
                <a:spcPts val="0"/>
              </a:spcBef>
              <a:buNone/>
            </a:pPr>
            <a:r>
              <a:rPr b="1" lang="en-US" sz="2000"/>
              <a:t>Undergraduate students: ~16,000 </a:t>
            </a:r>
          </a:p>
          <a:p>
            <a:pPr indent="-355600" lvl="0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CW majors: 200 </a:t>
            </a:r>
          </a:p>
          <a:p>
            <a:pPr indent="-355600" lvl="0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CW minors: 56</a:t>
            </a:r>
          </a:p>
          <a:p>
            <a:pPr indent="0" lvl="0" marL="0" rtl="0">
              <a:lnSpc>
                <a:spcPct val="150000"/>
              </a:lnSpc>
              <a:spcBef>
                <a:spcPts val="1000"/>
              </a:spcBef>
              <a:buNone/>
            </a:pPr>
            <a:r>
              <a:rPr b="1" lang="en-US" sz="2000"/>
              <a:t>Introduction to CW (ENG 226)</a:t>
            </a:r>
          </a:p>
          <a:p>
            <a:pPr indent="-3556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100 students</a:t>
            </a:r>
          </a:p>
          <a:p>
            <a:pPr indent="0" lvl="0" marL="0" rtl="0">
              <a:lnSpc>
                <a:spcPct val="150000"/>
              </a:lnSpc>
              <a:spcBef>
                <a:spcPts val="1000"/>
              </a:spcBef>
              <a:buNone/>
            </a:pPr>
            <a:r>
              <a:rPr b="1" lang="en-US" sz="2000"/>
              <a:t>Howe Center for Writing Excellence</a:t>
            </a:r>
          </a:p>
          <a:p>
            <a:pPr indent="-3556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Consultations a semester: ~2000</a:t>
            </a:r>
          </a:p>
          <a:p>
            <a:pPr indent="-3556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000"/>
              <a:t>CW consultations: 10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How Can We Encourage Writers?</a:t>
            </a:r>
          </a:p>
        </p:txBody>
      </p:sp>
      <p:sp>
        <p:nvSpPr>
          <p:cNvPr id="358" name="Shape 358"/>
          <p:cNvSpPr txBox="1"/>
          <p:nvPr>
            <p:ph idx="1" type="body"/>
          </p:nvPr>
        </p:nvSpPr>
        <p:spPr>
          <a:xfrm>
            <a:off x="677333" y="17795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400"/>
              <a:t>They want to be a priority.</a:t>
            </a:r>
          </a:p>
          <a:p>
            <a:pPr indent="-355600" lvl="1" marL="9144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Specialized Workshops</a:t>
            </a:r>
          </a:p>
          <a:p>
            <a:pPr indent="-355600" lvl="1" marL="9144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Specialized Consultants</a:t>
            </a:r>
          </a:p>
          <a:p>
            <a:pPr indent="-355600" lvl="1" marL="9144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Better understanding of training</a:t>
            </a:r>
          </a:p>
          <a:p>
            <a:pPr indent="-355600" lvl="1" marL="9144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Breakdown (Poetry vs. Fiction)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Our Conclusions</a:t>
            </a:r>
          </a:p>
        </p:txBody>
      </p:sp>
      <p:sp>
        <p:nvSpPr>
          <p:cNvPr id="365" name="Shape 365"/>
          <p:cNvSpPr txBox="1"/>
          <p:nvPr>
            <p:ph idx="1" type="body"/>
          </p:nvPr>
        </p:nvSpPr>
        <p:spPr>
          <a:xfrm>
            <a:off x="677333" y="17033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b="1" lang="en-US"/>
              <a:t>Before: </a:t>
            </a:r>
          </a:p>
          <a:p>
            <a:pPr indent="-342900" lvl="1" marL="9144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1800"/>
              <a:t>Creative writing aptitude, while valued, comes secondary to the relationship-building qualities of the CW Intern.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b="1" lang="en-US"/>
              <a:t>During:</a:t>
            </a:r>
          </a:p>
          <a:p>
            <a:pPr indent="-355600" lvl="1" marL="914400" rtl="0">
              <a:spcBef>
                <a:spcPts val="0"/>
              </a:spcBef>
              <a:buSzPct val="111111"/>
            </a:pPr>
            <a:r>
              <a:rPr lang="en-US" sz="1800"/>
              <a:t>Undergraduate creative writers seem to be more interested in big events and support rather than individual consultations.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b="1" lang="en-US"/>
              <a:t>After: </a:t>
            </a:r>
          </a:p>
          <a:p>
            <a:pPr indent="-355600" lvl="1" marL="914400" rtl="0">
              <a:spcBef>
                <a:spcPts val="0"/>
              </a:spcBef>
              <a:buSzPct val="111111"/>
            </a:pPr>
            <a:r>
              <a:rPr lang="en-US" sz="1800"/>
              <a:t>Faculty members need a reminder to send their students.</a:t>
            </a:r>
          </a:p>
          <a:p>
            <a:pPr indent="-355600" lvl="1" marL="914400" rtl="0">
              <a:spcBef>
                <a:spcPts val="0"/>
              </a:spcBef>
              <a:buSzPct val="111111"/>
            </a:pPr>
            <a:r>
              <a:rPr lang="en-US" sz="1800"/>
              <a:t>CWs are looking for a continued interest and investment in their craft. 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Moving Forward - This Semester</a:t>
            </a:r>
          </a:p>
        </p:txBody>
      </p:sp>
      <p:sp>
        <p:nvSpPr>
          <p:cNvPr id="372" name="Shape 372"/>
          <p:cNvSpPr txBox="1"/>
          <p:nvPr>
            <p:ph idx="1" type="body"/>
          </p:nvPr>
        </p:nvSpPr>
        <p:spPr>
          <a:xfrm>
            <a:off x="677325" y="1781301"/>
            <a:ext cx="8596800" cy="4260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b="1" lang="en-US" sz="2000"/>
              <a:t>Continuing to co-host the Undergraduate Reading Series </a:t>
            </a: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buNone/>
            </a:pPr>
            <a:r>
              <a:t/>
            </a:r>
            <a:endParaRPr b="1" sz="2000"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b="1" lang="en-US" sz="2000"/>
              <a:t>Support the student-led writers’ workshops</a:t>
            </a: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buNone/>
            </a:pPr>
            <a:r>
              <a:t/>
            </a:r>
            <a:endParaRPr b="1" sz="2000"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b="1" lang="en-US" sz="2000"/>
              <a:t>Work closer with our marketing team to promote events throughout campus. 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Moving Forward - Next Semester</a:t>
            </a:r>
          </a:p>
        </p:txBody>
      </p:sp>
      <p:sp>
        <p:nvSpPr>
          <p:cNvPr id="379" name="Shape 379"/>
          <p:cNvSpPr txBox="1"/>
          <p:nvPr>
            <p:ph idx="1" type="body"/>
          </p:nvPr>
        </p:nvSpPr>
        <p:spPr>
          <a:xfrm>
            <a:off x="677333" y="1931989"/>
            <a:ext cx="8596800" cy="388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000"/>
              <a:t>Specialized Consultants</a:t>
            </a:r>
          </a:p>
          <a:p>
            <a:pPr indent="0" lvl="0" marL="0" rtl="0" algn="ctr">
              <a:lnSpc>
                <a:spcPct val="200000"/>
              </a:lnSpc>
              <a:spcBef>
                <a:spcPts val="0"/>
              </a:spcBef>
              <a:buNone/>
            </a:pPr>
            <a:r>
              <a:rPr b="1" lang="en-US" sz="2000"/>
              <a:t>Undergraduate Drop-In Writing Hours</a:t>
            </a: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Ensure faculty members have an in-depth understanding of the Creative Writing Initiative.</a:t>
            </a: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/>
          </a:p>
          <a:p>
            <a:pPr indent="0" lvl="0" marL="0" algn="ctr">
              <a:lnSpc>
                <a:spcPct val="200000"/>
              </a:lnSpc>
              <a:spcBef>
                <a:spcPts val="0"/>
              </a:spcBef>
              <a:buNone/>
            </a:pPr>
            <a:r>
              <a:rPr b="1" lang="en-US" sz="2000"/>
              <a:t>Craft Seminars</a:t>
            </a:r>
          </a:p>
          <a:p>
            <a:pPr lvl="0">
              <a:lnSpc>
                <a:spcPct val="200000"/>
              </a:lnSpc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Questions? </a:t>
            </a:r>
          </a:p>
        </p:txBody>
      </p:sp>
      <p:sp>
        <p:nvSpPr>
          <p:cNvPr id="386" name="Shape 386"/>
          <p:cNvSpPr txBox="1"/>
          <p:nvPr>
            <p:ph idx="1" type="body"/>
          </p:nvPr>
        </p:nvSpPr>
        <p:spPr>
          <a:xfrm>
            <a:off x="677333" y="21605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What is the creative writing culture at your Writing Center?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What events do you find draw in the most creative writers?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What do your creative writing appointments look like?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Is creative writing a focus for your Writing Center? Why or why not?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Support from faculty is important: what is fair to ask of them?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How do you find creative writing workshop strategies (Iowa) differ from consultation strategies?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 txBox="1"/>
          <p:nvPr>
            <p:ph type="ctrTitle"/>
          </p:nvPr>
        </p:nvSpPr>
        <p:spPr>
          <a:xfrm>
            <a:off x="1507066" y="2404533"/>
            <a:ext cx="7767000" cy="1646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i="1" lang="en-US"/>
              <a:t>Thank You!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Implementation</a:t>
            </a:r>
          </a:p>
        </p:txBody>
      </p:sp>
      <p:sp>
        <p:nvSpPr>
          <p:cNvPr id="399" name="Shape 399"/>
          <p:cNvSpPr txBox="1"/>
          <p:nvPr>
            <p:ph idx="1" type="body"/>
          </p:nvPr>
        </p:nvSpPr>
        <p:spPr>
          <a:xfrm>
            <a:off x="677325" y="1855800"/>
            <a:ext cx="93615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lnSpc>
                <a:spcPct val="150000"/>
              </a:lnSpc>
              <a:spcBef>
                <a:spcPts val="0"/>
              </a:spcBef>
              <a:buNone/>
            </a:pPr>
            <a:r>
              <a:t/>
            </a:r>
            <a:endParaRPr sz="2200"/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Writers’ Workshops</a:t>
            </a:r>
          </a:p>
          <a:p>
            <a:pPr indent="-3683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Partnership with the Association for Creative Writers</a:t>
            </a:r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Monthly Undergraduate Reading Series </a:t>
            </a:r>
          </a:p>
          <a:p>
            <a:pPr indent="-368300" lvl="1" marL="91440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200"/>
              <a:t>Happy Captive Magazine &amp; Howe Center for Writing Excellence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500"/>
              <a:t>Moving Forward</a:t>
            </a:r>
          </a:p>
        </p:txBody>
      </p:sp>
      <p:sp>
        <p:nvSpPr>
          <p:cNvPr id="406" name="Shape 406"/>
          <p:cNvSpPr txBox="1"/>
          <p:nvPr>
            <p:ph idx="1" type="body"/>
          </p:nvPr>
        </p:nvSpPr>
        <p:spPr>
          <a:xfrm>
            <a:off x="677324" y="1779600"/>
            <a:ext cx="88782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b="1" lang="en-US" sz="2000"/>
              <a:t>Ensure faculty members have an in-depth understanding of the Creative Writing Initiative.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-US"/>
              <a:t>Increase knowledge of consultation best practices for faculty members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-US"/>
              <a:t>Build value of the creative writing initiative in the introduction to creative writing classes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</a:pPr>
            <a:r>
              <a:rPr lang="en-US"/>
              <a:t>Midterm reminders 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</a:pPr>
            <a:r>
              <a:rPr lang="en-US"/>
              <a:t>Offering extra credit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-US"/>
              <a:t>Get faculty members involved in seminars or craft talks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Next Steps</a:t>
            </a:r>
          </a:p>
        </p:txBody>
      </p:sp>
      <p:sp>
        <p:nvSpPr>
          <p:cNvPr id="413" name="Shape 413"/>
          <p:cNvSpPr txBox="1"/>
          <p:nvPr>
            <p:ph idx="1" type="body"/>
          </p:nvPr>
        </p:nvSpPr>
        <p:spPr>
          <a:xfrm>
            <a:off x="677333" y="18557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556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b="1" lang="en-US" sz="2000"/>
              <a:t>Continuing Fall 2016</a:t>
            </a:r>
            <a:r>
              <a:rPr b="1" lang="en-US"/>
              <a:t>: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1800"/>
              <a:t>Continuing to co-host the Undergraduate Reading Series and 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1800"/>
              <a:t>Support the student-led writers’ workshops</a:t>
            </a: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55600" lvl="0" marL="4572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b="1" lang="en-US" sz="2000"/>
              <a:t>New Spring 2017: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1800"/>
              <a:t>Specialized consultants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1800"/>
              <a:t>Undergraduate drop-in writing hours</a:t>
            </a:r>
          </a:p>
          <a:p>
            <a:pPr indent="-342900" lvl="1" marL="9144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1800"/>
              <a:t>Craft seminars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 txBox="1"/>
          <p:nvPr>
            <p:ph idx="1" type="body"/>
          </p:nvPr>
        </p:nvSpPr>
        <p:spPr>
          <a:xfrm>
            <a:off x="677333" y="1398589"/>
            <a:ext cx="8596800" cy="388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algn="ctr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b="1" lang="en-US" sz="2400"/>
              <a:t>CWs are looking for a continued and emphasized interest in their craft.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Prior research (IWCA 2014)</a:t>
            </a:r>
          </a:p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77333" y="18557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 algn="ctr">
              <a:spcBef>
                <a:spcPts val="0"/>
              </a:spcBef>
              <a:buNone/>
            </a:pPr>
            <a:r>
              <a:rPr b="1" lang="en-US" sz="2000"/>
              <a:t>“</a:t>
            </a:r>
            <a:r>
              <a:rPr b="1" lang="en-US" sz="2000"/>
              <a:t>Why aren’t creative writers using our writing center services?”</a:t>
            </a:r>
            <a:br>
              <a:rPr b="1" lang="en-US" sz="2000"/>
            </a:br>
          </a:p>
          <a:p>
            <a:pPr indent="-3556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Findings:</a:t>
            </a:r>
          </a:p>
          <a:p>
            <a:pPr indent="-342900" lvl="1" marL="9144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1800"/>
              <a:t>Do not consider the writing center a space for creative work</a:t>
            </a:r>
          </a:p>
          <a:p>
            <a:pPr indent="-342900" lvl="1" marL="9144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1800"/>
              <a:t>Worry feedback might not helpful</a:t>
            </a:r>
          </a:p>
          <a:p>
            <a:pPr indent="-342900" lvl="1" marL="9144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1800"/>
              <a:t>Already receiving enough feedback in courses (majors only)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Designing a solution</a:t>
            </a:r>
          </a:p>
        </p:txBody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77333" y="17033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000"/>
              <a:t>Recommendations</a:t>
            </a:r>
            <a:r>
              <a:rPr lang="en-US" sz="2000"/>
              <a:t>:</a:t>
            </a:r>
          </a:p>
          <a:p>
            <a:pPr indent="-342900" lvl="1" marL="9144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1800"/>
              <a:t>Increase awareness of creative writing services</a:t>
            </a:r>
          </a:p>
          <a:p>
            <a:pPr indent="-342900" lvl="1" marL="9144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1800"/>
              <a:t>Promote in introduction to CW classes</a:t>
            </a:r>
          </a:p>
          <a:p>
            <a:pPr indent="-342900" lvl="1" marL="9144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1800"/>
              <a:t>Develop consultant training program</a:t>
            </a:r>
            <a:r>
              <a:rPr lang="en-US" sz="1800"/>
              <a:t>s</a:t>
            </a:r>
          </a:p>
          <a:p>
            <a:pPr indent="-342900" lvl="1" marL="9144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1800"/>
              <a:t>Implement extra “one-shot” workshops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400"/>
              <a:t>Who would do all this? 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Focus on services offered</a:t>
            </a:r>
          </a:p>
        </p:txBody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77333" y="16271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91440" rtl="0">
              <a:spcBef>
                <a:spcPts val="0"/>
              </a:spcBef>
              <a:buNone/>
            </a:pPr>
            <a:r>
              <a:rPr b="1" lang="en-US" sz="2000">
                <a:solidFill>
                  <a:schemeClr val="dk2"/>
                </a:solidFill>
              </a:rPr>
              <a:t>Action: Closely examine what we offer creative writers in a consultation.</a:t>
            </a:r>
          </a:p>
          <a:p>
            <a:pPr indent="0" lvl="0" marL="91440" rtl="0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-US"/>
              <a:t>45 minutes spent entirely on the writer’s work. 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-US"/>
              <a:t>Focus on </a:t>
            </a:r>
            <a:r>
              <a:rPr i="1" lang="en-US"/>
              <a:t>the writer’s</a:t>
            </a:r>
            <a:r>
              <a:rPr lang="en-US"/>
              <a:t> concerns, not professors’ or peers’.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-US"/>
              <a:t>Writer is an active participant in conversation; not silently listening.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marL="91440" algn="ctr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-US"/>
              <a:t>NOT attempting to replace creative writing classes.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The “Creative Writing Intern”</a:t>
            </a:r>
          </a:p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77325" y="1627201"/>
            <a:ext cx="8596800" cy="4366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000"/>
              <a:t>Goal: Hire an undergraduate creative writing major to pursue recommended course of action. </a:t>
            </a:r>
          </a:p>
          <a:p>
            <a:pPr indent="-3556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sz="2000"/>
              <a:t>What to look for:</a:t>
            </a:r>
          </a:p>
          <a:p>
            <a:pPr indent="-342900" lvl="0" marL="9144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/>
              <a:t>Experience organizing and hosting events</a:t>
            </a:r>
          </a:p>
          <a:p>
            <a:pPr indent="-342900" lvl="0" marL="9144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/>
              <a:t>Experience training peers on creative craft</a:t>
            </a:r>
          </a:p>
          <a:p>
            <a:pPr indent="-342900" lvl="0" marL="9144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5882"/>
            </a:pPr>
            <a:r>
              <a:rPr lang="en-US"/>
              <a:t>Existing relationship with faculty</a:t>
            </a:r>
          </a:p>
          <a:p>
            <a:pPr indent="-342900" lvl="0" marL="914400" rtl="0">
              <a:lnSpc>
                <a:spcPct val="150000"/>
              </a:lnSpc>
              <a:spcBef>
                <a:spcPts val="0"/>
              </a:spcBef>
              <a:buSzPct val="105882"/>
            </a:pPr>
            <a:r>
              <a:rPr lang="en-US" sz="1700"/>
              <a:t>Active in the creative writing community</a:t>
            </a: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indent="0" lvl="0" mar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/>
              <a:t>The Creative Writing Intern is an idea-generator.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 Prepping for the Intern… My Role</a:t>
            </a:r>
          </a:p>
        </p:txBody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77333" y="1855789"/>
            <a:ext cx="8596800" cy="388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 algn="ctr">
              <a:spcBef>
                <a:spcPts val="0"/>
              </a:spcBef>
              <a:buNone/>
            </a:pPr>
            <a:r>
              <a:rPr b="1" lang="en-US"/>
              <a:t>We needed an existing consultant to introduce her to the center, the community, and basic consultant philosophies. 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-US"/>
              <a:t>Begin as mentor → partner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</a:pPr>
            <a:r>
              <a:rPr lang="en-US"/>
              <a:t>The creative writing consultants continue to consult</a:t>
            </a:r>
          </a:p>
          <a:p>
            <a:pPr indent="-228600" lvl="0" marL="457200">
              <a:lnSpc>
                <a:spcPct val="150000"/>
              </a:lnSpc>
              <a:spcBef>
                <a:spcPts val="0"/>
              </a:spcBef>
            </a:pPr>
            <a:r>
              <a:rPr lang="en-US"/>
              <a:t>Communicates consulting successes and failures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type="ctrTitle"/>
          </p:nvPr>
        </p:nvSpPr>
        <p:spPr>
          <a:xfrm>
            <a:off x="562425" y="2404525"/>
            <a:ext cx="8711700" cy="1646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chemeClr val="accent2"/>
                </a:solidFill>
              </a:rPr>
              <a:t>Creative Writing Initiative</a:t>
            </a:r>
          </a:p>
        </p:txBody>
      </p:sp>
      <p:sp>
        <p:nvSpPr>
          <p:cNvPr id="209" name="Shape 209"/>
          <p:cNvSpPr txBox="1"/>
          <p:nvPr>
            <p:ph idx="1" type="subTitle"/>
          </p:nvPr>
        </p:nvSpPr>
        <p:spPr>
          <a:xfrm>
            <a:off x="1507066" y="4050832"/>
            <a:ext cx="7767000" cy="1096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Marissa Lane, Creative Writing Intern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laneme@miamioh.edu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acet">
  <a:themeElements>
    <a:clrScheme name="Marquee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