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0"/>
  </p:notesMasterIdLst>
  <p:handoutMasterIdLst>
    <p:handoutMasterId r:id="rId2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4" r:id="rId17"/>
    <p:sldId id="278" r:id="rId18"/>
    <p:sldId id="279" r:id="rId19"/>
  </p:sldIdLst>
  <p:sldSz cx="9144000" cy="5143500" type="screen16x9"/>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90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7BFA7D13-0C62-4D83-B04C-116140988B51}" type="datetimeFigureOut">
              <a:rPr lang="en-US" smtClean="0"/>
              <a:t>3/1/2018</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0C8A29EF-1FA8-4579-BBB5-EE10944A4520}" type="slidenum">
              <a:rPr lang="en-US" smtClean="0"/>
              <a:t>‹#›</a:t>
            </a:fld>
            <a:endParaRPr lang="en-US"/>
          </a:p>
        </p:txBody>
      </p:sp>
    </p:spTree>
    <p:extLst>
      <p:ext uri="{BB962C8B-B14F-4D97-AF65-F5344CB8AC3E}">
        <p14:creationId xmlns:p14="http://schemas.microsoft.com/office/powerpoint/2010/main" val="11230958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91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aei.org/publication/the-new-era-of-the-400-college-textbook-which-is-part-of-the-unsustainable-higher-education-bubbl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twitter.com/IllinoisPIRG/status/428266752066088960/photo/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5" name="Shape 185"/>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69787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 sz="1000"/>
              <a:t>Barriers to higher education: textbook costs</a:t>
            </a:r>
            <a:endParaRPr sz="1000"/>
          </a:p>
          <a:p>
            <a:pPr marL="0" indent="0">
              <a:buNone/>
            </a:pPr>
            <a:r>
              <a:rPr lang="en" sz="1000"/>
              <a:t>How did we get here?</a:t>
            </a:r>
            <a:endParaRPr sz="1000"/>
          </a:p>
          <a:p>
            <a:pPr marL="0" indent="0">
              <a:buClr>
                <a:schemeClr val="dk1"/>
              </a:buClr>
              <a:buNone/>
            </a:pPr>
            <a:r>
              <a:rPr lang="en" sz="1000">
                <a:solidFill>
                  <a:schemeClr val="dk1"/>
                </a:solidFill>
              </a:rPr>
              <a:t>The College Board estimates that the average student in the US (at a public 4 yr) spends ~$1200/year on books &amp; supplies</a:t>
            </a:r>
            <a:endParaRPr sz="1000">
              <a:solidFill>
                <a:schemeClr val="dk1"/>
              </a:solidFill>
            </a:endParaRPr>
          </a:p>
          <a:p>
            <a:pPr marL="0" indent="0">
              <a:buNone/>
            </a:pPr>
            <a:endParaRPr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 sz="1000" u="sng">
                <a:solidFill>
                  <a:schemeClr val="hlink"/>
                </a:solidFill>
                <a:hlinkClick r:id="rId3"/>
              </a:rPr>
              <a:t>https://www.aei.org/publication/the-new-era-of-the-400-college-textbook-which-is-part-of-the-unsustainable-higher-education-bubble/</a:t>
            </a:r>
            <a:endParaRPr sz="1000"/>
          </a:p>
          <a:p>
            <a:pPr marL="0" indent="0">
              <a:buClr>
                <a:schemeClr val="dk1"/>
              </a:buClr>
              <a:buNone/>
            </a:pPr>
            <a:endParaRPr sz="1000"/>
          </a:p>
          <a:p>
            <a:pPr marL="0" indent="0">
              <a:buNone/>
            </a:pPr>
            <a:r>
              <a:rPr lang="en" sz="1000"/>
              <a:t>Between 1978 and 2014, the cost for educational textbooks has risen 945%, outpacing the inflation of medical service costs (604%), new home prices (408%), and the consumer price index significantly (262%).</a:t>
            </a:r>
            <a:endParaRPr sz="10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Clr>
                <a:schemeClr val="dk1"/>
              </a:buClr>
              <a:buNone/>
            </a:pPr>
            <a:r>
              <a:rPr lang="en" sz="1000"/>
              <a:t>Textbook costs have impacted students and we have a variety of survey data to show that. Some of the most telling survey data has come from the higher education consortia in Florida. The Florida Virtual Campus consortium has conducted surveys in 2010, 2012 and again in 2016 to identify how textbook costs affect students. Each year, the survey was sent to approximately 22,000 Florida students, with response rates around 21,000 students. Survey results across all three survey years are remarkably consistent. Some of the statistics identified: (percentage of students who responded to the statement “in your academic career, has the cost of textbooks caused you to”):</a:t>
            </a:r>
            <a:endParaRPr sz="1000"/>
          </a:p>
          <a:p>
            <a:pPr marL="465887" indent="-297650">
              <a:buSzPts val="1000"/>
            </a:pPr>
            <a:r>
              <a:rPr lang="en" sz="1000"/>
              <a:t>66.5% reported they had not purchased a required textbook due to cost</a:t>
            </a:r>
            <a:endParaRPr sz="1000"/>
          </a:p>
          <a:p>
            <a:pPr marL="465887" indent="-297650">
              <a:buSzPts val="1000"/>
            </a:pPr>
            <a:r>
              <a:rPr lang="en" sz="1000"/>
              <a:t>476.% reported they took fewer courses due to the cost of textbooks</a:t>
            </a:r>
            <a:endParaRPr sz="1000"/>
          </a:p>
          <a:p>
            <a:pPr marL="465887" indent="-297650">
              <a:buSzPts val="1000"/>
            </a:pPr>
            <a:r>
              <a:rPr lang="en" sz="1000"/>
              <a:t>45.5% reported they had not registered for a specific course because it’s textbook was costly</a:t>
            </a:r>
            <a:endParaRPr sz="1000"/>
          </a:p>
          <a:p>
            <a:pPr marL="465887" indent="-297650">
              <a:buSzPts val="1000"/>
            </a:pPr>
            <a:r>
              <a:rPr lang="en" sz="1000"/>
              <a:t>37.6% reported they had earned a poor grade due to the cost of a textbook</a:t>
            </a:r>
            <a:endParaRPr sz="1000"/>
          </a:p>
          <a:p>
            <a:pPr marL="465887" indent="-297650">
              <a:buSzPts val="1000"/>
            </a:pPr>
            <a:r>
              <a:rPr lang="en" sz="1000"/>
              <a:t>26.1% reported they had dropped a course due to a high cost textbook</a:t>
            </a:r>
            <a:endParaRPr sz="1000"/>
          </a:p>
          <a:p>
            <a:pPr marL="465887" indent="-297650">
              <a:buSzPts val="1000"/>
            </a:pPr>
            <a:r>
              <a:rPr lang="en" sz="1000"/>
              <a:t>And 19.8% reported they had failed a course due to a high cost textbook</a:t>
            </a:r>
            <a:endParaRPr sz="1000"/>
          </a:p>
          <a:p>
            <a:pPr marL="0" indent="0">
              <a:buNone/>
            </a:pPr>
            <a:endParaRPr sz="1000">
              <a:solidFill>
                <a:schemeClr val="dk1"/>
              </a:solidFill>
            </a:endParaRPr>
          </a:p>
          <a:p>
            <a:pPr marL="0" indent="0">
              <a:buNone/>
            </a:pPr>
            <a:r>
              <a:rPr lang="en" sz="1000">
                <a:solidFill>
                  <a:schemeClr val="dk1"/>
                </a:solidFill>
              </a:rPr>
              <a:t>2016 Survey</a:t>
            </a:r>
            <a:endParaRPr sz="1000">
              <a:solidFill>
                <a:schemeClr val="dk1"/>
              </a:solidFill>
            </a:endParaRPr>
          </a:p>
          <a:p>
            <a:pPr marL="0" indent="0">
              <a:buNone/>
            </a:pPr>
            <a:r>
              <a:rPr lang="en" sz="1000">
                <a:solidFill>
                  <a:schemeClr val="dk1"/>
                </a:solidFill>
              </a:rPr>
              <a:t>https://florida.theorangegrove.org/og/file/3a65c507-2510-42d7-814c-ffdefd394b6c/1/2016%20Student%20Textbook%20Survey.pdf</a:t>
            </a:r>
            <a:endParaRPr sz="1000">
              <a:solidFill>
                <a:schemeClr val="dk1"/>
              </a:solidFill>
            </a:endParaRPr>
          </a:p>
          <a:p>
            <a:pPr marL="0" indent="0">
              <a:buNone/>
            </a:pPr>
            <a:r>
              <a:rPr lang="en" sz="1000">
                <a:solidFill>
                  <a:schemeClr val="dk1"/>
                </a:solidFill>
              </a:rPr>
              <a:t>2012 Survey</a:t>
            </a:r>
            <a:endParaRPr sz="1000">
              <a:solidFill>
                <a:schemeClr val="dk1"/>
              </a:solidFill>
            </a:endParaRPr>
          </a:p>
          <a:p>
            <a:pPr marL="0" indent="0">
              <a:buNone/>
            </a:pPr>
            <a:r>
              <a:rPr lang="en" sz="1000">
                <a:solidFill>
                  <a:schemeClr val="dk1"/>
                </a:solidFill>
              </a:rPr>
              <a:t>http://www.openaccesstextbooks.org/pdf/2012_Florida_Student_Textbook_Survey.pdf</a:t>
            </a:r>
            <a:endParaRPr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 sz="1000"/>
              <a:t>If you search for the hashtag “textbookbroke” on Twitter, you’ll come across hundreds of photos of student textbook costs, some of which are shocking. Students are struggling to pay for textbooks.</a:t>
            </a:r>
            <a:endParaRPr sz="1000"/>
          </a:p>
          <a:p>
            <a:pPr marL="0" indent="0">
              <a:buNone/>
            </a:pPr>
            <a:r>
              <a:rPr lang="en" sz="1000" u="sng">
                <a:solidFill>
                  <a:schemeClr val="hlink"/>
                </a:solidFill>
                <a:hlinkClick r:id="rId3"/>
              </a:rPr>
              <a:t>http://twitter.com/IllinoisPIRG/status/428266752066088960/photo/1</a:t>
            </a:r>
            <a:endParaRPr sz="1000"/>
          </a:p>
          <a:p>
            <a:pPr marL="0" indent="0">
              <a:buNone/>
            </a:pPr>
            <a:br>
              <a:rPr lang="en" sz="1000"/>
            </a:br>
            <a:r>
              <a:rPr lang="en" sz="1000"/>
              <a:t>Why are textbooks so expensive?</a:t>
            </a:r>
            <a:br>
              <a:rPr lang="en" sz="1000"/>
            </a:br>
            <a:r>
              <a:rPr lang="en" sz="1000"/>
              <a:t>-Flaw in publishing industry</a:t>
            </a:r>
            <a:br>
              <a:rPr lang="en" sz="1000"/>
            </a:br>
            <a:r>
              <a:rPr lang="en" sz="1000"/>
              <a:t>-In normal market, direct relationship between consumer and provider; consumer can choose to purchase products that are a good value, and competition forces producers to lower costs and meet demand.</a:t>
            </a:r>
            <a:br>
              <a:rPr lang="en" sz="1000"/>
            </a:br>
            <a:r>
              <a:rPr lang="en" sz="1000"/>
              <a:t>-In textbook industry, no checks and balances exist. Professor chooses the book but student must pay price. Without any options for students, publishers can drive prices very high.</a:t>
            </a:r>
            <a:br>
              <a:rPr lang="en" sz="1000"/>
            </a:br>
            <a:r>
              <a:rPr lang="en" sz="1000"/>
              <a:t>-Just five textbook companies control more than 80% of the 8.8 billion dollar publishing market.</a:t>
            </a:r>
            <a:br>
              <a:rPr lang="en" sz="1000"/>
            </a:br>
            <a:r>
              <a:rPr lang="en" sz="1000"/>
              <a:t>-Renting and buying used help but publishers undermine that by publishing new editions regardless of changes in subject and by creating “bundles” that cost significantly more.</a:t>
            </a:r>
            <a:endParaRPr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 sz="1000"/>
              <a:t>The Miami Student has published upward of a dozen articles in recent years about textbook issues and solutions, and anecdotally, we know that our students are feeling the pain of these costs just as students at other schools are. Our students request current and older editions of their textbooks via ILL with regularity each semester.</a:t>
            </a:r>
            <a:br>
              <a:rPr lang="en" sz="1000"/>
            </a:br>
            <a:r>
              <a:rPr lang="en" sz="1000"/>
              <a:t>Additionally, checkouts of textbooks on reserve at King library account for 10% of all yearly transactions—in 2014, textbooks circulated 18,680 times (2 hour blocks).</a:t>
            </a:r>
            <a:endParaRPr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465887" indent="-297650">
              <a:buSzPts val="1000"/>
            </a:pPr>
            <a:r>
              <a:rPr lang="en" sz="1000"/>
              <a:t>Faculty learning communities</a:t>
            </a:r>
            <a:endParaRPr sz="1000"/>
          </a:p>
          <a:p>
            <a:pPr marL="465887" indent="-297650">
              <a:buSzPts val="1000"/>
            </a:pPr>
            <a:r>
              <a:rPr lang="en" sz="1000"/>
              <a:t>ASG resolution</a:t>
            </a:r>
            <a:endParaRPr sz="1000"/>
          </a:p>
          <a:p>
            <a:pPr marL="465887" indent="-297650">
              <a:buSzPts val="1000"/>
            </a:pPr>
            <a:r>
              <a:rPr lang="en" sz="1000"/>
              <a:t>Textbooks on reserve</a:t>
            </a:r>
            <a:endParaRPr sz="1000"/>
          </a:p>
          <a:p>
            <a:pPr marL="465887" indent="-297650">
              <a:buSzPts val="1000"/>
            </a:pPr>
            <a:r>
              <a:rPr lang="en" sz="1000"/>
              <a:t>Open Textbook Network</a:t>
            </a:r>
            <a:endParaRPr sz="1000"/>
          </a:p>
          <a:p>
            <a:pPr marL="465887" indent="-297650">
              <a:buSzPts val="1000"/>
            </a:pPr>
            <a:r>
              <a:rPr lang="en" sz="1000"/>
              <a:t>Open Educational Resources (OER)</a:t>
            </a:r>
            <a:endParaRPr sz="1000"/>
          </a:p>
          <a:p>
            <a:pPr marL="465887" indent="-297650">
              <a:buSzPts val="1000"/>
            </a:pPr>
            <a:r>
              <a:rPr lang="en" sz="1000"/>
              <a:t>Proven Benefits to students include: </a:t>
            </a:r>
            <a:endParaRPr sz="1000"/>
          </a:p>
          <a:p>
            <a:pPr marL="931774" lvl="1" indent="-297650">
              <a:buSzPts val="1000"/>
            </a:pPr>
            <a:r>
              <a:rPr lang="en" sz="1000"/>
              <a:t>Cost savings</a:t>
            </a:r>
            <a:endParaRPr sz="1000"/>
          </a:p>
          <a:p>
            <a:pPr marL="931774" lvl="1" indent="-297650">
              <a:buSzPts val="1000"/>
            </a:pPr>
            <a:r>
              <a:rPr lang="en" sz="1000"/>
              <a:t>decreased financial burden for students</a:t>
            </a:r>
            <a:endParaRPr sz="1000"/>
          </a:p>
          <a:p>
            <a:pPr marL="931774" lvl="1" indent="-297650">
              <a:buSzPts val="1000"/>
            </a:pPr>
            <a:r>
              <a:rPr lang="en" sz="1000"/>
              <a:t>lower debt</a:t>
            </a:r>
            <a:endParaRPr sz="1000"/>
          </a:p>
          <a:p>
            <a:pPr marL="931774" lvl="1" indent="-297650">
              <a:buSzPts val="1000"/>
            </a:pPr>
            <a:r>
              <a:rPr lang="en" sz="1000"/>
              <a:t>Improvement in academic performance.</a:t>
            </a:r>
            <a:endParaRPr sz="1000"/>
          </a:p>
          <a:p>
            <a:pPr marL="931774" lvl="1" indent="-297650">
              <a:buSzPts val="1000"/>
            </a:pPr>
            <a:r>
              <a:rPr lang="en" sz="1000"/>
              <a:t>Rise in course completion</a:t>
            </a:r>
            <a:endParaRPr sz="1000"/>
          </a:p>
          <a:p>
            <a:pPr marL="931774" lvl="1" indent="-297650">
              <a:buSzPts val="1000"/>
            </a:pPr>
            <a:r>
              <a:rPr lang="en" sz="1000"/>
              <a:t>Increased retention rates</a:t>
            </a:r>
            <a:endParaRPr sz="1000"/>
          </a:p>
          <a:p>
            <a:pPr marL="931774" lvl="1" indent="-297650">
              <a:buSzPts val="1000"/>
            </a:pPr>
            <a:r>
              <a:rPr lang="en" sz="1000"/>
              <a:t>Students take more courses</a:t>
            </a:r>
            <a:endParaRPr sz="10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465887" indent="-297650">
              <a:buSzPts val="1000"/>
            </a:pPr>
            <a:r>
              <a:rPr lang="en" sz="1000"/>
              <a:t>Significantly lower the cost of textbooks to enrolled students in a specific course</a:t>
            </a:r>
            <a:endParaRPr sz="1000"/>
          </a:p>
          <a:p>
            <a:pPr marL="465887" indent="-297650">
              <a:buSzPts val="1000"/>
            </a:pPr>
            <a:r>
              <a:rPr lang="en" sz="1000"/>
              <a:t>Maintain or improve student learning outcomes and satisfaction with the required materials</a:t>
            </a:r>
            <a:endParaRPr sz="1000"/>
          </a:p>
          <a:p>
            <a:pPr marL="465887" indent="-297650">
              <a:buSzPts val="1000"/>
            </a:pPr>
            <a:r>
              <a:rPr lang="en" sz="1000"/>
              <a:t>Contribute to the growing body of affordable materials or Open Educational Resources (OER) available to the global higher education community</a:t>
            </a:r>
            <a:endParaRPr sz="10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245796" y="20026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4800"/>
              <a:buNone/>
              <a:defRPr sz="48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77625" y="405527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Shape 12"/>
          <p:cNvPicPr preferRelativeResize="0"/>
          <p:nvPr/>
        </p:nvPicPr>
        <p:blipFill>
          <a:blip r:embed="rId2">
            <a:alphaModFix/>
          </a:blip>
          <a:stretch>
            <a:fillRect/>
          </a:stretch>
        </p:blipFill>
        <p:spPr>
          <a:xfrm>
            <a:off x="3180635" y="231550"/>
            <a:ext cx="2914575" cy="290732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5" name="Shape 15"/>
          <p:cNvPicPr preferRelativeResize="0"/>
          <p:nvPr/>
        </p:nvPicPr>
        <p:blipFill>
          <a:blip r:embed="rId2">
            <a:alphaModFix amt="16000"/>
          </a:blip>
          <a:stretch>
            <a:fillRect/>
          </a:stretch>
        </p:blipFill>
        <p:spPr>
          <a:xfrm>
            <a:off x="3086288" y="1021475"/>
            <a:ext cx="2971425" cy="296402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19" name="Shape 19"/>
          <p:cNvPicPr preferRelativeResize="0"/>
          <p:nvPr/>
        </p:nvPicPr>
        <p:blipFill>
          <a:blip r:embed="rId2">
            <a:alphaModFix/>
          </a:blip>
          <a:stretch>
            <a:fillRect/>
          </a:stretch>
        </p:blipFill>
        <p:spPr>
          <a:xfrm>
            <a:off x="7683553" y="3766125"/>
            <a:ext cx="1148750" cy="114585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a:spcBef>
                <a:spcPts val="0"/>
              </a:spcBef>
              <a:spcAft>
                <a:spcPts val="0"/>
              </a:spcAft>
              <a:buNone/>
            </a:pPr>
            <a:fld id="{00000000-1234-1234-1234-123412341234}" type="slidenum">
              <a:rPr lang="en" sz="1000">
                <a:solidFill>
                  <a:schemeClr val="dk2"/>
                </a:solidFill>
              </a:rPr>
              <a:t>‹#›</a:t>
            </a:fld>
            <a:endParaRPr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miamioh.edu/academic-affairs/teaching/open-educ-res/index.html"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7.jpg"/><Relationship Id="rId4" Type="http://schemas.openxmlformats.org/officeDocument/2006/relationships/image" Target="../media/image6.jpg"/></Relationships>
</file>

<file path=ppt/slides/_rels/slide18.xml.rels><?xml version="1.0" encoding="UTF-8" standalone="yes"?>
<Relationships xmlns="http://schemas.openxmlformats.org/package/2006/relationships"><Relationship Id="rId3" Type="http://schemas.openxmlformats.org/officeDocument/2006/relationships/hyperlink" Target="mailto:bazelejw@miamioh.edu"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hyperlink" Target="mailto:myersc2@miamioh.edu" TargetMode="External"/><Relationship Id="rId4" Type="http://schemas.openxmlformats.org/officeDocument/2006/relationships/hyperlink" Target="mailto:eric.resnis@miamioh.edu"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mailto:bazelejw@miamioh.edu"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hyperlink" Target="mailto:myersc2@miamioh.edu" TargetMode="External"/><Relationship Id="rId4" Type="http://schemas.openxmlformats.org/officeDocument/2006/relationships/hyperlink" Target="mailto:eric.resnis@miamioh.ed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245796" y="2002675"/>
            <a:ext cx="8520600" cy="20526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000"/>
              <a:t>Affordable Learning!</a:t>
            </a:r>
            <a:endParaRPr sz="4000"/>
          </a:p>
        </p:txBody>
      </p:sp>
      <p:sp>
        <p:nvSpPr>
          <p:cNvPr id="55" name="Shape 55"/>
          <p:cNvSpPr txBox="1">
            <a:spLocks noGrp="1"/>
          </p:cNvSpPr>
          <p:nvPr>
            <p:ph type="subTitle" idx="1"/>
          </p:nvPr>
        </p:nvSpPr>
        <p:spPr>
          <a:xfrm>
            <a:off x="377625" y="4055275"/>
            <a:ext cx="8520600" cy="792600"/>
          </a:xfrm>
          <a:prstGeom prst="rect">
            <a:avLst/>
          </a:prstGeom>
        </p:spPr>
        <p:txBody>
          <a:bodyPr spcFirstLastPara="1" wrap="square" lIns="91425" tIns="91425" rIns="91425" bIns="91425" anchor="t" anchorCtr="0">
            <a:noAutofit/>
          </a:bodyPr>
          <a:lstStyle/>
          <a:p>
            <a:pPr marL="0" lvl="0" indent="0">
              <a:spcBef>
                <a:spcPts val="0"/>
              </a:spcBef>
              <a:spcAft>
                <a:spcPts val="0"/>
              </a:spcAft>
              <a:buClr>
                <a:schemeClr val="dk1"/>
              </a:buClr>
              <a:buSzPts val="1100"/>
              <a:buFont typeface="Arial"/>
              <a:buNone/>
            </a:pPr>
            <a:r>
              <a:rPr lang="en">
                <a:solidFill>
                  <a:schemeClr val="dk1"/>
                </a:solidFill>
              </a:rPr>
              <a:t>Tips &amp; Opportunities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a:t>Miami University OER/AL Grant Programs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solidFill>
                  <a:srgbClr val="1E1C11"/>
                </a:solidFill>
              </a:rPr>
              <a:t>OER-Explore</a:t>
            </a:r>
            <a:endParaRPr/>
          </a:p>
        </p:txBody>
      </p:sp>
      <p:sp>
        <p:nvSpPr>
          <p:cNvPr id="115" name="Shape 1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600"/>
              </a:spcBef>
              <a:spcAft>
                <a:spcPts val="0"/>
              </a:spcAft>
              <a:buClr>
                <a:srgbClr val="1E1C11"/>
              </a:buClr>
              <a:buSzPts val="1800"/>
              <a:buChar char="●"/>
            </a:pPr>
            <a:r>
              <a:rPr lang="en" dirty="0">
                <a:solidFill>
                  <a:srgbClr val="1E1C11"/>
                </a:solidFill>
              </a:rPr>
              <a:t>2 hours workshop, usually held in the fall and spring of each year</a:t>
            </a:r>
            <a:endParaRPr dirty="0">
              <a:solidFill>
                <a:srgbClr val="1E1C11"/>
              </a:solidFill>
            </a:endParaRPr>
          </a:p>
          <a:p>
            <a:pPr marL="457200" lvl="0" indent="-342900" rtl="0">
              <a:spcBef>
                <a:spcPts val="0"/>
              </a:spcBef>
              <a:spcAft>
                <a:spcPts val="0"/>
              </a:spcAft>
              <a:buClr>
                <a:srgbClr val="1E1C11"/>
              </a:buClr>
              <a:buSzPts val="1800"/>
              <a:buChar char="●"/>
            </a:pPr>
            <a:r>
              <a:rPr lang="en" dirty="0">
                <a:solidFill>
                  <a:srgbClr val="1E1C11"/>
                </a:solidFill>
              </a:rPr>
              <a:t>Learn more about OER and AL initiatives and resources</a:t>
            </a:r>
            <a:endParaRPr dirty="0">
              <a:solidFill>
                <a:srgbClr val="1E1C11"/>
              </a:solidFill>
            </a:endParaRPr>
          </a:p>
          <a:p>
            <a:pPr marL="457200" lvl="0" indent="-342900" rtl="0">
              <a:spcBef>
                <a:spcPts val="0"/>
              </a:spcBef>
              <a:spcAft>
                <a:spcPts val="0"/>
              </a:spcAft>
              <a:buClr>
                <a:srgbClr val="1E1C11"/>
              </a:buClr>
              <a:buSzPts val="1800"/>
              <a:buChar char="●"/>
            </a:pPr>
            <a:r>
              <a:rPr lang="en" dirty="0">
                <a:solidFill>
                  <a:srgbClr val="1E1C11"/>
                </a:solidFill>
              </a:rPr>
              <a:t>Provide an online review of an OER</a:t>
            </a:r>
            <a:endParaRPr dirty="0">
              <a:solidFill>
                <a:srgbClr val="1E1C11"/>
              </a:solidFill>
            </a:endParaRPr>
          </a:p>
          <a:p>
            <a:pPr marL="457200" lvl="0" indent="-342900" rtl="0">
              <a:spcBef>
                <a:spcPts val="0"/>
              </a:spcBef>
              <a:spcAft>
                <a:spcPts val="0"/>
              </a:spcAft>
              <a:buClr>
                <a:srgbClr val="1E1C11"/>
              </a:buClr>
              <a:buSzPts val="1800"/>
              <a:buChar char="●"/>
            </a:pPr>
            <a:r>
              <a:rPr lang="en" dirty="0">
                <a:solidFill>
                  <a:srgbClr val="1E1C11"/>
                </a:solidFill>
              </a:rPr>
              <a:t>$200 stipend</a:t>
            </a:r>
            <a:endParaRPr dirty="0">
              <a:solidFill>
                <a:srgbClr val="1E1C11"/>
              </a:solidFill>
            </a:endParaRPr>
          </a:p>
          <a:p>
            <a:pPr marL="0" lvl="0" indent="0">
              <a:spcBef>
                <a:spcPts val="0"/>
              </a:spcBef>
              <a:spcAft>
                <a:spcPts val="1600"/>
              </a:spcAft>
              <a:buNone/>
            </a:pP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solidFill>
                  <a:srgbClr val="1E1C11"/>
                </a:solidFill>
              </a:rPr>
              <a:t>OER-Adapt &amp; Adopt</a:t>
            </a:r>
            <a:endParaRPr/>
          </a:p>
        </p:txBody>
      </p:sp>
      <p:sp>
        <p:nvSpPr>
          <p:cNvPr id="121" name="Shape 1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spcBef>
                <a:spcPts val="0"/>
              </a:spcBef>
              <a:spcAft>
                <a:spcPts val="0"/>
              </a:spcAft>
              <a:buClr>
                <a:srgbClr val="000000"/>
              </a:buClr>
              <a:buSzPts val="1800"/>
              <a:buChar char="●"/>
            </a:pPr>
            <a:r>
              <a:rPr lang="en">
                <a:solidFill>
                  <a:srgbClr val="000000"/>
                </a:solidFill>
              </a:rPr>
              <a:t>3 semester-3 year commitment</a:t>
            </a:r>
            <a:endParaRPr>
              <a:solidFill>
                <a:srgbClr val="000000"/>
              </a:solidFill>
            </a:endParaRPr>
          </a:p>
          <a:p>
            <a:pPr marL="457200" lvl="0" indent="-342900">
              <a:spcBef>
                <a:spcPts val="0"/>
              </a:spcBef>
              <a:spcAft>
                <a:spcPts val="0"/>
              </a:spcAft>
              <a:buClr>
                <a:srgbClr val="000000"/>
              </a:buClr>
              <a:buSzPts val="1800"/>
              <a:buChar char="●"/>
            </a:pPr>
            <a:r>
              <a:rPr lang="en">
                <a:solidFill>
                  <a:srgbClr val="000000"/>
                </a:solidFill>
              </a:rPr>
              <a:t>Replace your current commercial textbook with an OER</a:t>
            </a:r>
            <a:endParaRPr>
              <a:solidFill>
                <a:srgbClr val="000000"/>
              </a:solidFill>
            </a:endParaRPr>
          </a:p>
          <a:p>
            <a:pPr marL="457200" lvl="0" indent="-342900">
              <a:spcBef>
                <a:spcPts val="0"/>
              </a:spcBef>
              <a:spcAft>
                <a:spcPts val="0"/>
              </a:spcAft>
              <a:buClr>
                <a:srgbClr val="000000"/>
              </a:buClr>
              <a:buSzPts val="1800"/>
              <a:buChar char="●"/>
            </a:pPr>
            <a:r>
              <a:rPr lang="en">
                <a:solidFill>
                  <a:srgbClr val="000000"/>
                </a:solidFill>
              </a:rPr>
              <a:t>If needed, adopt the resource to your specific needs</a:t>
            </a:r>
            <a:endParaRPr>
              <a:solidFill>
                <a:srgbClr val="000000"/>
              </a:solidFill>
            </a:endParaRPr>
          </a:p>
          <a:p>
            <a:pPr marL="457200" lvl="0" indent="-342900">
              <a:spcBef>
                <a:spcPts val="0"/>
              </a:spcBef>
              <a:spcAft>
                <a:spcPts val="0"/>
              </a:spcAft>
              <a:buClr>
                <a:srgbClr val="000000"/>
              </a:buClr>
              <a:buSzPts val="1800"/>
              <a:buChar char="●"/>
            </a:pPr>
            <a:r>
              <a:rPr lang="en">
                <a:solidFill>
                  <a:srgbClr val="000000"/>
                </a:solidFill>
              </a:rPr>
              <a:t>$1000 in professional development funds granted for the completion of each phase of the grant</a:t>
            </a:r>
            <a:endParaRPr>
              <a:solidFill>
                <a:srgbClr val="000000"/>
              </a:solidFill>
            </a:endParaRPr>
          </a:p>
          <a:p>
            <a:pPr marL="457200" lvl="0" indent="-342900">
              <a:spcBef>
                <a:spcPts val="0"/>
              </a:spcBef>
              <a:spcAft>
                <a:spcPts val="0"/>
              </a:spcAft>
              <a:buClr>
                <a:srgbClr val="000000"/>
              </a:buClr>
              <a:buSzPts val="1800"/>
              <a:buChar char="●"/>
            </a:pPr>
            <a:r>
              <a:rPr lang="en">
                <a:solidFill>
                  <a:srgbClr val="000000"/>
                </a:solidFill>
              </a:rPr>
              <a:t>Phase 1, analyze student learning with commercial text</a:t>
            </a:r>
            <a:endParaRPr>
              <a:solidFill>
                <a:srgbClr val="000000"/>
              </a:solidFill>
            </a:endParaRPr>
          </a:p>
          <a:p>
            <a:pPr marL="457200" lvl="0" indent="-342900">
              <a:spcBef>
                <a:spcPts val="0"/>
              </a:spcBef>
              <a:spcAft>
                <a:spcPts val="0"/>
              </a:spcAft>
              <a:buClr>
                <a:srgbClr val="000000"/>
              </a:buClr>
              <a:buSzPts val="1800"/>
              <a:buChar char="●"/>
            </a:pPr>
            <a:r>
              <a:rPr lang="en">
                <a:solidFill>
                  <a:srgbClr val="000000"/>
                </a:solidFill>
              </a:rPr>
              <a:t>Phase 2, Introduce use of OER and analyze student learning</a:t>
            </a:r>
            <a:endParaRPr>
              <a:solidFill>
                <a:srgbClr val="000000"/>
              </a:solidFill>
            </a:endParaRPr>
          </a:p>
          <a:p>
            <a:pPr marL="457200" lvl="0" indent="-342900">
              <a:spcBef>
                <a:spcPts val="0"/>
              </a:spcBef>
              <a:spcAft>
                <a:spcPts val="0"/>
              </a:spcAft>
              <a:buClr>
                <a:srgbClr val="000000"/>
              </a:buClr>
              <a:buSzPts val="1800"/>
              <a:buChar char="●"/>
            </a:pPr>
            <a:r>
              <a:rPr lang="en">
                <a:solidFill>
                  <a:srgbClr val="000000"/>
                </a:solidFill>
              </a:rPr>
              <a:t>Phase 3, plan for long-term use and continue to analyze learning.</a:t>
            </a:r>
            <a:endParaRPr>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OER-Create</a:t>
            </a:r>
            <a:endParaRPr/>
          </a:p>
        </p:txBody>
      </p:sp>
      <p:sp>
        <p:nvSpPr>
          <p:cNvPr id="127" name="Shape 1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spcBef>
                <a:spcPts val="0"/>
              </a:spcBef>
              <a:spcAft>
                <a:spcPts val="0"/>
              </a:spcAft>
              <a:buClr>
                <a:srgbClr val="000000"/>
              </a:buClr>
              <a:buSzPts val="1800"/>
              <a:buChar char="●"/>
            </a:pPr>
            <a:r>
              <a:rPr lang="en">
                <a:solidFill>
                  <a:srgbClr val="000000"/>
                </a:solidFill>
              </a:rPr>
              <a:t>Launching in 2018</a:t>
            </a:r>
            <a:endParaRPr>
              <a:solidFill>
                <a:srgbClr val="000000"/>
              </a:solidFill>
            </a:endParaRPr>
          </a:p>
          <a:p>
            <a:pPr marL="457200" lvl="0" indent="-342900">
              <a:spcBef>
                <a:spcPts val="0"/>
              </a:spcBef>
              <a:spcAft>
                <a:spcPts val="0"/>
              </a:spcAft>
              <a:buClr>
                <a:srgbClr val="000000"/>
              </a:buClr>
              <a:buSzPts val="1800"/>
              <a:buChar char="●"/>
            </a:pPr>
            <a:r>
              <a:rPr lang="en">
                <a:solidFill>
                  <a:srgbClr val="000000"/>
                </a:solidFill>
              </a:rPr>
              <a:t>Award of funds for the creation of an OER to be used for course instruction</a:t>
            </a:r>
            <a:endParaRPr>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Affordability Initiative-Course Pack Consultation Service</a:t>
            </a:r>
            <a:endParaRPr/>
          </a:p>
        </p:txBody>
      </p:sp>
      <p:sp>
        <p:nvSpPr>
          <p:cNvPr id="133" name="Shape 133"/>
          <p:cNvSpPr txBox="1">
            <a:spLocks noGrp="1"/>
          </p:cNvSpPr>
          <p:nvPr>
            <p:ph type="body" idx="1"/>
          </p:nvPr>
        </p:nvSpPr>
        <p:spPr>
          <a:xfrm>
            <a:off x="311700" y="1437000"/>
            <a:ext cx="8520600" cy="3416400"/>
          </a:xfrm>
          <a:prstGeom prst="rect">
            <a:avLst/>
          </a:prstGeom>
        </p:spPr>
        <p:txBody>
          <a:bodyPr spcFirstLastPara="1" wrap="square" lIns="91425" tIns="91425" rIns="91425" bIns="91425" anchor="t" anchorCtr="0">
            <a:noAutofit/>
          </a:bodyPr>
          <a:lstStyle/>
          <a:p>
            <a:pPr marL="457200" lvl="0" indent="-342900">
              <a:spcBef>
                <a:spcPts val="0"/>
              </a:spcBef>
              <a:spcAft>
                <a:spcPts val="0"/>
              </a:spcAft>
              <a:buClr>
                <a:srgbClr val="000000"/>
              </a:buClr>
              <a:buSzPts val="1800"/>
              <a:buChar char="●"/>
            </a:pPr>
            <a:r>
              <a:rPr lang="en" dirty="0">
                <a:solidFill>
                  <a:srgbClr val="000000"/>
                </a:solidFill>
              </a:rPr>
              <a:t>For faculty using readings-based course packs</a:t>
            </a:r>
            <a:endParaRPr dirty="0">
              <a:solidFill>
                <a:srgbClr val="000000"/>
              </a:solidFill>
            </a:endParaRPr>
          </a:p>
          <a:p>
            <a:pPr marL="457200" lvl="0" indent="-342900">
              <a:spcBef>
                <a:spcPts val="0"/>
              </a:spcBef>
              <a:spcAft>
                <a:spcPts val="0"/>
              </a:spcAft>
              <a:buClr>
                <a:srgbClr val="000000"/>
              </a:buClr>
              <a:buSzPts val="1800"/>
              <a:buChar char="●"/>
            </a:pPr>
            <a:r>
              <a:rPr lang="en" dirty="0">
                <a:solidFill>
                  <a:srgbClr val="000000"/>
                </a:solidFill>
              </a:rPr>
              <a:t>Reading list will be analyzed to determine what works can be made accessible to students freely under US copyright law</a:t>
            </a:r>
            <a:endParaRPr dirty="0">
              <a:solidFill>
                <a:srgbClr val="000000"/>
              </a:solidFill>
            </a:endParaRPr>
          </a:p>
          <a:p>
            <a:pPr marL="457200" lvl="0" indent="-342900">
              <a:spcBef>
                <a:spcPts val="0"/>
              </a:spcBef>
              <a:spcAft>
                <a:spcPts val="0"/>
              </a:spcAft>
              <a:buClr>
                <a:srgbClr val="000000"/>
              </a:buClr>
              <a:buSzPts val="1800"/>
              <a:buChar char="●"/>
            </a:pPr>
            <a:r>
              <a:rPr lang="en" dirty="0">
                <a:solidFill>
                  <a:srgbClr val="000000"/>
                </a:solidFill>
              </a:rPr>
              <a:t>$200 in professional development funds for going through the consultation service</a:t>
            </a:r>
            <a:endParaRPr dirty="0">
              <a:solidFill>
                <a:srgbClr val="00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solidFill>
                  <a:srgbClr val="1E1C11"/>
                </a:solidFill>
              </a:rPr>
              <a:t>Affordability Initiative-Alternate Textbook Program</a:t>
            </a:r>
            <a:endParaRPr/>
          </a:p>
        </p:txBody>
      </p:sp>
      <p:sp>
        <p:nvSpPr>
          <p:cNvPr id="139" name="Shape 1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spcBef>
                <a:spcPts val="0"/>
              </a:spcBef>
              <a:spcAft>
                <a:spcPts val="0"/>
              </a:spcAft>
              <a:buClr>
                <a:srgbClr val="000000"/>
              </a:buClr>
              <a:buSzPts val="1800"/>
              <a:buChar char="●"/>
            </a:pPr>
            <a:r>
              <a:rPr lang="en">
                <a:solidFill>
                  <a:srgbClr val="000000"/>
                </a:solidFill>
              </a:rPr>
              <a:t>Replacing a commercial textbook with works that can be made freely available to students under US copyright law</a:t>
            </a:r>
            <a:endParaRPr>
              <a:solidFill>
                <a:srgbClr val="000000"/>
              </a:solidFill>
            </a:endParaRPr>
          </a:p>
          <a:p>
            <a:pPr marL="457200" lvl="0" indent="-342900">
              <a:spcBef>
                <a:spcPts val="0"/>
              </a:spcBef>
              <a:spcAft>
                <a:spcPts val="0"/>
              </a:spcAft>
              <a:buClr>
                <a:srgbClr val="000000"/>
              </a:buClr>
              <a:buSzPts val="1800"/>
              <a:buChar char="●"/>
            </a:pPr>
            <a:r>
              <a:rPr lang="en">
                <a:solidFill>
                  <a:srgbClr val="000000"/>
                </a:solidFill>
              </a:rPr>
              <a:t>May also include replacing current course materials with alternate, low-cost options</a:t>
            </a:r>
            <a:endParaRPr>
              <a:solidFill>
                <a:srgbClr val="000000"/>
              </a:solidFill>
            </a:endParaRPr>
          </a:p>
          <a:p>
            <a:pPr marL="457200" lvl="0" indent="-342900">
              <a:spcBef>
                <a:spcPts val="0"/>
              </a:spcBef>
              <a:spcAft>
                <a:spcPts val="0"/>
              </a:spcAft>
              <a:buClr>
                <a:srgbClr val="000000"/>
              </a:buClr>
              <a:buSzPts val="1800"/>
              <a:buChar char="●"/>
            </a:pPr>
            <a:r>
              <a:rPr lang="en">
                <a:solidFill>
                  <a:srgbClr val="000000"/>
                </a:solidFill>
              </a:rPr>
              <a:t>Grant funding: TBD</a:t>
            </a:r>
            <a:endParaRPr>
              <a:solidFill>
                <a:srgbClr val="0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dirty="0"/>
              <a:t>Assessment via SGID</a:t>
            </a:r>
            <a:endParaRPr dirty="0"/>
          </a:p>
        </p:txBody>
      </p:sp>
      <p:sp>
        <p:nvSpPr>
          <p:cNvPr id="164" name="Shape 16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114300" lvl="0" indent="0" rtl="0">
              <a:spcBef>
                <a:spcPts val="0"/>
              </a:spcBef>
              <a:spcAft>
                <a:spcPts val="0"/>
              </a:spcAft>
              <a:buClr>
                <a:srgbClr val="000000"/>
              </a:buClr>
              <a:buSzPts val="1800"/>
              <a:buNone/>
            </a:pPr>
            <a:r>
              <a:rPr lang="en" dirty="0">
                <a:solidFill>
                  <a:srgbClr val="000000"/>
                </a:solidFill>
              </a:rPr>
              <a:t>Why SGID?</a:t>
            </a:r>
          </a:p>
          <a:p>
            <a:pPr marL="457200" lvl="0" indent="-342900" rtl="0">
              <a:spcBef>
                <a:spcPts val="0"/>
              </a:spcBef>
              <a:spcAft>
                <a:spcPts val="0"/>
              </a:spcAft>
              <a:buClr>
                <a:srgbClr val="000000"/>
              </a:buClr>
              <a:buSzPts val="1800"/>
              <a:buChar char="●"/>
            </a:pPr>
            <a:r>
              <a:rPr lang="en" dirty="0">
                <a:solidFill>
                  <a:srgbClr val="000000"/>
                </a:solidFill>
              </a:rPr>
              <a:t>Valuable qualitative information</a:t>
            </a:r>
            <a:endParaRPr dirty="0">
              <a:solidFill>
                <a:srgbClr val="000000"/>
              </a:solidFill>
            </a:endParaRPr>
          </a:p>
          <a:p>
            <a:pPr marL="457200" lvl="0" indent="-342900" rtl="0">
              <a:spcBef>
                <a:spcPts val="0"/>
              </a:spcBef>
              <a:spcAft>
                <a:spcPts val="0"/>
              </a:spcAft>
              <a:buClr>
                <a:srgbClr val="000000"/>
              </a:buClr>
              <a:buSzPts val="1800"/>
              <a:buChar char="●"/>
            </a:pPr>
            <a:r>
              <a:rPr lang="en" dirty="0">
                <a:solidFill>
                  <a:srgbClr val="000000"/>
                </a:solidFill>
              </a:rPr>
              <a:t>Allows for follow-up questions</a:t>
            </a:r>
            <a:endParaRPr dirty="0">
              <a:solidFill>
                <a:srgbClr val="000000"/>
              </a:solidFill>
            </a:endParaRPr>
          </a:p>
          <a:p>
            <a:pPr marL="457200" lvl="0" indent="-342900" rtl="0">
              <a:spcBef>
                <a:spcPts val="0"/>
              </a:spcBef>
              <a:spcAft>
                <a:spcPts val="0"/>
              </a:spcAft>
              <a:buClr>
                <a:srgbClr val="000000"/>
              </a:buClr>
              <a:buSzPts val="1800"/>
              <a:buChar char="●"/>
            </a:pPr>
            <a:r>
              <a:rPr lang="en" dirty="0">
                <a:solidFill>
                  <a:srgbClr val="000000"/>
                </a:solidFill>
              </a:rPr>
              <a:t>Easy to focus on OER quality and Learning</a:t>
            </a:r>
            <a:endParaRPr dirty="0">
              <a:solidFill>
                <a:srgbClr val="000000"/>
              </a:solidFill>
            </a:endParaRPr>
          </a:p>
          <a:p>
            <a:pPr marL="457200" lvl="0" indent="-342900" rtl="0">
              <a:spcBef>
                <a:spcPts val="0"/>
              </a:spcBef>
              <a:spcAft>
                <a:spcPts val="0"/>
              </a:spcAft>
              <a:buClr>
                <a:srgbClr val="000000"/>
              </a:buClr>
              <a:buSzPts val="1800"/>
              <a:buChar char="●"/>
            </a:pPr>
            <a:r>
              <a:rPr lang="en" dirty="0">
                <a:solidFill>
                  <a:srgbClr val="000000"/>
                </a:solidFill>
              </a:rPr>
              <a:t>Low stakes method </a:t>
            </a:r>
            <a:endParaRPr dirty="0">
              <a:solidFill>
                <a:srgbClr val="000000"/>
              </a:solidFill>
            </a:endParaRPr>
          </a:p>
          <a:p>
            <a:pPr marL="457200" lvl="0" indent="-342900" rtl="0">
              <a:spcBef>
                <a:spcPts val="0"/>
              </a:spcBef>
              <a:spcAft>
                <a:spcPts val="0"/>
              </a:spcAft>
              <a:buClr>
                <a:srgbClr val="000000"/>
              </a:buClr>
              <a:buSzPts val="1800"/>
              <a:buChar char="●"/>
            </a:pPr>
            <a:r>
              <a:rPr lang="en" dirty="0">
                <a:solidFill>
                  <a:srgbClr val="000000"/>
                </a:solidFill>
              </a:rPr>
              <a:t>High ‘return’ rate</a:t>
            </a:r>
            <a:endParaRPr dirty="0">
              <a:solidFill>
                <a:srgbClr val="000000"/>
              </a:solidFill>
            </a:endParaRPr>
          </a:p>
          <a:p>
            <a:pPr marL="457200" lvl="0" indent="-342900" rtl="0">
              <a:spcBef>
                <a:spcPts val="0"/>
              </a:spcBef>
              <a:spcAft>
                <a:spcPts val="0"/>
              </a:spcAft>
              <a:buClr>
                <a:srgbClr val="000000"/>
              </a:buClr>
              <a:buSzPts val="1800"/>
              <a:buChar char="●"/>
            </a:pPr>
            <a:r>
              <a:rPr lang="en" dirty="0">
                <a:solidFill>
                  <a:srgbClr val="000000"/>
                </a:solidFill>
              </a:rPr>
              <a:t>Student familiarity</a:t>
            </a:r>
            <a:endParaRPr dirty="0">
              <a:solidFill>
                <a:srgbClr val="000000"/>
              </a:solidFill>
            </a:endParaRPr>
          </a:p>
          <a:p>
            <a:pPr marL="0" lvl="0" indent="0" rtl="0">
              <a:spcBef>
                <a:spcPts val="1600"/>
              </a:spcBef>
              <a:spcAft>
                <a:spcPts val="0"/>
              </a:spcAft>
              <a:buNone/>
            </a:pPr>
            <a:endParaRPr dirty="0">
              <a:solidFill>
                <a:srgbClr val="000000"/>
              </a:solidFill>
            </a:endParaRPr>
          </a:p>
          <a:p>
            <a:pPr marL="0" lvl="0" indent="0" rtl="0">
              <a:spcBef>
                <a:spcPts val="1600"/>
              </a:spcBef>
              <a:spcAft>
                <a:spcPts val="1600"/>
              </a:spcAft>
              <a:buNone/>
            </a:pP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Learn More</a:t>
            </a:r>
            <a:endParaRPr/>
          </a:p>
        </p:txBody>
      </p:sp>
      <p:sp>
        <p:nvSpPr>
          <p:cNvPr id="188" name="Shape 188"/>
          <p:cNvSpPr txBox="1">
            <a:spLocks noGrp="1"/>
          </p:cNvSpPr>
          <p:nvPr>
            <p:ph type="body" idx="1"/>
          </p:nvPr>
        </p:nvSpPr>
        <p:spPr>
          <a:xfrm>
            <a:off x="311700" y="1152475"/>
            <a:ext cx="8520600" cy="12528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t>MU OER/AL Grant Webpage</a:t>
            </a:r>
            <a:endParaRPr/>
          </a:p>
          <a:p>
            <a:pPr marL="0" lvl="0" indent="0" algn="ctr">
              <a:spcBef>
                <a:spcPts val="1600"/>
              </a:spcBef>
              <a:spcAft>
                <a:spcPts val="1600"/>
              </a:spcAft>
              <a:buNone/>
            </a:pPr>
            <a:r>
              <a:rPr lang="en" u="sng">
                <a:solidFill>
                  <a:schemeClr val="hlink"/>
                </a:solidFill>
                <a:hlinkClick r:id="rId3"/>
              </a:rPr>
              <a:t>http://miamioh.edu/academic-affairs/teaching/open-educ-res/index.html</a:t>
            </a:r>
            <a:r>
              <a:rPr lang="en">
                <a:solidFill>
                  <a:srgbClr val="1E1C11"/>
                </a:solidFill>
              </a:rPr>
              <a:t> </a:t>
            </a:r>
            <a:endParaRPr/>
          </a:p>
        </p:txBody>
      </p:sp>
      <p:pic>
        <p:nvPicPr>
          <p:cNvPr id="189" name="Shape 189"/>
          <p:cNvPicPr preferRelativeResize="0"/>
          <p:nvPr/>
        </p:nvPicPr>
        <p:blipFill>
          <a:blip r:embed="rId4">
            <a:alphaModFix/>
          </a:blip>
          <a:stretch>
            <a:fillRect/>
          </a:stretch>
        </p:blipFill>
        <p:spPr>
          <a:xfrm>
            <a:off x="5011075" y="2839500"/>
            <a:ext cx="2877476" cy="1059892"/>
          </a:xfrm>
          <a:prstGeom prst="rect">
            <a:avLst/>
          </a:prstGeom>
          <a:noFill/>
          <a:ln>
            <a:noFill/>
          </a:ln>
        </p:spPr>
      </p:pic>
      <p:pic>
        <p:nvPicPr>
          <p:cNvPr id="190" name="Shape 190"/>
          <p:cNvPicPr preferRelativeResize="0"/>
          <p:nvPr/>
        </p:nvPicPr>
        <p:blipFill>
          <a:blip r:embed="rId5">
            <a:alphaModFix/>
          </a:blip>
          <a:stretch>
            <a:fillRect/>
          </a:stretch>
        </p:blipFill>
        <p:spPr>
          <a:xfrm>
            <a:off x="1568075" y="2839500"/>
            <a:ext cx="2877476" cy="10311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555600"/>
            <a:ext cx="8322600" cy="755700"/>
          </a:xfrm>
          <a:prstGeom prst="rect">
            <a:avLst/>
          </a:prstGeom>
        </p:spPr>
        <p:txBody>
          <a:bodyPr spcFirstLastPara="1" wrap="square" lIns="91425" tIns="91425" rIns="91425" bIns="91425" anchor="b" anchorCtr="0">
            <a:noAutofit/>
          </a:bodyPr>
          <a:lstStyle/>
          <a:p>
            <a:pPr marL="0" lvl="0" indent="0" algn="ctr">
              <a:spcBef>
                <a:spcPts val="0"/>
              </a:spcBef>
              <a:spcAft>
                <a:spcPts val="0"/>
              </a:spcAft>
              <a:buNone/>
            </a:pPr>
            <a:r>
              <a:rPr lang="en-US" sz="2800" dirty="0"/>
              <a:t>Questions?</a:t>
            </a:r>
            <a:endParaRPr sz="2800" dirty="0"/>
          </a:p>
        </p:txBody>
      </p:sp>
      <p:sp>
        <p:nvSpPr>
          <p:cNvPr id="61" name="Shape 61"/>
          <p:cNvSpPr txBox="1">
            <a:spLocks noGrp="1"/>
          </p:cNvSpPr>
          <p:nvPr>
            <p:ph type="body" idx="1"/>
          </p:nvPr>
        </p:nvSpPr>
        <p:spPr>
          <a:xfrm>
            <a:off x="311700" y="1389600"/>
            <a:ext cx="2808000" cy="2398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1800">
                <a:solidFill>
                  <a:srgbClr val="000000"/>
                </a:solidFill>
              </a:rPr>
              <a:t>Jennifer Bazeley</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Coordinator, Collection Access &amp; Acquisitions</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312 King Library</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513-529-4216</a:t>
            </a:r>
            <a:endParaRPr sz="1800">
              <a:solidFill>
                <a:srgbClr val="000000"/>
              </a:solidFill>
            </a:endParaRPr>
          </a:p>
          <a:p>
            <a:pPr marL="0" lvl="0" indent="0" algn="ctr" rtl="0">
              <a:spcBef>
                <a:spcPts val="0"/>
              </a:spcBef>
              <a:spcAft>
                <a:spcPts val="0"/>
              </a:spcAft>
              <a:buNone/>
            </a:pPr>
            <a:r>
              <a:rPr lang="en" sz="1800" u="sng">
                <a:solidFill>
                  <a:schemeClr val="hlink"/>
                </a:solidFill>
                <a:hlinkClick r:id="rId3"/>
              </a:rPr>
              <a:t>bazelejw@miamioh.edu</a:t>
            </a:r>
            <a:r>
              <a:rPr lang="en" sz="1800">
                <a:solidFill>
                  <a:srgbClr val="000000"/>
                </a:solidFill>
              </a:rPr>
              <a:t> </a:t>
            </a:r>
            <a:endParaRPr sz="1800">
              <a:solidFill>
                <a:srgbClr val="000000"/>
              </a:solidFill>
            </a:endParaRPr>
          </a:p>
        </p:txBody>
      </p:sp>
      <p:sp>
        <p:nvSpPr>
          <p:cNvPr id="62" name="Shape 62"/>
          <p:cNvSpPr txBox="1">
            <a:spLocks noGrp="1"/>
          </p:cNvSpPr>
          <p:nvPr>
            <p:ph type="body" idx="1"/>
          </p:nvPr>
        </p:nvSpPr>
        <p:spPr>
          <a:xfrm>
            <a:off x="3091800" y="1389600"/>
            <a:ext cx="2808000" cy="317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1800">
                <a:solidFill>
                  <a:srgbClr val="000000"/>
                </a:solidFill>
              </a:rPr>
              <a:t>Eric Resnis</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Organizational Effectiveness Coordinator</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212 King Library</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513 529 7205</a:t>
            </a:r>
            <a:endParaRPr sz="1800">
              <a:solidFill>
                <a:srgbClr val="000000"/>
              </a:solidFill>
            </a:endParaRPr>
          </a:p>
          <a:p>
            <a:pPr marL="0" lvl="0" indent="0" algn="ctr" rtl="0">
              <a:spcBef>
                <a:spcPts val="0"/>
              </a:spcBef>
              <a:spcAft>
                <a:spcPts val="0"/>
              </a:spcAft>
              <a:buNone/>
            </a:pPr>
            <a:r>
              <a:rPr lang="en" sz="1800" u="sng">
                <a:solidFill>
                  <a:schemeClr val="hlink"/>
                </a:solidFill>
                <a:hlinkClick r:id="rId4"/>
              </a:rPr>
              <a:t>eric.resnis@miamioh.edu</a:t>
            </a:r>
            <a:r>
              <a:rPr lang="en" sz="1800">
                <a:solidFill>
                  <a:srgbClr val="000000"/>
                </a:solidFill>
              </a:rPr>
              <a:t> </a:t>
            </a:r>
            <a:endParaRPr sz="1800">
              <a:solidFill>
                <a:srgbClr val="000000"/>
              </a:solidFill>
            </a:endParaRPr>
          </a:p>
        </p:txBody>
      </p:sp>
      <p:sp>
        <p:nvSpPr>
          <p:cNvPr id="63" name="Shape 63"/>
          <p:cNvSpPr txBox="1">
            <a:spLocks noGrp="1"/>
          </p:cNvSpPr>
          <p:nvPr>
            <p:ph type="body" idx="1"/>
          </p:nvPr>
        </p:nvSpPr>
        <p:spPr>
          <a:xfrm>
            <a:off x="5899800" y="1389600"/>
            <a:ext cx="2808000" cy="317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800">
                <a:solidFill>
                  <a:srgbClr val="000000"/>
                </a:solidFill>
              </a:rPr>
              <a:t>Carla Myers</a:t>
            </a:r>
            <a:endParaRPr sz="1800">
              <a:solidFill>
                <a:srgbClr val="000000"/>
              </a:solidFill>
            </a:endParaRPr>
          </a:p>
          <a:p>
            <a:pPr marL="0" lvl="0" indent="0" algn="ctr" rtl="0">
              <a:spcBef>
                <a:spcPts val="0"/>
              </a:spcBef>
              <a:spcAft>
                <a:spcPts val="0"/>
              </a:spcAft>
              <a:buNone/>
            </a:pPr>
            <a:r>
              <a:rPr lang="en" sz="1800">
                <a:solidFill>
                  <a:srgbClr val="000000"/>
                </a:solidFill>
              </a:rPr>
              <a:t>Coordinator of Scholarly Communications</a:t>
            </a:r>
            <a:endParaRPr sz="1800">
              <a:solidFill>
                <a:srgbClr val="000000"/>
              </a:solidFill>
            </a:endParaRPr>
          </a:p>
          <a:p>
            <a:pPr marL="0" lvl="0" indent="0" algn="ctr" rtl="0">
              <a:spcBef>
                <a:spcPts val="0"/>
              </a:spcBef>
              <a:spcAft>
                <a:spcPts val="0"/>
              </a:spcAft>
              <a:buNone/>
            </a:pPr>
            <a:r>
              <a:rPr lang="en" sz="1800">
                <a:solidFill>
                  <a:srgbClr val="000000"/>
                </a:solidFill>
              </a:rPr>
              <a:t>303B King Library</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chemeClr val="dk1"/>
                </a:solidFill>
              </a:rPr>
              <a:t>513-529-3935</a:t>
            </a:r>
            <a:endParaRPr sz="1800">
              <a:solidFill>
                <a:srgbClr val="000000"/>
              </a:solidFill>
            </a:endParaRPr>
          </a:p>
          <a:p>
            <a:pPr marL="0" lvl="0" indent="0" algn="ctr" rtl="0">
              <a:spcBef>
                <a:spcPts val="0"/>
              </a:spcBef>
              <a:spcAft>
                <a:spcPts val="0"/>
              </a:spcAft>
              <a:buNone/>
            </a:pPr>
            <a:r>
              <a:rPr lang="en" sz="1800" u="sng">
                <a:solidFill>
                  <a:schemeClr val="hlink"/>
                </a:solidFill>
                <a:hlinkClick r:id="rId5"/>
              </a:rPr>
              <a:t>myersc2@miamioh.edu</a:t>
            </a:r>
            <a:endParaRPr sz="1800"/>
          </a:p>
          <a:p>
            <a:pPr marL="0" lvl="0" indent="0" algn="ctr" rtl="0">
              <a:spcBef>
                <a:spcPts val="0"/>
              </a:spcBef>
              <a:spcAft>
                <a:spcPts val="0"/>
              </a:spcAft>
              <a:buNone/>
            </a:pPr>
            <a:endParaRPr sz="1800">
              <a:solidFill>
                <a:srgbClr val="000000"/>
              </a:solidFill>
            </a:endParaRPr>
          </a:p>
        </p:txBody>
      </p:sp>
    </p:spTree>
    <p:extLst>
      <p:ext uri="{BB962C8B-B14F-4D97-AF65-F5344CB8AC3E}">
        <p14:creationId xmlns:p14="http://schemas.microsoft.com/office/powerpoint/2010/main" val="1110586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555600"/>
            <a:ext cx="8322600" cy="755700"/>
          </a:xfrm>
          <a:prstGeom prst="rect">
            <a:avLst/>
          </a:prstGeom>
        </p:spPr>
        <p:txBody>
          <a:bodyPr spcFirstLastPara="1" wrap="square" lIns="91425" tIns="91425" rIns="91425" bIns="91425" anchor="b" anchorCtr="0">
            <a:noAutofit/>
          </a:bodyPr>
          <a:lstStyle/>
          <a:p>
            <a:pPr marL="0" lvl="0" indent="0" algn="ctr">
              <a:spcBef>
                <a:spcPts val="0"/>
              </a:spcBef>
              <a:spcAft>
                <a:spcPts val="0"/>
              </a:spcAft>
              <a:buNone/>
            </a:pPr>
            <a:r>
              <a:rPr lang="en" sz="2800"/>
              <a:t>Presented by:</a:t>
            </a:r>
            <a:endParaRPr sz="2800"/>
          </a:p>
        </p:txBody>
      </p:sp>
      <p:sp>
        <p:nvSpPr>
          <p:cNvPr id="61" name="Shape 61"/>
          <p:cNvSpPr txBox="1">
            <a:spLocks noGrp="1"/>
          </p:cNvSpPr>
          <p:nvPr>
            <p:ph type="body" idx="1"/>
          </p:nvPr>
        </p:nvSpPr>
        <p:spPr>
          <a:xfrm>
            <a:off x="311700" y="1389600"/>
            <a:ext cx="2808000" cy="2398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1800">
                <a:solidFill>
                  <a:srgbClr val="000000"/>
                </a:solidFill>
              </a:rPr>
              <a:t>Jennifer Bazeley</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Coordinator, Collection Access &amp; Acquisitions</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312 King Library</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513-529-4216</a:t>
            </a:r>
            <a:endParaRPr sz="1800">
              <a:solidFill>
                <a:srgbClr val="000000"/>
              </a:solidFill>
            </a:endParaRPr>
          </a:p>
          <a:p>
            <a:pPr marL="0" lvl="0" indent="0" algn="ctr" rtl="0">
              <a:spcBef>
                <a:spcPts val="0"/>
              </a:spcBef>
              <a:spcAft>
                <a:spcPts val="0"/>
              </a:spcAft>
              <a:buNone/>
            </a:pPr>
            <a:r>
              <a:rPr lang="en" sz="1800" u="sng">
                <a:solidFill>
                  <a:schemeClr val="hlink"/>
                </a:solidFill>
                <a:hlinkClick r:id="rId3"/>
              </a:rPr>
              <a:t>bazelejw@miamioh.edu</a:t>
            </a:r>
            <a:r>
              <a:rPr lang="en" sz="1800">
                <a:solidFill>
                  <a:srgbClr val="000000"/>
                </a:solidFill>
              </a:rPr>
              <a:t> </a:t>
            </a:r>
            <a:endParaRPr sz="1800">
              <a:solidFill>
                <a:srgbClr val="000000"/>
              </a:solidFill>
            </a:endParaRPr>
          </a:p>
        </p:txBody>
      </p:sp>
      <p:sp>
        <p:nvSpPr>
          <p:cNvPr id="62" name="Shape 62"/>
          <p:cNvSpPr txBox="1">
            <a:spLocks noGrp="1"/>
          </p:cNvSpPr>
          <p:nvPr>
            <p:ph type="body" idx="1"/>
          </p:nvPr>
        </p:nvSpPr>
        <p:spPr>
          <a:xfrm>
            <a:off x="3091800" y="1389600"/>
            <a:ext cx="2808000" cy="317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1800">
                <a:solidFill>
                  <a:srgbClr val="000000"/>
                </a:solidFill>
              </a:rPr>
              <a:t>Eric Resnis</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Organizational Effectiveness Coordinator</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212 King Library</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513 529 7205</a:t>
            </a:r>
            <a:endParaRPr sz="1800">
              <a:solidFill>
                <a:srgbClr val="000000"/>
              </a:solidFill>
            </a:endParaRPr>
          </a:p>
          <a:p>
            <a:pPr marL="0" lvl="0" indent="0" algn="ctr" rtl="0">
              <a:spcBef>
                <a:spcPts val="0"/>
              </a:spcBef>
              <a:spcAft>
                <a:spcPts val="0"/>
              </a:spcAft>
              <a:buNone/>
            </a:pPr>
            <a:r>
              <a:rPr lang="en" sz="1800" u="sng">
                <a:solidFill>
                  <a:schemeClr val="hlink"/>
                </a:solidFill>
                <a:hlinkClick r:id="rId4"/>
              </a:rPr>
              <a:t>eric.resnis@miamioh.edu</a:t>
            </a:r>
            <a:r>
              <a:rPr lang="en" sz="1800">
                <a:solidFill>
                  <a:srgbClr val="000000"/>
                </a:solidFill>
              </a:rPr>
              <a:t> </a:t>
            </a:r>
            <a:endParaRPr sz="1800">
              <a:solidFill>
                <a:srgbClr val="000000"/>
              </a:solidFill>
            </a:endParaRPr>
          </a:p>
        </p:txBody>
      </p:sp>
      <p:sp>
        <p:nvSpPr>
          <p:cNvPr id="63" name="Shape 63"/>
          <p:cNvSpPr txBox="1">
            <a:spLocks noGrp="1"/>
          </p:cNvSpPr>
          <p:nvPr>
            <p:ph type="body" idx="1"/>
          </p:nvPr>
        </p:nvSpPr>
        <p:spPr>
          <a:xfrm>
            <a:off x="5899800" y="1389600"/>
            <a:ext cx="2808000" cy="317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800">
                <a:solidFill>
                  <a:srgbClr val="000000"/>
                </a:solidFill>
              </a:rPr>
              <a:t>Carla Myers</a:t>
            </a:r>
            <a:endParaRPr sz="1800">
              <a:solidFill>
                <a:srgbClr val="000000"/>
              </a:solidFill>
            </a:endParaRPr>
          </a:p>
          <a:p>
            <a:pPr marL="0" lvl="0" indent="0" algn="ctr" rtl="0">
              <a:spcBef>
                <a:spcPts val="0"/>
              </a:spcBef>
              <a:spcAft>
                <a:spcPts val="0"/>
              </a:spcAft>
              <a:buNone/>
            </a:pPr>
            <a:r>
              <a:rPr lang="en" sz="1800">
                <a:solidFill>
                  <a:srgbClr val="000000"/>
                </a:solidFill>
              </a:rPr>
              <a:t>Coordinator of Scholarly Communications</a:t>
            </a:r>
            <a:endParaRPr sz="1800">
              <a:solidFill>
                <a:srgbClr val="000000"/>
              </a:solidFill>
            </a:endParaRPr>
          </a:p>
          <a:p>
            <a:pPr marL="0" lvl="0" indent="0" algn="ctr" rtl="0">
              <a:spcBef>
                <a:spcPts val="0"/>
              </a:spcBef>
              <a:spcAft>
                <a:spcPts val="0"/>
              </a:spcAft>
              <a:buNone/>
            </a:pPr>
            <a:r>
              <a:rPr lang="en" sz="1800">
                <a:solidFill>
                  <a:srgbClr val="000000"/>
                </a:solidFill>
              </a:rPr>
              <a:t>303B King Library</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chemeClr val="dk1"/>
                </a:solidFill>
              </a:rPr>
              <a:t>513-529-3935</a:t>
            </a:r>
            <a:endParaRPr sz="1800">
              <a:solidFill>
                <a:srgbClr val="000000"/>
              </a:solidFill>
            </a:endParaRPr>
          </a:p>
          <a:p>
            <a:pPr marL="0" lvl="0" indent="0" algn="ctr" rtl="0">
              <a:spcBef>
                <a:spcPts val="0"/>
              </a:spcBef>
              <a:spcAft>
                <a:spcPts val="0"/>
              </a:spcAft>
              <a:buNone/>
            </a:pPr>
            <a:r>
              <a:rPr lang="en" sz="1800" u="sng">
                <a:solidFill>
                  <a:schemeClr val="hlink"/>
                </a:solidFill>
                <a:hlinkClick r:id="rId5"/>
              </a:rPr>
              <a:t>myersc2@miamioh.edu</a:t>
            </a:r>
            <a:endParaRPr sz="1800"/>
          </a:p>
          <a:p>
            <a:pPr marL="0" lvl="0" indent="0" algn="ctr" rtl="0">
              <a:spcBef>
                <a:spcPts val="0"/>
              </a:spcBef>
              <a:spcAft>
                <a:spcPts val="0"/>
              </a:spcAft>
              <a:buNone/>
            </a:pPr>
            <a:endParaRPr sz="18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a:t>Textbook Affordability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pic>
        <p:nvPicPr>
          <p:cNvPr id="73" name="Shape 73"/>
          <p:cNvPicPr preferRelativeResize="0"/>
          <p:nvPr/>
        </p:nvPicPr>
        <p:blipFill>
          <a:blip r:embed="rId3">
            <a:alphaModFix/>
          </a:blip>
          <a:stretch>
            <a:fillRect/>
          </a:stretch>
        </p:blipFill>
        <p:spPr>
          <a:xfrm>
            <a:off x="895688" y="152400"/>
            <a:ext cx="7352616" cy="48386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78" name="Shape 78"/>
          <p:cNvPicPr preferRelativeResize="0"/>
          <p:nvPr/>
        </p:nvPicPr>
        <p:blipFill>
          <a:blip r:embed="rId3">
            <a:alphaModFix/>
          </a:blip>
          <a:stretch>
            <a:fillRect/>
          </a:stretch>
        </p:blipFill>
        <p:spPr>
          <a:xfrm>
            <a:off x="989250" y="114350"/>
            <a:ext cx="7165499" cy="49148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Why are textbooks expensive?</a:t>
            </a:r>
            <a:endParaRPr/>
          </a:p>
        </p:txBody>
      </p:sp>
      <p:sp>
        <p:nvSpPr>
          <p:cNvPr id="84" name="Shape 84"/>
          <p:cNvSpPr txBox="1">
            <a:spLocks noGrp="1"/>
          </p:cNvSpPr>
          <p:nvPr>
            <p:ph type="body" idx="1"/>
          </p:nvPr>
        </p:nvSpPr>
        <p:spPr>
          <a:xfrm>
            <a:off x="311700" y="1152475"/>
            <a:ext cx="41445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Flaw in publishing industry</a:t>
            </a:r>
            <a:endParaRPr/>
          </a:p>
          <a:p>
            <a:pPr marL="457200" lvl="0" indent="-342900" rtl="0">
              <a:spcBef>
                <a:spcPts val="0"/>
              </a:spcBef>
              <a:spcAft>
                <a:spcPts val="0"/>
              </a:spcAft>
              <a:buSzPts val="1800"/>
              <a:buChar char="●"/>
            </a:pPr>
            <a:r>
              <a:rPr lang="en"/>
              <a:t>Not a “normal” market</a:t>
            </a:r>
            <a:endParaRPr/>
          </a:p>
          <a:p>
            <a:pPr marL="457200" lvl="0" indent="-342900" rtl="0">
              <a:spcBef>
                <a:spcPts val="0"/>
              </a:spcBef>
              <a:spcAft>
                <a:spcPts val="0"/>
              </a:spcAft>
              <a:buSzPts val="1800"/>
              <a:buChar char="●"/>
            </a:pPr>
            <a:r>
              <a:rPr lang="en"/>
              <a:t>No checks/balances</a:t>
            </a:r>
            <a:endParaRPr/>
          </a:p>
          <a:p>
            <a:pPr marL="457200" lvl="0" indent="-342900">
              <a:spcBef>
                <a:spcPts val="0"/>
              </a:spcBef>
              <a:spcAft>
                <a:spcPts val="0"/>
              </a:spcAft>
              <a:buSzPts val="1800"/>
              <a:buChar char="●"/>
            </a:pPr>
            <a:r>
              <a:rPr lang="en"/>
              <a:t>5 textbook companies control most of market</a:t>
            </a:r>
            <a:endParaRPr/>
          </a:p>
        </p:txBody>
      </p:sp>
      <p:pic>
        <p:nvPicPr>
          <p:cNvPr id="85" name="Shape 85"/>
          <p:cNvPicPr preferRelativeResize="0"/>
          <p:nvPr/>
        </p:nvPicPr>
        <p:blipFill rotWithShape="1">
          <a:blip r:embed="rId3">
            <a:alphaModFix/>
          </a:blip>
          <a:srcRect/>
          <a:stretch/>
        </p:blipFill>
        <p:spPr>
          <a:xfrm>
            <a:off x="5448300" y="296100"/>
            <a:ext cx="3384000" cy="45513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But it’s not a problem at Miami, right?</a:t>
            </a:r>
            <a:endParaRPr/>
          </a:p>
        </p:txBody>
      </p:sp>
      <p:sp>
        <p:nvSpPr>
          <p:cNvPr id="91" name="Shape 91"/>
          <p:cNvSpPr txBox="1">
            <a:spLocks noGrp="1"/>
          </p:cNvSpPr>
          <p:nvPr>
            <p:ph type="body" idx="1"/>
          </p:nvPr>
        </p:nvSpPr>
        <p:spPr>
          <a:xfrm>
            <a:off x="311700" y="1152475"/>
            <a:ext cx="8520600" cy="2766900"/>
          </a:xfrm>
          <a:prstGeom prst="rect">
            <a:avLst/>
          </a:prstGeom>
        </p:spPr>
        <p:txBody>
          <a:bodyPr spcFirstLastPara="1" wrap="square" lIns="91425" tIns="91425" rIns="91425" bIns="91425" anchor="t" anchorCtr="0">
            <a:noAutofit/>
          </a:bodyPr>
          <a:lstStyle/>
          <a:p>
            <a:pPr marL="457200" lvl="0" indent="-342900">
              <a:lnSpc>
                <a:spcPct val="100000"/>
              </a:lnSpc>
              <a:spcBef>
                <a:spcPts val="0"/>
              </a:spcBef>
              <a:spcAft>
                <a:spcPts val="0"/>
              </a:spcAft>
              <a:buSzPts val="1800"/>
              <a:buChar char="●"/>
            </a:pPr>
            <a:r>
              <a:rPr lang="en"/>
              <a:t>“ASG discusses proposed textbook price limits, prepares bill” (2/27/17)</a:t>
            </a:r>
            <a:endParaRPr/>
          </a:p>
          <a:p>
            <a:pPr marL="457200" lvl="0" indent="-342900">
              <a:lnSpc>
                <a:spcPct val="100000"/>
              </a:lnSpc>
              <a:spcBef>
                <a:spcPts val="0"/>
              </a:spcBef>
              <a:spcAft>
                <a:spcPts val="0"/>
              </a:spcAft>
              <a:buSzPts val="1800"/>
              <a:buChar char="●"/>
            </a:pPr>
            <a:r>
              <a:rPr lang="en"/>
              <a:t>"Price hike has students 'booking it' out the door" (2/7/14)</a:t>
            </a:r>
            <a:endParaRPr/>
          </a:p>
          <a:p>
            <a:pPr marL="457200" lvl="0" indent="-342900">
              <a:lnSpc>
                <a:spcPct val="100000"/>
              </a:lnSpc>
              <a:spcBef>
                <a:spcPts val="0"/>
              </a:spcBef>
              <a:spcAft>
                <a:spcPts val="0"/>
              </a:spcAft>
              <a:buSzPts val="1800"/>
              <a:buChar char="●"/>
            </a:pPr>
            <a:r>
              <a:rPr lang="en"/>
              <a:t>“Textbook law fails to bind publishers” (9/10/13)</a:t>
            </a:r>
            <a:endParaRPr/>
          </a:p>
          <a:p>
            <a:pPr marL="457200" lvl="0" indent="-342900">
              <a:lnSpc>
                <a:spcPct val="100000"/>
              </a:lnSpc>
              <a:spcBef>
                <a:spcPts val="0"/>
              </a:spcBef>
              <a:spcAft>
                <a:spcPts val="0"/>
              </a:spcAft>
              <a:buSzPts val="1800"/>
              <a:buChar char="●"/>
            </a:pPr>
            <a:r>
              <a:rPr lang="en"/>
              <a:t>“Textbook policies aim to help, though not strictly enforced” (9/10/13)</a:t>
            </a:r>
            <a:endParaRPr/>
          </a:p>
          <a:p>
            <a:pPr marL="457200" lvl="0" indent="-342900">
              <a:lnSpc>
                <a:spcPct val="100000"/>
              </a:lnSpc>
              <a:spcBef>
                <a:spcPts val="0"/>
              </a:spcBef>
              <a:spcAft>
                <a:spcPts val="0"/>
              </a:spcAft>
              <a:buSzPts val="1800"/>
              <a:buChar char="●"/>
            </a:pPr>
            <a:r>
              <a:rPr lang="en"/>
              <a:t>“King puts high-demand textbooks on reserve” (8/20/12)</a:t>
            </a:r>
            <a:endParaRPr/>
          </a:p>
          <a:p>
            <a:pPr marL="457200" lvl="0" indent="-342900">
              <a:lnSpc>
                <a:spcPct val="100000"/>
              </a:lnSpc>
              <a:spcBef>
                <a:spcPts val="0"/>
              </a:spcBef>
              <a:spcAft>
                <a:spcPts val="0"/>
              </a:spcAft>
              <a:buSzPts val="1800"/>
              <a:buChar char="●"/>
            </a:pPr>
            <a:r>
              <a:rPr lang="en"/>
              <a:t>“MU slow to comply with textbook law” (10/27/11)</a:t>
            </a:r>
            <a:endParaRPr/>
          </a:p>
          <a:p>
            <a:pPr marL="457200" lvl="0" indent="-342900">
              <a:lnSpc>
                <a:spcPct val="100000"/>
              </a:lnSpc>
              <a:spcBef>
                <a:spcPts val="0"/>
              </a:spcBef>
              <a:spcAft>
                <a:spcPts val="0"/>
              </a:spcAft>
              <a:buSzPts val="1800"/>
              <a:buChar char="●"/>
            </a:pPr>
            <a:r>
              <a:rPr lang="en"/>
              <a:t>“Miami must act quickly to better comply with textbook law” (10/27/11)</a:t>
            </a:r>
            <a:endParaRPr/>
          </a:p>
          <a:p>
            <a:pPr marL="457200" lvl="0" indent="-342900">
              <a:lnSpc>
                <a:spcPct val="100000"/>
              </a:lnSpc>
              <a:spcBef>
                <a:spcPts val="0"/>
              </a:spcBef>
              <a:spcAft>
                <a:spcPts val="0"/>
              </a:spcAft>
              <a:buSzPts val="1800"/>
              <a:buChar char="●"/>
            </a:pPr>
            <a:r>
              <a:rPr lang="en"/>
              <a:t>“Ohio arranges for free textbooks” (3/28/11)</a:t>
            </a:r>
            <a:endParaRPr/>
          </a:p>
          <a:p>
            <a:pPr marL="457200" lvl="0" indent="-342900" rtl="0">
              <a:lnSpc>
                <a:spcPct val="100000"/>
              </a:lnSpc>
              <a:spcBef>
                <a:spcPts val="0"/>
              </a:spcBef>
              <a:spcAft>
                <a:spcPts val="0"/>
              </a:spcAft>
              <a:buSzPts val="1800"/>
              <a:buChar char="●"/>
            </a:pPr>
            <a:r>
              <a:rPr lang="en"/>
              <a:t>“Rising textbook costs shine light on affordability crisis” (3/25/08)</a:t>
            </a:r>
            <a:endParaRPr/>
          </a:p>
        </p:txBody>
      </p:sp>
      <p:pic>
        <p:nvPicPr>
          <p:cNvPr id="92" name="Shape 92"/>
          <p:cNvPicPr preferRelativeResize="0"/>
          <p:nvPr/>
        </p:nvPicPr>
        <p:blipFill>
          <a:blip r:embed="rId3">
            <a:alphaModFix/>
          </a:blip>
          <a:stretch>
            <a:fillRect/>
          </a:stretch>
        </p:blipFill>
        <p:spPr>
          <a:xfrm>
            <a:off x="152400" y="3781077"/>
            <a:ext cx="8839200" cy="12569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Addressing Textbook Affordability</a:t>
            </a:r>
            <a:endParaRPr/>
          </a:p>
        </p:txBody>
      </p:sp>
      <p:sp>
        <p:nvSpPr>
          <p:cNvPr id="98" name="Shape 98"/>
          <p:cNvSpPr txBox="1">
            <a:spLocks noGrp="1"/>
          </p:cNvSpPr>
          <p:nvPr>
            <p:ph type="body" idx="1"/>
          </p:nvPr>
        </p:nvSpPr>
        <p:spPr>
          <a:xfrm>
            <a:off x="311700" y="1152475"/>
            <a:ext cx="8520600" cy="18219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Faculty learning communities</a:t>
            </a:r>
            <a:endParaRPr/>
          </a:p>
          <a:p>
            <a:pPr marL="457200" lvl="0" indent="-342900" rtl="0">
              <a:spcBef>
                <a:spcPts val="0"/>
              </a:spcBef>
              <a:spcAft>
                <a:spcPts val="0"/>
              </a:spcAft>
              <a:buSzPts val="1800"/>
              <a:buChar char="●"/>
            </a:pPr>
            <a:r>
              <a:rPr lang="en"/>
              <a:t>ASG resolution</a:t>
            </a:r>
            <a:endParaRPr/>
          </a:p>
          <a:p>
            <a:pPr marL="457200" lvl="0" indent="-342900" rtl="0">
              <a:spcBef>
                <a:spcPts val="0"/>
              </a:spcBef>
              <a:spcAft>
                <a:spcPts val="0"/>
              </a:spcAft>
              <a:buSzPts val="1800"/>
              <a:buChar char="●"/>
            </a:pPr>
            <a:r>
              <a:rPr lang="en"/>
              <a:t>Textbooks on reserve</a:t>
            </a:r>
            <a:endParaRPr/>
          </a:p>
          <a:p>
            <a:pPr marL="457200" lvl="0" indent="-342900" rtl="0">
              <a:spcBef>
                <a:spcPts val="0"/>
              </a:spcBef>
              <a:spcAft>
                <a:spcPts val="0"/>
              </a:spcAft>
              <a:buSzPts val="1800"/>
              <a:buChar char="●"/>
            </a:pPr>
            <a:r>
              <a:rPr lang="en"/>
              <a:t>Open Textbook Network</a:t>
            </a:r>
            <a:endParaRPr/>
          </a:p>
          <a:p>
            <a:pPr marL="457200" lvl="0" indent="-342900">
              <a:spcBef>
                <a:spcPts val="0"/>
              </a:spcBef>
              <a:spcAft>
                <a:spcPts val="0"/>
              </a:spcAft>
              <a:buSzPts val="1800"/>
              <a:buChar char="●"/>
            </a:pPr>
            <a:r>
              <a:rPr lang="en"/>
              <a:t>Open Educational Resources (OER)</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Our Goals</a:t>
            </a:r>
            <a:endParaRPr/>
          </a:p>
        </p:txBody>
      </p:sp>
      <p:sp>
        <p:nvSpPr>
          <p:cNvPr id="104" name="Shape 10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Significantly lower the cost of textbooks to enrolled students in a specific course</a:t>
            </a:r>
            <a:endParaRPr/>
          </a:p>
          <a:p>
            <a:pPr marL="457200" lvl="0" indent="-342900" rtl="0">
              <a:spcBef>
                <a:spcPts val="0"/>
              </a:spcBef>
              <a:spcAft>
                <a:spcPts val="0"/>
              </a:spcAft>
              <a:buSzPts val="1800"/>
              <a:buChar char="●"/>
            </a:pPr>
            <a:r>
              <a:rPr lang="en"/>
              <a:t>Maintain or improve student learning outcomes and satisfaction with the required materials</a:t>
            </a:r>
            <a:endParaRPr/>
          </a:p>
          <a:p>
            <a:pPr marL="457200" lvl="0" indent="-342900" rtl="0">
              <a:spcBef>
                <a:spcPts val="0"/>
              </a:spcBef>
              <a:spcAft>
                <a:spcPts val="0"/>
              </a:spcAft>
              <a:buSzPts val="1800"/>
              <a:buChar char="●"/>
            </a:pPr>
            <a:r>
              <a:rPr lang="en"/>
              <a:t>Contribute to the growing body of affordable materials or Open Educational Resources (OER) available to the global higher education community</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1457</TotalTime>
  <Words>1152</Words>
  <Application>Microsoft Office PowerPoint</Application>
  <PresentationFormat>On-screen Show (16:9)</PresentationFormat>
  <Paragraphs>134</Paragraphs>
  <Slides>18</Slides>
  <Notes>18</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18</vt:i4>
      </vt:variant>
    </vt:vector>
  </HeadingPairs>
  <TitlesOfParts>
    <vt:vector size="20" baseType="lpstr">
      <vt:lpstr>Arial</vt:lpstr>
      <vt:lpstr>Simple Light</vt:lpstr>
      <vt:lpstr>Affordable Learning!</vt:lpstr>
      <vt:lpstr>Presented by:</vt:lpstr>
      <vt:lpstr>Textbook Affordability</vt:lpstr>
      <vt:lpstr>PowerPoint Presentation</vt:lpstr>
      <vt:lpstr>PowerPoint Presentation</vt:lpstr>
      <vt:lpstr>Why are textbooks expensive?</vt:lpstr>
      <vt:lpstr>But it’s not a problem at Miami, right?</vt:lpstr>
      <vt:lpstr>Addressing Textbook Affordability</vt:lpstr>
      <vt:lpstr>Our Goals</vt:lpstr>
      <vt:lpstr>Miami University OER/AL Grant Programs</vt:lpstr>
      <vt:lpstr>OER-Explore</vt:lpstr>
      <vt:lpstr>OER-Adapt &amp; Adopt</vt:lpstr>
      <vt:lpstr>OER-Create</vt:lpstr>
      <vt:lpstr>Affordability Initiative-Course Pack Consultation Service</vt:lpstr>
      <vt:lpstr>Affordability Initiative-Alternate Textbook Program</vt:lpstr>
      <vt:lpstr>Assessment via SGID</vt:lpstr>
      <vt:lpstr>Learn More</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Affordable Learning!</dc:title>
  <dc:creator>Carla</dc:creator>
  <cp:lastModifiedBy>Carla Myers</cp:lastModifiedBy>
  <cp:revision>4</cp:revision>
  <cp:lastPrinted>2018-01-24T14:02:29Z</cp:lastPrinted>
  <dcterms:modified xsi:type="dcterms:W3CDTF">2018-03-02T04:08:22Z</dcterms:modified>
</cp:coreProperties>
</file>