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41148000" cy="30175200"/>
  <p:notesSz cx="32918400" cy="5120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7" userDrawn="1">
          <p15:clr>
            <a:srgbClr val="A4A3A4"/>
          </p15:clr>
        </p15:guide>
        <p15:guide id="2" orient="horz" pos="17996" userDrawn="1">
          <p15:clr>
            <a:srgbClr val="A4A3A4"/>
          </p15:clr>
        </p15:guide>
        <p15:guide id="3" orient="horz" pos="3418" userDrawn="1">
          <p15:clr>
            <a:srgbClr val="A4A3A4"/>
          </p15:clr>
        </p15:guide>
        <p15:guide id="4" orient="horz" pos="1952" userDrawn="1">
          <p15:clr>
            <a:srgbClr val="A4A3A4"/>
          </p15:clr>
        </p15:guide>
        <p15:guide id="5" pos="5978" userDrawn="1">
          <p15:clr>
            <a:srgbClr val="A4A3A4"/>
          </p15:clr>
        </p15:guide>
        <p15:guide id="6" pos="6760" userDrawn="1">
          <p15:clr>
            <a:srgbClr val="A4A3A4"/>
          </p15:clr>
        </p15:guide>
        <p15:guide id="7" pos="12303" userDrawn="1">
          <p15:clr>
            <a:srgbClr val="A4A3A4"/>
          </p15:clr>
        </p15:guide>
        <p15:guide id="8" pos="19716" userDrawn="1">
          <p15:clr>
            <a:srgbClr val="A4A3A4"/>
          </p15:clr>
        </p15:guide>
        <p15:guide id="9" pos="924" userDrawn="1">
          <p15:clr>
            <a:srgbClr val="A4A3A4"/>
          </p15:clr>
        </p15:guide>
        <p15:guide id="10" pos="13122" userDrawn="1">
          <p15:clr>
            <a:srgbClr val="A4A3A4"/>
          </p15:clr>
        </p15:guide>
        <p15:guide id="11" pos="18935" userDrawn="1">
          <p15:clr>
            <a:srgbClr val="A4A3A4"/>
          </p15:clr>
        </p15:guide>
        <p15:guide id="12" pos="248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FFFF66"/>
    <a:srgbClr val="FFFFE1"/>
    <a:srgbClr val="FFF3F3"/>
    <a:srgbClr val="800040"/>
    <a:srgbClr val="004080"/>
    <a:srgbClr val="FF6FC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5" d="100"/>
          <a:sy n="25" d="100"/>
        </p:scale>
        <p:origin x="1554" y="96"/>
      </p:cViewPr>
      <p:guideLst>
        <p:guide orient="horz" pos="657"/>
        <p:guide orient="horz" pos="17996"/>
        <p:guide orient="horz" pos="3418"/>
        <p:guide orient="horz" pos="1952"/>
        <p:guide pos="5978"/>
        <p:guide pos="6760"/>
        <p:guide pos="12303"/>
        <p:guide pos="19716"/>
        <p:guide pos="924"/>
        <p:guide pos="13122"/>
        <p:guide pos="18935"/>
        <p:guide pos="248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265275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8646775" y="0"/>
            <a:ext cx="14263688" cy="2560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D854ECC-98DB-4264-9389-660DF480D5D1}" type="datetime1">
              <a:rPr lang="en-US" altLang="en-US"/>
              <a:pPr/>
              <a:t>3/26/2018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67088" y="3840163"/>
            <a:ext cx="26184225" cy="1920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292475" y="24323675"/>
            <a:ext cx="26333450" cy="230425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637825"/>
            <a:ext cx="14265275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8646775" y="48637825"/>
            <a:ext cx="14263688" cy="25590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3593176-B456-4601-8E29-997FA00935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391866" rtl="0" eaLnBrk="0" fontAlgn="base" hangingPunct="0">
      <a:spcBef>
        <a:spcPct val="30000"/>
      </a:spcBef>
      <a:spcAft>
        <a:spcPct val="0"/>
      </a:spcAft>
      <a:defRPr sz="1029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pitchFamily="-111" charset="-128"/>
      </a:defRPr>
    </a:lvl1pPr>
    <a:lvl2pPr marL="391866" algn="l" defTabSz="391866" rtl="0" eaLnBrk="0" fontAlgn="base" hangingPunct="0">
      <a:spcBef>
        <a:spcPct val="30000"/>
      </a:spcBef>
      <a:spcAft>
        <a:spcPct val="0"/>
      </a:spcAft>
      <a:defRPr sz="1029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783732" algn="l" defTabSz="391866" rtl="0" eaLnBrk="0" fontAlgn="base" hangingPunct="0">
      <a:spcBef>
        <a:spcPct val="30000"/>
      </a:spcBef>
      <a:spcAft>
        <a:spcPct val="0"/>
      </a:spcAft>
      <a:defRPr sz="1029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175598" algn="l" defTabSz="391866" rtl="0" eaLnBrk="0" fontAlgn="base" hangingPunct="0">
      <a:spcBef>
        <a:spcPct val="30000"/>
      </a:spcBef>
      <a:spcAft>
        <a:spcPct val="0"/>
      </a:spcAft>
      <a:defRPr sz="1029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567464" algn="l" defTabSz="391866" rtl="0" eaLnBrk="0" fontAlgn="base" hangingPunct="0">
      <a:spcBef>
        <a:spcPct val="30000"/>
      </a:spcBef>
      <a:spcAft>
        <a:spcPct val="0"/>
      </a:spcAft>
      <a:defRPr sz="1029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1959331" algn="l" defTabSz="391866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6pPr>
    <a:lvl7pPr marL="2351197" algn="l" defTabSz="391866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7pPr>
    <a:lvl8pPr marL="2743063" algn="l" defTabSz="391866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8pPr>
    <a:lvl9pPr marL="3134929" algn="l" defTabSz="391866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67088" y="3840163"/>
            <a:ext cx="26184225" cy="19202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9600" smtClean="0">
                <a:solidFill>
                  <a:srgbClr val="000000"/>
                </a:solidFill>
              </a:rPr>
              <a:t>Copyright Colin Purrington (</a:t>
            </a:r>
            <a:r>
              <a:rPr lang="en-US" altLang="en-US" sz="9600" smtClean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http://colinpurrington.com/tips/academic/posterdesign).</a:t>
            </a:r>
            <a:endParaRPr lang="en-US" altLang="en-US" sz="9600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en-US" sz="9600" smtClean="0">
              <a:solidFill>
                <a:srgbClr val="FF0000"/>
              </a:solidFill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F2A1EFE-BB9F-4EF8-94B1-8331E457BD03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6100" y="4938397"/>
            <a:ext cx="34975800" cy="10505440"/>
          </a:xfrm>
        </p:spPr>
        <p:txBody>
          <a:bodyPr anchor="b"/>
          <a:lstStyle>
            <a:lvl1pPr algn="ctr"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0" y="15848967"/>
            <a:ext cx="30861000" cy="7285353"/>
          </a:xfr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BA5F-862F-4826-81BF-957AEB78B9C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52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DBBE-C586-4853-95D0-1DB1C751B47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161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446540" y="1606550"/>
            <a:ext cx="8872538" cy="25572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8927" y="1606550"/>
            <a:ext cx="26103263" cy="255720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FBB2-36A6-40AB-A5B6-96DC8086A8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465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A9A1B-C411-42D5-96DA-737A644DE01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36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7496" y="7522854"/>
            <a:ext cx="35490150" cy="12552043"/>
          </a:xfrm>
        </p:spPr>
        <p:txBody>
          <a:bodyPr anchor="b"/>
          <a:lstStyle>
            <a:lvl1pPr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07496" y="20193644"/>
            <a:ext cx="35490150" cy="6600823"/>
          </a:xfr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9A7D-BC05-42A8-936F-F3F6FCA2F8D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07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8925" y="8032750"/>
            <a:ext cx="17487900" cy="191458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31175" y="8032750"/>
            <a:ext cx="17487900" cy="191458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BBA86-D44F-47D7-B1B5-7B929A37B8F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84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85" y="1606557"/>
            <a:ext cx="35490150" cy="58324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4289" y="7397117"/>
            <a:ext cx="17407530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34289" y="11022330"/>
            <a:ext cx="17407530" cy="16212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831177" y="7397117"/>
            <a:ext cx="17493260" cy="3625213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831177" y="11022330"/>
            <a:ext cx="17493260" cy="16212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580A-17E3-4253-BA2D-9008EF2F02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99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E5B1B-F158-4FF5-917D-137F9BCECDA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9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A934-281B-4331-B99C-154B81D37BE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4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85" y="2011680"/>
            <a:ext cx="13271301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93259" y="4344677"/>
            <a:ext cx="20831175" cy="21443950"/>
          </a:xfr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285" y="9052560"/>
            <a:ext cx="13271301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3CBA2-D8D7-45BD-91C8-7BC5F4088B9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33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85" y="2011680"/>
            <a:ext cx="13271301" cy="70408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493259" y="4344677"/>
            <a:ext cx="20831175" cy="21443950"/>
          </a:xfr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285" y="9052560"/>
            <a:ext cx="13271301" cy="16770987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9A525-FB32-4C32-8C6B-EAD97266F80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63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28925" y="1606557"/>
            <a:ext cx="35490150" cy="5832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8925" y="8032750"/>
            <a:ext cx="35490150" cy="19145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28925" y="27967947"/>
            <a:ext cx="925830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30275" y="27967947"/>
            <a:ext cx="1388745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060775" y="27967947"/>
            <a:ext cx="9258300" cy="1606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68626-9A5A-4C34-B808-E09740363D7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764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1603517" y="7797148"/>
            <a:ext cx="8636284" cy="6936509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</p:spPr>
        <p:txBody>
          <a:bodyPr lIns="734786" tIns="367393" rIns="734786" bIns="734786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sz="6000" b="1" dirty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endParaRPr lang="en-US" sz="6000" dirty="0">
              <a:ln>
                <a:solidFill>
                  <a:srgbClr val="C00000"/>
                </a:solidFill>
              </a:ln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3214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97035" indent="-597035" eaLnBrk="1" hangingPunct="1">
              <a:buFont typeface="+mj-lt"/>
              <a:buAutoNum type="arabicPeriod"/>
            </a:pPr>
            <a:r>
              <a:rPr lang="en-US" sz="4600" b="1" dirty="0" smtClean="0">
                <a:latin typeface="+mn-lt"/>
                <a:cs typeface="Helvetica" panose="020B0604020202020204" pitchFamily="34" charset="0"/>
              </a:rPr>
              <a:t>Review methods currently used to assess already-published OA</a:t>
            </a:r>
          </a:p>
          <a:p>
            <a:pPr marL="597035" indent="-597035" eaLnBrk="1" hangingPunct="1">
              <a:buFont typeface="+mj-lt"/>
              <a:buAutoNum type="arabicPeriod"/>
            </a:pPr>
            <a:endParaRPr lang="en-US" sz="4600" b="1" dirty="0" smtClean="0">
              <a:latin typeface="+mn-lt"/>
              <a:cs typeface="Calibri" panose="020F0502020204030204" pitchFamily="34" charset="0"/>
            </a:endParaRPr>
          </a:p>
          <a:p>
            <a:pPr marL="597035" indent="-597035" eaLnBrk="1" hangingPunct="1">
              <a:buFont typeface="+mj-lt"/>
              <a:buAutoNum type="arabicPeriod"/>
            </a:pPr>
            <a:r>
              <a:rPr lang="en-US" sz="4600" b="1" dirty="0" smtClean="0">
                <a:latin typeface="+mn-lt"/>
                <a:cs typeface="Calibri" panose="020F0502020204030204" pitchFamily="34" charset="0"/>
              </a:rPr>
              <a:t>Develop criteria to train faculty and others to evaluate OA resources</a:t>
            </a:r>
            <a:r>
              <a:rPr lang="en-US" altLang="en-US" sz="4600" dirty="0" smtClean="0">
                <a:latin typeface="+mn-lt"/>
                <a:cs typeface="Calibri" panose="020F0502020204030204" pitchFamily="34" charset="0"/>
              </a:rPr>
              <a:t> 	</a:t>
            </a:r>
            <a:endParaRPr lang="en-US" altLang="en-US" sz="4600" i="1" dirty="0" smtClean="0">
              <a:solidFill>
                <a:schemeClr val="accent2"/>
              </a:solidFill>
              <a:latin typeface="+mn-lt"/>
              <a:cs typeface="Calibri" panose="020F0502020204030204" pitchFamily="34" charset="0"/>
            </a:endParaRPr>
          </a:p>
          <a:p>
            <a:pPr eaLnBrk="1" hangingPunct="1">
              <a:spcBef>
                <a:spcPct val="10000"/>
              </a:spcBef>
            </a:pPr>
            <a:endParaRPr lang="en-US" altLang="en-US" sz="4600" dirty="0">
              <a:latin typeface="+mn-lt"/>
            </a:endParaRPr>
          </a:p>
        </p:txBody>
      </p: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1603517" y="22163905"/>
            <a:ext cx="8636284" cy="6646957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</p:spPr>
        <p:txBody>
          <a:bodyPr lIns="734786" tIns="367393" rIns="734786" bIns="734786"/>
          <a:lstStyle>
            <a:lvl1pPr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n-US" altLang="en-US" sz="6000" b="1" dirty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latin typeface="Calibri" panose="020F0502020204030204" pitchFamily="34" charset="0"/>
              </a:rPr>
              <a:t>Methods</a:t>
            </a:r>
            <a:r>
              <a:rPr lang="en-US" altLang="en-US" sz="4661" dirty="0">
                <a:solidFill>
                  <a:srgbClr val="FF8000"/>
                </a:solidFill>
                <a:latin typeface="Times New Roman" panose="02020603050405020304" pitchFamily="18" charset="0"/>
              </a:rPr>
              <a:t>	</a:t>
            </a:r>
          </a:p>
          <a:p>
            <a:pPr algn="just" eaLnBrk="1" hangingPunct="1"/>
            <a:endParaRPr lang="en-US" altLang="en-US" sz="3375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Literature Review</a:t>
            </a:r>
          </a:p>
          <a:p>
            <a:pPr eaLnBrk="1" hangingPunct="1"/>
            <a:endParaRPr lang="en-US" altLang="en-US" sz="3375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9257" indent="-459257" eaLnBrk="1" hangingPunct="1">
              <a:buFont typeface="Arial" panose="020B0604020202020204" pitchFamily="34" charset="0"/>
              <a:buChar char="•"/>
            </a:pPr>
            <a:r>
              <a:rPr lang="en-US" sz="4600" b="1" dirty="0">
                <a:latin typeface="Calibri" panose="020F0502020204030204" pitchFamily="34" charset="0"/>
                <a:cs typeface="Calibri" panose="020F0502020204030204" pitchFamily="34" charset="0"/>
              </a:rPr>
              <a:t>Academic Search </a:t>
            </a:r>
            <a:r>
              <a:rPr lang="en-US" sz="4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Complete</a:t>
            </a:r>
          </a:p>
          <a:p>
            <a:pPr marL="459257" indent="-459257" eaLnBrk="1" hangingPunct="1">
              <a:buFont typeface="Arial" panose="020B0604020202020204" pitchFamily="34" charset="0"/>
              <a:buChar char="•"/>
            </a:pPr>
            <a:endParaRPr lang="en-US" sz="4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9257" indent="-459257" eaLnBrk="1" hangingPunct="1">
              <a:buFont typeface="Arial" panose="020B0604020202020204" pitchFamily="34" charset="0"/>
              <a:buChar char="•"/>
            </a:pPr>
            <a:r>
              <a:rPr lang="en-US" sz="4600" b="1" dirty="0">
                <a:latin typeface="Calibri" panose="020F0502020204030204" pitchFamily="34" charset="0"/>
                <a:cs typeface="Calibri" panose="020F0502020204030204" pitchFamily="34" charset="0"/>
              </a:rPr>
              <a:t>Library, Information Science &amp; Technology Abstracts</a:t>
            </a:r>
          </a:p>
        </p:txBody>
      </p:sp>
      <p:sp>
        <p:nvSpPr>
          <p:cNvPr id="14341" name="Text Box 16"/>
          <p:cNvSpPr txBox="1">
            <a:spLocks noChangeArrowheads="1"/>
          </p:cNvSpPr>
          <p:nvPr/>
        </p:nvSpPr>
        <p:spPr bwMode="auto">
          <a:xfrm>
            <a:off x="29447899" y="21000982"/>
            <a:ext cx="9997084" cy="3247123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</p:spPr>
        <p:txBody>
          <a:bodyPr lIns="734786" tIns="367393" rIns="734786" bIns="734786"/>
          <a:lstStyle>
            <a:lvl1pPr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6000" b="1" dirty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latin typeface="Calibri" panose="020F0502020204030204" pitchFamily="34" charset="0"/>
              </a:rPr>
              <a:t>Acknowledgments</a:t>
            </a:r>
          </a:p>
          <a:p>
            <a:pPr eaLnBrk="1" hangingPunct="1">
              <a:spcBef>
                <a:spcPct val="10000"/>
              </a:spcBef>
            </a:pPr>
            <a:r>
              <a:rPr lang="en-US" altLang="en-US" sz="4600" b="1" dirty="0">
                <a:latin typeface="Calibri" panose="020F0502020204030204" pitchFamily="34" charset="0"/>
                <a:cs typeface="Calibri" panose="020F0502020204030204" pitchFamily="34" charset="0"/>
              </a:rPr>
              <a:t>Eric </a:t>
            </a:r>
            <a:r>
              <a:rPr lang="en-US" altLang="en-US" sz="4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Johnson</a:t>
            </a:r>
          </a:p>
          <a:p>
            <a:pPr eaLnBrk="1" hangingPunct="1">
              <a:spcBef>
                <a:spcPct val="10000"/>
              </a:spcBef>
            </a:pPr>
            <a:r>
              <a:rPr lang="en-US" altLang="en-US" sz="4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Susan Baker </a:t>
            </a:r>
            <a:r>
              <a:rPr lang="en-US" altLang="en-US" sz="4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Brehm</a:t>
            </a:r>
            <a:endParaRPr lang="en-US" altLang="en-US" sz="4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11499824" y="7865859"/>
            <a:ext cx="16488768" cy="21076889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</p:spPr>
        <p:txBody>
          <a:bodyPr lIns="734786" tIns="367393" rIns="734786" bIns="734786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n-US" altLang="en-US" sz="6000" b="1" dirty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latin typeface="Calibri" panose="020F0502020204030204" pitchFamily="34" charset="0"/>
              </a:rPr>
              <a:t>Results &amp; Discussion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5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Fundamental </a:t>
            </a:r>
            <a:r>
              <a:rPr lang="en-US" altLang="en-US" sz="5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Skills</a:t>
            </a:r>
            <a:endParaRPr lang="en-US" altLang="en-US" sz="54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en-US" sz="45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918515" indent="-918515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Evaluate Publisher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OASPA / COPE / WAME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Website content, transparency and more</a:t>
            </a:r>
          </a:p>
          <a:p>
            <a:pPr lvl="1" indent="0" eaLnBrk="1" hangingPunct="1">
              <a:spcBef>
                <a:spcPct val="50000"/>
              </a:spcBef>
            </a:pPr>
            <a:endParaRPr lang="en-US" altLang="en-US" sz="4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13332" indent="-413332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 Evaluate Journal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DOAJ / Cabell’s / African Journals Online (AJOL) / INASP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Transparency of procedures, content and </a:t>
            </a:r>
            <a:r>
              <a:rPr lang="en-US" altLang="en-US" sz="4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more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+mn-lt"/>
              </a:rPr>
              <a:t>Indexing</a:t>
            </a:r>
            <a:endParaRPr lang="en-US" altLang="en-US" sz="4600" b="1" dirty="0">
              <a:solidFill>
                <a:srgbClr val="000000"/>
              </a:solidFill>
              <a:latin typeface="+mn-lt"/>
            </a:endParaRPr>
          </a:p>
          <a:p>
            <a:pPr lvl="1" indent="0" eaLnBrk="1" hangingPunct="1">
              <a:spcBef>
                <a:spcPct val="50000"/>
              </a:spcBef>
            </a:pPr>
            <a:endParaRPr lang="en-US" altLang="en-US" sz="4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13332" indent="-413332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 Evaluate Author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Name recognition</a:t>
            </a:r>
          </a:p>
          <a:p>
            <a:pPr marL="1285921" lvl="1" indent="-688886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Calibri" panose="020F0502020204030204" pitchFamily="34" charset="0"/>
              </a:rPr>
              <a:t>Publication history </a:t>
            </a:r>
          </a:p>
          <a:p>
            <a:pPr lvl="1" indent="0" eaLnBrk="1" hangingPunct="1">
              <a:spcBef>
                <a:spcPct val="50000"/>
              </a:spcBef>
            </a:pPr>
            <a:endParaRPr lang="en-US" altLang="en-US" sz="4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413332" indent="-413332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en-US" altLang="en-US" sz="4600" b="1" dirty="0">
                <a:solidFill>
                  <a:srgbClr val="000000"/>
                </a:solidFill>
                <a:latin typeface="+mn-lt"/>
              </a:rPr>
              <a:t> Evaluate Article</a:t>
            </a:r>
          </a:p>
          <a:p>
            <a:pPr marL="1010366" lvl="1" indent="-413332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>
                <a:solidFill>
                  <a:srgbClr val="000000"/>
                </a:solidFill>
                <a:latin typeface="+mn-lt"/>
              </a:rPr>
              <a:t>Content validity / reliability / quality</a:t>
            </a:r>
          </a:p>
          <a:p>
            <a:pPr marL="1010366" lvl="1" indent="-413332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4600" b="1" dirty="0" smtClean="0">
                <a:latin typeface="+mn-lt"/>
              </a:rPr>
              <a:t>Locked </a:t>
            </a:r>
            <a:r>
              <a:rPr lang="en-US" altLang="en-US" sz="4600" b="1" dirty="0">
                <a:latin typeface="+mn-lt"/>
              </a:rPr>
              <a:t>pdf / searchable</a:t>
            </a:r>
          </a:p>
          <a:p>
            <a:pPr algn="just" eaLnBrk="1" hangingPunct="1"/>
            <a:endParaRPr lang="en-US" altLang="en-US" sz="4661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 eaLnBrk="1" hangingPunct="1"/>
            <a:endParaRPr lang="en-US" altLang="en-US" sz="4661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 eaLnBrk="1" hangingPunct="1"/>
            <a:endParaRPr lang="en-US" altLang="en-US" sz="225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344" name="Text Box 14"/>
          <p:cNvSpPr txBox="1">
            <a:spLocks noChangeArrowheads="1"/>
          </p:cNvSpPr>
          <p:nvPr/>
        </p:nvSpPr>
        <p:spPr bwMode="auto">
          <a:xfrm>
            <a:off x="1401962" y="4549876"/>
            <a:ext cx="38331321" cy="347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0436" tIns="220436" rIns="220436" bIns="220436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spcAft>
                <a:spcPts val="482"/>
              </a:spcAft>
            </a:pPr>
            <a:endParaRPr lang="en-US" altLang="en-US" sz="4822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spcBef>
                <a:spcPts val="482"/>
              </a:spcBef>
              <a:spcAft>
                <a:spcPts val="482"/>
              </a:spcAft>
            </a:pPr>
            <a:r>
              <a:rPr lang="en-US" altLang="en-US" sz="6600" b="1" dirty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Anna Liss, Jacobsen</a:t>
            </a:r>
          </a:p>
          <a:p>
            <a:pPr algn="ctr" eaLnBrk="1" hangingPunct="1">
              <a:spcBef>
                <a:spcPts val="482"/>
              </a:spcBef>
              <a:spcAft>
                <a:spcPts val="482"/>
              </a:spcAft>
            </a:pPr>
            <a:r>
              <a:rPr lang="en-US" altLang="en-US" sz="6600" b="1" dirty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Miami University  Oxford OH</a:t>
            </a:r>
          </a:p>
        </p:txBody>
      </p:sp>
      <p:sp>
        <p:nvSpPr>
          <p:cNvPr id="14345" name="Text Box 15"/>
          <p:cNvSpPr txBox="1">
            <a:spLocks noChangeArrowheads="1"/>
          </p:cNvSpPr>
          <p:nvPr/>
        </p:nvSpPr>
        <p:spPr bwMode="auto">
          <a:xfrm>
            <a:off x="30707920" y="7780564"/>
            <a:ext cx="8735786" cy="11944587"/>
          </a:xfrm>
          <a:prstGeom prst="rect">
            <a:avLst/>
          </a:prstGeom>
          <a:solidFill>
            <a:schemeClr val="bg1"/>
          </a:solidFill>
          <a:ln w="38100">
            <a:noFill/>
            <a:round/>
            <a:headEnd/>
            <a:tailEnd/>
          </a:ln>
        </p:spPr>
        <p:txBody>
          <a:bodyPr lIns="734786" tIns="367393" rIns="734786" bIns="734786"/>
          <a:lstStyle>
            <a:lvl1pPr marL="500063" indent="-500063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4661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225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10000"/>
              </a:spcBef>
            </a:pPr>
            <a:endParaRPr lang="en-US" altLang="en-US" sz="2250" dirty="0">
              <a:latin typeface="Times New Roman" panose="02020603050405020304" pitchFamily="18" charset="0"/>
            </a:endParaRPr>
          </a:p>
        </p:txBody>
      </p:sp>
      <p:sp>
        <p:nvSpPr>
          <p:cNvPr id="2" name="Rectangle 180"/>
          <p:cNvSpPr>
            <a:spLocks noChangeArrowheads="1"/>
          </p:cNvSpPr>
          <p:nvPr/>
        </p:nvSpPr>
        <p:spPr bwMode="auto">
          <a:xfrm>
            <a:off x="720754" y="2053716"/>
            <a:ext cx="3973710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2000" dirty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Demystifying the Opaque: Train Faculty </a:t>
            </a:r>
            <a:r>
              <a:rPr lang="en-US" sz="12000" dirty="0" smtClean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and Others to </a:t>
            </a:r>
            <a:endParaRPr lang="en-US" sz="12000" dirty="0">
              <a:ln>
                <a:solidFill>
                  <a:srgbClr val="C00000"/>
                </a:solidFill>
              </a:ln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en-US" sz="12000" dirty="0">
                <a:ln>
                  <a:solidFill>
                    <a:srgbClr val="C00000"/>
                  </a:solidFill>
                </a:ln>
                <a:latin typeface="Calibri" panose="020F0502020204030204" pitchFamily="34" charset="0"/>
                <a:cs typeface="Calibri" panose="020F0502020204030204" pitchFamily="34" charset="0"/>
              </a:rPr>
              <a:t>Assess Open Access Resources</a:t>
            </a:r>
            <a:endParaRPr lang="en-US" sz="12000" b="1" dirty="0">
              <a:ln>
                <a:solidFill>
                  <a:srgbClr val="C00000"/>
                </a:solidFill>
              </a:ln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313223"/>
              </p:ext>
            </p:extLst>
          </p:nvPr>
        </p:nvGraphicFramePr>
        <p:xfrm>
          <a:off x="30226028" y="24658609"/>
          <a:ext cx="7364435" cy="4284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Acrobat Document" r:id="rId4" imgW="3066923" imgH="1981147" progId="AcroExch.Document.DC">
                  <p:embed/>
                </p:oleObj>
              </mc:Choice>
              <mc:Fallback>
                <p:oleObj name="Acrobat Document" r:id="rId4" imgW="3066923" imgH="19811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226028" y="24658609"/>
                        <a:ext cx="7364435" cy="42841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47898" y="8444537"/>
            <a:ext cx="8920696" cy="17124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5500" y="16691437"/>
            <a:ext cx="7166888" cy="2587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447898" y="11922618"/>
            <a:ext cx="9807864" cy="7802533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7644</TotalTime>
  <Words>118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ＭＳ Ｐゴシック</vt:lpstr>
      <vt:lpstr>ＭＳ Ｐゴシック</vt:lpstr>
      <vt:lpstr>Arial</vt:lpstr>
      <vt:lpstr>Calibri</vt:lpstr>
      <vt:lpstr>Calibri Light</vt:lpstr>
      <vt:lpstr>Helvetica</vt:lpstr>
      <vt:lpstr>Times New Roman</vt:lpstr>
      <vt:lpstr>Office Theme</vt:lpstr>
      <vt:lpstr>Acrobat Document</vt:lpstr>
      <vt:lpstr>PowerPoint Presentation</vt:lpstr>
    </vt:vector>
  </TitlesOfParts>
  <Manager/>
  <Company/>
  <LinksUpToDate>false</LinksUpToDate>
  <SharedDoc>false</SharedDoc>
  <HyperlinkBase>http://colinpurrington.com/tips/academic/posterdesign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</dc:title>
  <dc:subject>conference poster</dc:subject>
  <dc:creator>Colin Purrington</dc:creator>
  <cp:keywords>poster, conference, session, meeting, symposium, research, presentation</cp:keywords>
  <dc:description>This template is free for you to use to create your poster.  Do not host this file on your own server, even in adapted form. If you need to post a template, please steal somebody else's or just make your own (it's easy).  Thanks!</dc:description>
  <cp:lastModifiedBy>Jacobsen, Anna Liss Ms.</cp:lastModifiedBy>
  <cp:revision>609</cp:revision>
  <cp:lastPrinted>2011-10-30T12:54:45Z</cp:lastPrinted>
  <dcterms:created xsi:type="dcterms:W3CDTF">2012-06-12T14:08:55Z</dcterms:created>
  <dcterms:modified xsi:type="dcterms:W3CDTF">2018-03-27T13:19:32Z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