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g" ContentType="image/jpeg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341" r:id="rId3"/>
    <p:sldId id="342" r:id="rId4"/>
    <p:sldId id="339" r:id="rId5"/>
    <p:sldId id="338" r:id="rId6"/>
    <p:sldId id="340" r:id="rId7"/>
    <p:sldId id="343" r:id="rId8"/>
    <p:sldId id="344" r:id="rId9"/>
    <p:sldId id="351" r:id="rId10"/>
    <p:sldId id="345" r:id="rId11"/>
    <p:sldId id="346" r:id="rId12"/>
    <p:sldId id="347" r:id="rId13"/>
    <p:sldId id="350" r:id="rId14"/>
    <p:sldId id="348" r:id="rId15"/>
    <p:sldId id="349" r:id="rId16"/>
    <p:sldId id="352" r:id="rId17"/>
    <p:sldId id="353" r:id="rId18"/>
    <p:sldId id="354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8">
          <p15:clr>
            <a:srgbClr val="A4A3A4"/>
          </p15:clr>
        </p15:guide>
        <p15:guide id="2" orient="horz" pos="992">
          <p15:clr>
            <a:srgbClr val="A4A3A4"/>
          </p15:clr>
        </p15:guide>
        <p15:guide id="3" pos="5274">
          <p15:clr>
            <a:srgbClr val="A4A3A4"/>
          </p15:clr>
        </p15:guide>
        <p15:guide id="4" pos="407">
          <p15:clr>
            <a:srgbClr val="A4A3A4"/>
          </p15:clr>
        </p15:guide>
        <p15:guide id="5" pos="30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AE0F2A"/>
    <a:srgbClr val="C3092B"/>
    <a:srgbClr val="006971"/>
    <a:srgbClr val="008080"/>
    <a:srgbClr val="4C68B0"/>
    <a:srgbClr val="FFC70D"/>
    <a:srgbClr val="FF8D03"/>
    <a:srgbClr val="FF5015"/>
    <a:srgbClr val="E793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903" autoAdjust="0"/>
    <p:restoredTop sz="86364" autoAdjust="0"/>
  </p:normalViewPr>
  <p:slideViewPr>
    <p:cSldViewPr snapToGrid="0" snapToObjects="1">
      <p:cViewPr varScale="1">
        <p:scale>
          <a:sx n="35" d="100"/>
          <a:sy n="35" d="100"/>
        </p:scale>
        <p:origin x="192" y="1592"/>
      </p:cViewPr>
      <p:guideLst>
        <p:guide orient="horz" pos="478"/>
        <p:guide orient="horz" pos="992"/>
        <p:guide pos="5274"/>
        <p:guide pos="407"/>
        <p:guide pos="30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27" d="100"/>
        <a:sy n="22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0B97A3-3FE6-574C-9830-89DD758FA87C}" type="datetimeFigureOut">
              <a:rPr lang="en-US" smtClean="0"/>
              <a:t>5/3/18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88234-B9B0-B149-8EA9-07B572C94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125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A7686-C06B-7244-B5B4-9CA632DF098E}" type="datetimeFigureOut">
              <a:rPr lang="en-US" smtClean="0"/>
              <a:t>5/3/18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C49AE-04DB-9042-BA05-B316935E2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716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49AE-04DB-9042-BA05-B316935E2B0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0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Turn to hand out and discuss the scale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C49AE-04DB-9042-BA05-B316935E2B0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408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Relationship Id="rId3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Relationship Id="rId3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lide 1_Backgroun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91" y="0"/>
            <a:ext cx="9157262" cy="5158591"/>
          </a:xfrm>
          <a:prstGeom prst="rect">
            <a:avLst/>
          </a:prstGeom>
          <a:effectLst/>
        </p:spPr>
      </p:pic>
      <p:pic>
        <p:nvPicPr>
          <p:cNvPr id="3" name="Picture 2" descr="Decorative graphic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176" y="4636995"/>
            <a:ext cx="9330764" cy="413124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46530" y="1677428"/>
            <a:ext cx="8628530" cy="72390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/>
          <a:lstStyle>
            <a:lvl1pPr marL="0" indent="0" algn="ctr">
              <a:buFontTx/>
              <a:buNone/>
              <a:defRPr sz="4400" b="1" i="1">
                <a:solidFill>
                  <a:schemeClr val="bg1"/>
                </a:solidFill>
                <a:latin typeface="Helvetica"/>
                <a:cs typeface="Helvetica"/>
              </a:defRPr>
            </a:lvl1pPr>
            <a:lvl2pPr marL="457200" indent="0" algn="ctr">
              <a:buFontTx/>
              <a:buNone/>
              <a:defRPr sz="4800" b="1" i="1">
                <a:solidFill>
                  <a:schemeClr val="bg1"/>
                </a:solidFill>
                <a:latin typeface="Helvetica"/>
                <a:cs typeface="Helvetica"/>
              </a:defRPr>
            </a:lvl2pPr>
            <a:lvl3pPr marL="914400" indent="0" algn="ctr">
              <a:buFontTx/>
              <a:buNone/>
              <a:defRPr sz="4800" b="1" i="1">
                <a:solidFill>
                  <a:schemeClr val="bg1"/>
                </a:solidFill>
                <a:latin typeface="Helvetica"/>
                <a:cs typeface="Helvetica"/>
              </a:defRPr>
            </a:lvl3pPr>
            <a:lvl4pPr marL="1371600" indent="0" algn="ctr">
              <a:buFontTx/>
              <a:buNone/>
              <a:defRPr sz="4800" b="1" i="1">
                <a:solidFill>
                  <a:schemeClr val="bg1"/>
                </a:solidFill>
                <a:latin typeface="Helvetica"/>
                <a:cs typeface="Helvetica"/>
              </a:defRPr>
            </a:lvl4pPr>
            <a:lvl5pPr marL="1828800" indent="0" algn="ctr">
              <a:buFontTx/>
              <a:buNone/>
              <a:defRPr sz="4800" b="1" i="1">
                <a:solidFill>
                  <a:schemeClr val="bg1"/>
                </a:solidFill>
                <a:latin typeface="Helvetica"/>
                <a:cs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4" name="Picture 3" descr="Miami University Logo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530" y="240948"/>
            <a:ext cx="3036474" cy="901923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1733176" y="2386386"/>
            <a:ext cx="5602942" cy="519673"/>
          </a:xfrm>
          <a:prstGeom prst="rect">
            <a:avLst/>
          </a:prstGeom>
        </p:spPr>
        <p:txBody>
          <a:bodyPr vert="horz"/>
          <a:lstStyle>
            <a:lvl1pPr marL="0" indent="0" algn="ctr">
              <a:buFontTx/>
              <a:buNone/>
              <a:defRPr sz="3200" baseline="0">
                <a:solidFill>
                  <a:schemeClr val="bg1"/>
                </a:solidFill>
                <a:latin typeface="Helvetica"/>
              </a:defRPr>
            </a:lvl1pPr>
            <a:lvl2pPr marL="457200" indent="0" algn="ctr">
              <a:buFontTx/>
              <a:buNone/>
              <a:defRPr sz="2400" baseline="0">
                <a:solidFill>
                  <a:schemeClr val="bg1"/>
                </a:solidFill>
                <a:latin typeface="Helvetica"/>
              </a:defRPr>
            </a:lvl2pPr>
            <a:lvl3pPr marL="914400" indent="0" algn="ctr">
              <a:buFontTx/>
              <a:buNone/>
              <a:defRPr sz="2400" baseline="0">
                <a:solidFill>
                  <a:schemeClr val="bg1"/>
                </a:solidFill>
                <a:latin typeface="Helvetica"/>
              </a:defRPr>
            </a:lvl3pPr>
            <a:lvl4pPr marL="1371600" indent="0" algn="ctr">
              <a:buFontTx/>
              <a:buNone/>
              <a:defRPr sz="2400" baseline="0">
                <a:solidFill>
                  <a:schemeClr val="bg1"/>
                </a:solidFill>
                <a:latin typeface="Helvetica"/>
              </a:defRPr>
            </a:lvl4pPr>
            <a:lvl5pPr marL="1828800" indent="0" algn="ctr">
              <a:buFontTx/>
              <a:buNone/>
              <a:defRPr sz="240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4377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9922" y="-27574"/>
            <a:ext cx="226569" cy="5212161"/>
          </a:xfrm>
          <a:prstGeom prst="rect">
            <a:avLst/>
          </a:prstGeom>
          <a:solidFill>
            <a:srgbClr val="C309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pic>
        <p:nvPicPr>
          <p:cNvPr id="10" name="Picture 9" descr="Miami University Logo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589" y="4497295"/>
            <a:ext cx="1388318" cy="51902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47675" y="276225"/>
            <a:ext cx="5954713" cy="5905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3200" b="1" i="0">
                <a:solidFill>
                  <a:schemeClr val="tx2"/>
                </a:solidFill>
                <a:latin typeface="Helvetica"/>
              </a:defRPr>
            </a:lvl1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47674" y="866775"/>
            <a:ext cx="4677149" cy="47783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2400" baseline="0">
                <a:solidFill>
                  <a:schemeClr val="tx2"/>
                </a:solidFill>
                <a:latin typeface="Helvetica"/>
              </a:defRPr>
            </a:lvl1pPr>
            <a:lvl2pPr marL="457200" indent="0">
              <a:buFontTx/>
              <a:buNone/>
              <a:defRPr sz="2000" baseline="0">
                <a:solidFill>
                  <a:schemeClr val="tx2"/>
                </a:solidFill>
                <a:latin typeface="Helvetica"/>
              </a:defRPr>
            </a:lvl2pPr>
            <a:lvl3pPr marL="914400" indent="0">
              <a:buFontTx/>
              <a:buNone/>
              <a:defRPr sz="2000" baseline="0">
                <a:solidFill>
                  <a:schemeClr val="tx2"/>
                </a:solidFill>
                <a:latin typeface="Helvetica"/>
              </a:defRPr>
            </a:lvl3pPr>
            <a:lvl4pPr marL="1371600" indent="0">
              <a:buFontTx/>
              <a:buNone/>
              <a:defRPr sz="2000" baseline="0">
                <a:solidFill>
                  <a:schemeClr val="tx2"/>
                </a:solidFill>
                <a:latin typeface="Helvetica"/>
              </a:defRPr>
            </a:lvl4pPr>
            <a:lvl5pPr marL="1828800" indent="0">
              <a:buFontTx/>
              <a:buNone/>
              <a:defRPr sz="2000" baseline="0">
                <a:solidFill>
                  <a:schemeClr val="tx2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5319713" y="1104900"/>
            <a:ext cx="3525837" cy="287655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47675" y="1703388"/>
            <a:ext cx="4392613" cy="2584450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tx2"/>
              </a:buClr>
              <a:buSzPct val="80000"/>
              <a:buFont typeface="Lucida Grande"/>
              <a:buChar char="»"/>
              <a:defRPr sz="2000">
                <a:solidFill>
                  <a:schemeClr val="accent3">
                    <a:lumMod val="85000"/>
                    <a:lumOff val="15000"/>
                  </a:schemeClr>
                </a:solidFill>
                <a:latin typeface="Helvetica"/>
              </a:defRPr>
            </a:lvl1pPr>
            <a:lvl2pPr marL="742950" indent="-285750">
              <a:buClr>
                <a:schemeClr val="tx2"/>
              </a:buClr>
              <a:buSzPct val="80000"/>
              <a:buFont typeface="Lucida Grande"/>
              <a:buChar char="»"/>
              <a:defRPr sz="2000">
                <a:solidFill>
                  <a:schemeClr val="accent3">
                    <a:lumMod val="85000"/>
                    <a:lumOff val="15000"/>
                  </a:schemeClr>
                </a:solidFill>
                <a:latin typeface="Helvetica"/>
              </a:defRPr>
            </a:lvl2pPr>
            <a:lvl3pPr marL="1143000" indent="-228600">
              <a:buClr>
                <a:schemeClr val="tx2"/>
              </a:buClr>
              <a:buSzPct val="80000"/>
              <a:buFont typeface="Lucida Grande"/>
              <a:buChar char="»"/>
              <a:defRPr sz="2000">
                <a:solidFill>
                  <a:schemeClr val="accent3">
                    <a:lumMod val="85000"/>
                    <a:lumOff val="15000"/>
                  </a:schemeClr>
                </a:solidFill>
                <a:latin typeface="Helvetica"/>
              </a:defRPr>
            </a:lvl3pPr>
            <a:lvl4pPr marL="1600200" indent="-228600">
              <a:buClr>
                <a:schemeClr val="tx2"/>
              </a:buClr>
              <a:buSzPct val="80000"/>
              <a:buFont typeface="Lucida Grande"/>
              <a:buChar char="»"/>
              <a:defRPr sz="2000">
                <a:solidFill>
                  <a:schemeClr val="accent3">
                    <a:lumMod val="85000"/>
                    <a:lumOff val="15000"/>
                  </a:schemeClr>
                </a:solidFill>
                <a:latin typeface="Helvetica"/>
              </a:defRPr>
            </a:lvl4pPr>
            <a:lvl5pPr marL="2057400" indent="-228600">
              <a:buClr>
                <a:schemeClr val="tx2"/>
              </a:buClr>
              <a:buSzPct val="80000"/>
              <a:buFont typeface="Lucida Grande"/>
              <a:buChar char="»"/>
              <a:defRPr sz="2000">
                <a:solidFill>
                  <a:schemeClr val="accent3">
                    <a:lumMod val="85000"/>
                    <a:lumOff val="15000"/>
                  </a:schemeClr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 descr="Decorative graphic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621024" y="2361860"/>
            <a:ext cx="5376515" cy="463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3074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9922" y="-27574"/>
            <a:ext cx="226569" cy="5212161"/>
          </a:xfrm>
          <a:prstGeom prst="rect">
            <a:avLst/>
          </a:prstGeom>
          <a:solidFill>
            <a:srgbClr val="C309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pic>
        <p:nvPicPr>
          <p:cNvPr id="6" name="Picture 5" descr="Miami University Logo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589" y="4497295"/>
            <a:ext cx="1388318" cy="519022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382713" y="814388"/>
            <a:ext cx="6334125" cy="296545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1382713" y="3877795"/>
            <a:ext cx="6276975" cy="500063"/>
          </a:xfrm>
          <a:prstGeom prst="rect">
            <a:avLst/>
          </a:prstGeom>
        </p:spPr>
        <p:txBody>
          <a:bodyPr vert="horz"/>
          <a:lstStyle>
            <a:lvl1pPr marL="0" indent="0" algn="ctr">
              <a:buFontTx/>
              <a:buNone/>
              <a:defRPr sz="3200" b="0" i="1" baseline="0">
                <a:solidFill>
                  <a:schemeClr val="tx2"/>
                </a:solidFill>
                <a:latin typeface="Helvetica"/>
              </a:defRPr>
            </a:lvl1pPr>
            <a:lvl2pPr marL="457200" indent="0" algn="ctr">
              <a:buFontTx/>
              <a:buNone/>
              <a:defRPr sz="1800" b="0" i="1" baseline="0">
                <a:solidFill>
                  <a:schemeClr val="tx2"/>
                </a:solidFill>
                <a:latin typeface="Helvetica"/>
              </a:defRPr>
            </a:lvl2pPr>
            <a:lvl3pPr marL="914400" indent="0" algn="ctr">
              <a:buFontTx/>
              <a:buNone/>
              <a:defRPr sz="1800" b="0" i="1" baseline="0">
                <a:solidFill>
                  <a:schemeClr val="tx2"/>
                </a:solidFill>
                <a:latin typeface="Helvetica"/>
              </a:defRPr>
            </a:lvl3pPr>
            <a:lvl4pPr marL="1371600" indent="0" algn="ctr">
              <a:buFontTx/>
              <a:buNone/>
              <a:defRPr sz="1800" b="0" i="1" baseline="0">
                <a:solidFill>
                  <a:schemeClr val="tx2"/>
                </a:solidFill>
                <a:latin typeface="Helvetica"/>
              </a:defRPr>
            </a:lvl4pPr>
            <a:lvl5pPr marL="1828800" indent="0" algn="ctr">
              <a:buFontTx/>
              <a:buNone/>
              <a:defRPr sz="1800" b="0" i="1" baseline="0">
                <a:solidFill>
                  <a:schemeClr val="tx2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8" name="Picture 7" descr="Decorative graphic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621024" y="2361860"/>
            <a:ext cx="5376515" cy="463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1580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1" r:id="rId2"/>
    <p:sldLayoutId id="2147483667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nyti.ms/2KrDT20" TargetMode="External"/><Relationship Id="rId4" Type="http://schemas.openxmlformats.org/officeDocument/2006/relationships/hyperlink" Target="If%20Amazon%20Invades%20The%20Prescription%20Drug%20Business,%20It%20Will%20Be%20Welcomed%20As%20A%20Liberator%20https:/www.buzzfeed.com/davidlight/amazon-invade-the-pharmacy-prescription-drug?utm_term=.efEXkLpgJ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beefitswhatsfordinner.com/nutrition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733176" y="2579426"/>
            <a:ext cx="5602942" cy="519673"/>
          </a:xfrm>
        </p:spPr>
        <p:txBody>
          <a:bodyPr/>
          <a:lstStyle/>
          <a:p>
            <a:r>
              <a:rPr lang="en-US" sz="2800" b="1" i="1" dirty="0"/>
              <a:t>Using An Information Scoring System to Teach Students How to Use Problematic and Biased Sources</a:t>
            </a:r>
            <a:endParaRPr lang="en-US" sz="2800" dirty="0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28650" y="18748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 sz="3600" b="1" dirty="0" smtClean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They’re Going to Google It Anyway</a:t>
            </a:r>
            <a:endParaRPr lang="en-US" sz="3600" b="1" dirty="0">
              <a:solidFill>
                <a:schemeClr val="bg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01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823" y="571500"/>
            <a:ext cx="3767646" cy="3767646"/>
          </a:xfr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Muschert’s</a:t>
            </a:r>
            <a:r>
              <a:rPr lang="en-US" dirty="0" smtClean="0"/>
              <a:t> Assignment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000" dirty="0" smtClean="0"/>
              <a:t>SOC 410/Juvenile Delinquency 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Comprehensive Search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Annotated bibliography with standard source evaluation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Select sources for final paper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Draft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Final Paper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22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Muschert’s</a:t>
            </a:r>
            <a:r>
              <a:rPr lang="en-US" dirty="0" smtClean="0"/>
              <a:t> Assignment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Step 1 (~3</a:t>
            </a:r>
            <a:r>
              <a:rPr lang="en-US" baseline="30000" dirty="0" smtClean="0"/>
              <a:t>rd</a:t>
            </a:r>
            <a:r>
              <a:rPr lang="en-US" dirty="0" smtClean="0"/>
              <a:t> week)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6" r="4036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Students in library to do comprehensive search</a:t>
            </a:r>
          </a:p>
          <a:p>
            <a:r>
              <a:rPr lang="en-US" dirty="0" smtClean="0"/>
              <a:t>Library instruction</a:t>
            </a:r>
          </a:p>
          <a:p>
            <a:pPr lvl="1"/>
            <a:r>
              <a:rPr lang="en-US" dirty="0" smtClean="0"/>
              <a:t>Scholarly databases + catalog</a:t>
            </a:r>
          </a:p>
          <a:p>
            <a:pPr lvl="1"/>
            <a:r>
              <a:rPr lang="en-US" dirty="0" smtClean="0"/>
              <a:t>Effective Google searching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87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Muschert’s</a:t>
            </a:r>
            <a:r>
              <a:rPr lang="en-US" dirty="0" smtClean="0"/>
              <a:t> Assignment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Step 2 (~6</a:t>
            </a:r>
            <a:r>
              <a:rPr lang="en-US" baseline="30000" dirty="0" smtClean="0"/>
              <a:t>th</a:t>
            </a:r>
            <a:r>
              <a:rPr lang="en-US" dirty="0" smtClean="0"/>
              <a:t> week)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3" r="9143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Students in library for lesson on</a:t>
            </a:r>
          </a:p>
          <a:p>
            <a:pPr lvl="1"/>
            <a:r>
              <a:rPr lang="en-US" dirty="0" smtClean="0"/>
              <a:t>Annotating sources</a:t>
            </a:r>
          </a:p>
          <a:p>
            <a:pPr lvl="1"/>
            <a:r>
              <a:rPr lang="en-US" dirty="0" smtClean="0"/>
              <a:t>Evaluation system</a:t>
            </a:r>
          </a:p>
          <a:p>
            <a:r>
              <a:rPr lang="en-US" dirty="0" smtClean="0"/>
              <a:t>We also talk about step 3 (selection of sources for final project)</a:t>
            </a:r>
          </a:p>
        </p:txBody>
      </p:sp>
    </p:spTree>
    <p:extLst>
      <p:ext uri="{BB962C8B-B14F-4D97-AF65-F5344CB8AC3E}">
        <p14:creationId xmlns:p14="http://schemas.microsoft.com/office/powerpoint/2010/main" val="60568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Scale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627" y="866775"/>
            <a:ext cx="5626100" cy="4127500"/>
          </a:xfrm>
        </p:spPr>
      </p:pic>
    </p:spTree>
    <p:extLst>
      <p:ext uri="{BB962C8B-B14F-4D97-AF65-F5344CB8AC3E}">
        <p14:creationId xmlns:p14="http://schemas.microsoft.com/office/powerpoint/2010/main" val="39793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Assignment Adaptations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One Shot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8" b="9208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Step One: Students evaluate common set of sources using scale</a:t>
            </a:r>
          </a:p>
          <a:p>
            <a:r>
              <a:rPr lang="en-US" dirty="0" smtClean="0"/>
              <a:t>Step Two: Students search on their own topic</a:t>
            </a:r>
          </a:p>
          <a:p>
            <a:r>
              <a:rPr lang="en-US" dirty="0" smtClean="0"/>
              <a:t>Step Three: Students evaluate three of their sources.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76632" y="4953866"/>
            <a:ext cx="67746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By Time Maven at </a:t>
            </a:r>
            <a:r>
              <a:rPr lang="en-US" sz="800" dirty="0" err="1"/>
              <a:t>en.wikipedia</a:t>
            </a:r>
            <a:r>
              <a:rPr lang="en-US" sz="800" dirty="0"/>
              <a:t> - Transferred from </a:t>
            </a:r>
            <a:r>
              <a:rPr lang="en-US" sz="800" dirty="0" err="1"/>
              <a:t>en.wikipedia</a:t>
            </a:r>
            <a:r>
              <a:rPr lang="en-US" sz="800" dirty="0"/>
              <a:t> by </a:t>
            </a:r>
            <a:r>
              <a:rPr lang="en-US" sz="800" dirty="0" err="1"/>
              <a:t>Ronhjones</a:t>
            </a:r>
            <a:r>
              <a:rPr lang="en-US" sz="800" dirty="0"/>
              <a:t>, Public Domain, https://</a:t>
            </a:r>
            <a:r>
              <a:rPr lang="en-US" sz="800" dirty="0" err="1"/>
              <a:t>commons.wikimedia.org</a:t>
            </a:r>
            <a:r>
              <a:rPr lang="en-US" sz="800" dirty="0"/>
              <a:t>/w/</a:t>
            </a:r>
            <a:r>
              <a:rPr lang="en-US" sz="800" dirty="0" err="1"/>
              <a:t>index.php?curid</a:t>
            </a:r>
            <a:r>
              <a:rPr lang="en-US" sz="800" dirty="0"/>
              <a:t>=17885493</a:t>
            </a:r>
          </a:p>
        </p:txBody>
      </p:sp>
    </p:spTree>
    <p:extLst>
      <p:ext uri="{BB962C8B-B14F-4D97-AF65-F5344CB8AC3E}">
        <p14:creationId xmlns:p14="http://schemas.microsoft.com/office/powerpoint/2010/main" val="122202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Assignment Adaptations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Semester-length course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Step One: Students evaluate common set of sources using </a:t>
            </a:r>
            <a:r>
              <a:rPr lang="en-US" dirty="0" smtClean="0"/>
              <a:t>scale</a:t>
            </a:r>
          </a:p>
          <a:p>
            <a:r>
              <a:rPr lang="en-US" dirty="0" smtClean="0"/>
              <a:t>Step Two: Students hand in annotated bib with sources evaluations</a:t>
            </a:r>
          </a:p>
          <a:p>
            <a:r>
              <a:rPr lang="en-US" dirty="0" smtClean="0"/>
              <a:t>Step Three: Source evaluations included in reference list of final papers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18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Example Reference with Evaluation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74" y="1935163"/>
            <a:ext cx="7785100" cy="2819400"/>
          </a:xfrm>
        </p:spPr>
      </p:pic>
    </p:spTree>
    <p:extLst>
      <p:ext uri="{BB962C8B-B14F-4D97-AF65-F5344CB8AC3E}">
        <p14:creationId xmlns:p14="http://schemas.microsoft.com/office/powerpoint/2010/main" val="177915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Lets Evaluate Some Sources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CRAAP vs 4 point scale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u="sng" dirty="0">
                <a:hlinkClick r:id="rId2"/>
              </a:rPr>
              <a:t>https://</a:t>
            </a:r>
            <a:r>
              <a:rPr lang="en-US" u="sng" dirty="0" smtClean="0">
                <a:hlinkClick r:id="rId2"/>
              </a:rPr>
              <a:t>www.beefitswhatsfordinner.com/nutrition</a:t>
            </a:r>
            <a:endParaRPr lang="en-US" u="sng" dirty="0" smtClean="0"/>
          </a:p>
          <a:p>
            <a:pPr lvl="0"/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nyti.ms/2KrDT20</a:t>
            </a:r>
            <a:endParaRPr lang="en-US" dirty="0" smtClean="0"/>
          </a:p>
          <a:p>
            <a:pPr lvl="0"/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err="1">
                <a:hlinkClick r:id="rId4"/>
              </a:rPr>
              <a:t>www.buzzfeed.com</a:t>
            </a:r>
            <a:r>
              <a:rPr lang="en-US" dirty="0">
                <a:hlinkClick r:id="rId4"/>
              </a:rPr>
              <a:t>/</a:t>
            </a:r>
            <a:r>
              <a:rPr lang="en-US" dirty="0" err="1">
                <a:hlinkClick r:id="rId4"/>
              </a:rPr>
              <a:t>davidlight</a:t>
            </a:r>
            <a:r>
              <a:rPr lang="en-US" dirty="0">
                <a:hlinkClick r:id="rId4"/>
              </a:rPr>
              <a:t>/</a:t>
            </a:r>
            <a:r>
              <a:rPr lang="en-US" dirty="0" err="1">
                <a:hlinkClick r:id="rId4"/>
              </a:rPr>
              <a:t>amazon-invade-the-pharmacy-prescription-drug?utm_term</a:t>
            </a:r>
            <a:r>
              <a:rPr lang="en-US" dirty="0">
                <a:hlinkClick r:id="rId4"/>
              </a:rPr>
              <a:t>=.</a:t>
            </a:r>
            <a:r>
              <a:rPr lang="en-US" dirty="0" err="1">
                <a:hlinkClick r:id="rId4"/>
              </a:rPr>
              <a:t>efEXkLpgJ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6442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1511300"/>
            <a:ext cx="6819900" cy="363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87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Source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3" r="4023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800" dirty="0" smtClean="0"/>
              <a:t>The system that I will present was initially developed by Dr. Glenn </a:t>
            </a:r>
            <a:r>
              <a:rPr lang="en-US" sz="1800" dirty="0" err="1" smtClean="0"/>
              <a:t>Muschert</a:t>
            </a:r>
            <a:r>
              <a:rPr lang="en-US" sz="1800" dirty="0" smtClean="0"/>
              <a:t> (Sociology) and Michael Howser (Social Sciences Librarian) at Miami University in 2006</a:t>
            </a:r>
          </a:p>
          <a:p>
            <a:r>
              <a:rPr lang="en-US" sz="1800" dirty="0" smtClean="0"/>
              <a:t>It was a product of a Faculty Learning Community of information fluency</a:t>
            </a:r>
          </a:p>
          <a:p>
            <a:r>
              <a:rPr lang="en-US" sz="1800" dirty="0" smtClean="0"/>
              <a:t>I was involved in later revisions to the assignment and the rating scale</a:t>
            </a:r>
          </a:p>
        </p:txBody>
      </p:sp>
    </p:spTree>
    <p:extLst>
      <p:ext uri="{BB962C8B-B14F-4D97-AF65-F5344CB8AC3E}">
        <p14:creationId xmlns:p14="http://schemas.microsoft.com/office/powerpoint/2010/main" val="155214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Original Assignment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7675" y="1703388"/>
            <a:ext cx="7522152" cy="2584450"/>
          </a:xfrm>
        </p:spPr>
        <p:txBody>
          <a:bodyPr/>
          <a:lstStyle/>
          <a:p>
            <a:r>
              <a:rPr lang="en-US" dirty="0" smtClean="0"/>
              <a:t>Students in a 400 level SOC class were conducting research on specific incidences of school violence. Some student topics lacked scholarly sources because they were:</a:t>
            </a:r>
          </a:p>
          <a:p>
            <a:pPr lvl="1"/>
            <a:r>
              <a:rPr lang="en-US" dirty="0" smtClean="0"/>
              <a:t>very recent 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bscure</a:t>
            </a:r>
          </a:p>
          <a:p>
            <a:r>
              <a:rPr lang="en-US" dirty="0" smtClean="0"/>
              <a:t>Faculty member desired a structure that would allow students to use biases and questionable sources.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6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040" y="985136"/>
            <a:ext cx="3327471" cy="3569194"/>
          </a:xfrm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382713" y="274638"/>
            <a:ext cx="6334126" cy="9937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32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Problems</a:t>
            </a:r>
            <a:endParaRPr lang="en-US" sz="3200" b="1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7675" y="1571775"/>
            <a:ext cx="8194880" cy="249878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Binary evaluation of information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Frequency of bad sources, especially when researching very current topics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Students’ </a:t>
            </a:r>
            <a:r>
              <a:rPr lang="en-US" sz="3200" dirty="0" smtClean="0"/>
              <a:t>information seeking behavior</a:t>
            </a:r>
            <a:endParaRPr lang="en-US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7675" y="846246"/>
            <a:ext cx="4102100" cy="446069"/>
          </a:xfrm>
        </p:spPr>
        <p:txBody>
          <a:bodyPr/>
          <a:lstStyle/>
          <a:p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447675" y="274638"/>
            <a:ext cx="8397875" cy="9937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32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Problems:</a:t>
            </a:r>
            <a:endParaRPr lang="en-US" sz="3200" b="1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36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Problem One: Binary Evaluation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CRAAP Test </a:t>
            </a:r>
            <a:r>
              <a:rPr lang="en-US" dirty="0" smtClean="0"/>
              <a:t>(Blakeslee, 2004) was designed </a:t>
            </a:r>
            <a:r>
              <a:rPr lang="en-US" dirty="0" smtClean="0"/>
              <a:t>to help students avoid “bad” sources. We wanted to develop a system that allows students to make use of sources that would be considered CRAAP.</a:t>
            </a:r>
            <a:endParaRPr lang="en-US" dirty="0"/>
          </a:p>
        </p:txBody>
      </p:sp>
      <p:pic>
        <p:nvPicPr>
          <p:cNvPr id="9" name="Picture Placeholder 8"/>
          <p:cNvPicPr preferRelativeResize="0"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288" y="1344613"/>
            <a:ext cx="4121296" cy="2653212"/>
          </a:xfrm>
        </p:spPr>
      </p:pic>
    </p:spTree>
    <p:extLst>
      <p:ext uri="{BB962C8B-B14F-4D97-AF65-F5344CB8AC3E}">
        <p14:creationId xmlns:p14="http://schemas.microsoft.com/office/powerpoint/2010/main" val="173319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Problem 2: So much CRAAP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976" y="1048391"/>
            <a:ext cx="3108223" cy="3108223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”Bad” sources are produced faster than good sources. </a:t>
            </a:r>
          </a:p>
          <a:p>
            <a:r>
              <a:rPr lang="en-US" dirty="0" smtClean="0"/>
              <a:t>Popular sources are produced faster than scholarly sources.</a:t>
            </a:r>
          </a:p>
          <a:p>
            <a:r>
              <a:rPr lang="en-US" dirty="0" smtClean="0"/>
              <a:t>Sometimes sources that fail the CRAAP test, like personal blogs or social media, are valuable for a particular topic.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62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They’ll Google it Anyway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7675" y="1703388"/>
            <a:ext cx="7147744" cy="2485154"/>
          </a:xfrm>
        </p:spPr>
        <p:txBody>
          <a:bodyPr/>
          <a:lstStyle/>
          <a:p>
            <a:r>
              <a:rPr lang="en-US" dirty="0" smtClean="0"/>
              <a:t>“When asked, on a scale of 0-10, how skilled they are at finding information online, [</a:t>
            </a:r>
            <a:r>
              <a:rPr lang="mr-IN" dirty="0" smtClean="0"/>
              <a:t>…</a:t>
            </a:r>
            <a:r>
              <a:rPr lang="en-US" dirty="0" smtClean="0"/>
              <a:t>] the average self rating was 7.75” (Georgas, 2013).</a:t>
            </a:r>
          </a:p>
          <a:p>
            <a:r>
              <a:rPr lang="en-US" dirty="0" smtClean="0"/>
              <a:t>Even with 4 years of library instruction, 45% of students began their research with a Google search (</a:t>
            </a:r>
            <a:r>
              <a:rPr lang="en-US" dirty="0" err="1" smtClean="0"/>
              <a:t>Perruso</a:t>
            </a:r>
            <a:r>
              <a:rPr lang="en-US" dirty="0" smtClean="0"/>
              <a:t>, 2016).</a:t>
            </a:r>
          </a:p>
          <a:p>
            <a:r>
              <a:rPr lang="en-US" dirty="0" smtClean="0"/>
              <a:t>”</a:t>
            </a:r>
            <a:r>
              <a:rPr lang="mr-IN" dirty="0" smtClean="0"/>
              <a:t>…</a:t>
            </a:r>
            <a:r>
              <a:rPr lang="en-US" dirty="0" smtClean="0"/>
              <a:t>performance features, along with ease of use, were primary factors </a:t>
            </a:r>
            <a:r>
              <a:rPr lang="en-US" dirty="0" err="1" smtClean="0"/>
              <a:t>influcing</a:t>
            </a:r>
            <a:r>
              <a:rPr lang="en-US" dirty="0" smtClean="0"/>
              <a:t> database selection (Walsh &amp; </a:t>
            </a:r>
            <a:r>
              <a:rPr lang="en-US" dirty="0" err="1" smtClean="0"/>
              <a:t>Borkowski</a:t>
            </a:r>
            <a:r>
              <a:rPr lang="en-US" dirty="0" smtClean="0"/>
              <a:t>, 2018).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18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32339" y="131705"/>
            <a:ext cx="6276975" cy="500063"/>
          </a:xfrm>
        </p:spPr>
        <p:txBody>
          <a:bodyPr/>
          <a:lstStyle/>
          <a:p>
            <a:pPr algn="l"/>
            <a:r>
              <a:rPr lang="en-US" dirty="0" smtClean="0"/>
              <a:t>The Assignments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6142" y="631768"/>
            <a:ext cx="3567266" cy="356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38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Miami 2015-2016">
      <a:dk1>
        <a:srgbClr val="AE0F2A"/>
      </a:dk1>
      <a:lt1>
        <a:srgbClr val="FFFFFF"/>
      </a:lt1>
      <a:dk2>
        <a:srgbClr val="C80A2A"/>
      </a:dk2>
      <a:lt2>
        <a:srgbClr val="FFFFFF"/>
      </a:lt2>
      <a:accent1>
        <a:srgbClr val="C8102E"/>
      </a:accent1>
      <a:accent2>
        <a:srgbClr val="FFFFFF"/>
      </a:accent2>
      <a:accent3>
        <a:srgbClr val="000000"/>
      </a:accent3>
      <a:accent4>
        <a:srgbClr val="FFFFFF"/>
      </a:accent4>
      <a:accent5>
        <a:srgbClr val="E14F43"/>
      </a:accent5>
      <a:accent6>
        <a:srgbClr val="404040"/>
      </a:accent6>
      <a:hlink>
        <a:srgbClr val="C80A2A"/>
      </a:hlink>
      <a:folHlink>
        <a:srgbClr val="40404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9439</TotalTime>
  <Words>541</Words>
  <Application>Microsoft Macintosh PowerPoint</Application>
  <PresentationFormat>On-screen Show (16:9)</PresentationFormat>
  <Paragraphs>68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Calibri</vt:lpstr>
      <vt:lpstr>Helvetica</vt:lpstr>
      <vt:lpstr>Lucida Grande</vt:lpstr>
      <vt:lpstr>Mangal</vt:lpstr>
      <vt:lpstr>Arial</vt:lpstr>
      <vt:lpstr>Custom Design</vt:lpstr>
      <vt:lpstr>They’re Going to Google It Anyway</vt:lpstr>
      <vt:lpstr>PowerPoint Presentation</vt:lpstr>
      <vt:lpstr>PowerPoint Presentation</vt:lpstr>
      <vt:lpstr>The Problems</vt:lpstr>
      <vt:lpstr>The Problems: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campus!</dc:title>
  <dc:subject/>
  <dc:creator>Donna Barnet</dc:creator>
  <cp:keywords/>
  <dc:description/>
  <cp:lastModifiedBy>Microsoft Office User</cp:lastModifiedBy>
  <cp:revision>281</cp:revision>
  <cp:lastPrinted>2012-06-26T19:36:11Z</cp:lastPrinted>
  <dcterms:created xsi:type="dcterms:W3CDTF">2011-09-09T19:38:31Z</dcterms:created>
  <dcterms:modified xsi:type="dcterms:W3CDTF">2018-05-03T19:14:39Z</dcterms:modified>
  <cp:category/>
</cp:coreProperties>
</file>