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4" r:id="rId1"/>
  </p:sldMasterIdLst>
  <p:notesMasterIdLst>
    <p:notesMasterId r:id="rId26"/>
  </p:notesMasterIdLst>
  <p:handoutMasterIdLst>
    <p:handoutMasterId r:id="rId27"/>
  </p:handoutMasterIdLst>
  <p:sldIdLst>
    <p:sldId id="256" r:id="rId2"/>
    <p:sldId id="258" r:id="rId3"/>
    <p:sldId id="257" r:id="rId4"/>
    <p:sldId id="262" r:id="rId5"/>
    <p:sldId id="259" r:id="rId6"/>
    <p:sldId id="266" r:id="rId7"/>
    <p:sldId id="269" r:id="rId8"/>
    <p:sldId id="270" r:id="rId9"/>
    <p:sldId id="278" r:id="rId10"/>
    <p:sldId id="289" r:id="rId11"/>
    <p:sldId id="296" r:id="rId12"/>
    <p:sldId id="304" r:id="rId13"/>
    <p:sldId id="308" r:id="rId14"/>
    <p:sldId id="300" r:id="rId15"/>
    <p:sldId id="299" r:id="rId16"/>
    <p:sldId id="301" r:id="rId17"/>
    <p:sldId id="302" r:id="rId18"/>
    <p:sldId id="303" r:id="rId19"/>
    <p:sldId id="295" r:id="rId20"/>
    <p:sldId id="305" r:id="rId21"/>
    <p:sldId id="306" r:id="rId22"/>
    <p:sldId id="287" r:id="rId23"/>
    <p:sldId id="307" r:id="rId24"/>
    <p:sldId id="271"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83" d="100"/>
          <a:sy n="83" d="100"/>
        </p:scale>
        <p:origin x="643"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4FD54BD-8996-4431-BF17-14F9AD5F6BD4}" type="datetimeFigureOut">
              <a:rPr lang="en-US" smtClean="0"/>
              <a:t>11/2/2018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6293943-ED7C-4CD2-B86F-ACF106C28688}" type="slidenum">
              <a:rPr lang="en-US" smtClean="0"/>
              <a:t>‹#›</a:t>
            </a:fld>
            <a:endParaRPr lang="en-US"/>
          </a:p>
        </p:txBody>
      </p:sp>
    </p:spTree>
    <p:extLst>
      <p:ext uri="{BB962C8B-B14F-4D97-AF65-F5344CB8AC3E}">
        <p14:creationId xmlns:p14="http://schemas.microsoft.com/office/powerpoint/2010/main" val="1447971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8E3D7-CF1D-4BC5-BFD1-1486CB5C5388}" type="datetimeFigureOut">
              <a:rPr lang="en-US" smtClean="0"/>
              <a:t>11/2/2018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766D4-14F4-4709-B2F6-5C3985C2F79E}" type="slidenum">
              <a:rPr lang="en-US" smtClean="0"/>
              <a:t>‹#›</a:t>
            </a:fld>
            <a:endParaRPr lang="en-US"/>
          </a:p>
        </p:txBody>
      </p:sp>
    </p:spTree>
    <p:extLst>
      <p:ext uri="{BB962C8B-B14F-4D97-AF65-F5344CB8AC3E}">
        <p14:creationId xmlns:p14="http://schemas.microsoft.com/office/powerpoint/2010/main" val="1277041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a:t>
            </a:fld>
            <a:endParaRPr lang="en-US"/>
          </a:p>
        </p:txBody>
      </p:sp>
    </p:spTree>
    <p:extLst>
      <p:ext uri="{BB962C8B-B14F-4D97-AF65-F5344CB8AC3E}">
        <p14:creationId xmlns:p14="http://schemas.microsoft.com/office/powerpoint/2010/main" val="1874653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10</a:t>
            </a:fld>
            <a:endParaRPr lang="en-US"/>
          </a:p>
        </p:txBody>
      </p:sp>
    </p:spTree>
    <p:extLst>
      <p:ext uri="{BB962C8B-B14F-4D97-AF65-F5344CB8AC3E}">
        <p14:creationId xmlns:p14="http://schemas.microsoft.com/office/powerpoint/2010/main" val="70380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11</a:t>
            </a:fld>
            <a:endParaRPr lang="en-US"/>
          </a:p>
        </p:txBody>
      </p:sp>
    </p:spTree>
    <p:extLst>
      <p:ext uri="{BB962C8B-B14F-4D97-AF65-F5344CB8AC3E}">
        <p14:creationId xmlns:p14="http://schemas.microsoft.com/office/powerpoint/2010/main" val="3543377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FB2766D4-14F4-4709-B2F6-5C3985C2F79E}" type="slidenum">
              <a:rPr lang="en-US" smtClean="0"/>
              <a:t>12</a:t>
            </a:fld>
            <a:endParaRPr lang="en-US"/>
          </a:p>
        </p:txBody>
      </p:sp>
    </p:spTree>
    <p:extLst>
      <p:ext uri="{BB962C8B-B14F-4D97-AF65-F5344CB8AC3E}">
        <p14:creationId xmlns:p14="http://schemas.microsoft.com/office/powerpoint/2010/main" val="246051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14</a:t>
            </a:fld>
            <a:endParaRPr lang="en-US"/>
          </a:p>
        </p:txBody>
      </p:sp>
    </p:spTree>
    <p:extLst>
      <p:ext uri="{BB962C8B-B14F-4D97-AF65-F5344CB8AC3E}">
        <p14:creationId xmlns:p14="http://schemas.microsoft.com/office/powerpoint/2010/main" val="861981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15</a:t>
            </a:fld>
            <a:endParaRPr lang="en-US"/>
          </a:p>
        </p:txBody>
      </p:sp>
    </p:spTree>
    <p:extLst>
      <p:ext uri="{BB962C8B-B14F-4D97-AF65-F5344CB8AC3E}">
        <p14:creationId xmlns:p14="http://schemas.microsoft.com/office/powerpoint/2010/main" val="503027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Ingwer</a:t>
            </a:r>
            <a:r>
              <a:rPr lang="en-US" dirty="0" smtClean="0"/>
              <a:t> asserts that this need is critical because “Imagine what it would feel like if everything in the world felt foreign or alien….Feeling invisible is among the psychologically most desperate predicaments in which a person can find him- or herself.”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16</a:t>
            </a:fld>
            <a:endParaRPr lang="en-US"/>
          </a:p>
        </p:txBody>
      </p:sp>
    </p:spTree>
    <p:extLst>
      <p:ext uri="{BB962C8B-B14F-4D97-AF65-F5344CB8AC3E}">
        <p14:creationId xmlns:p14="http://schemas.microsoft.com/office/powerpoint/2010/main" val="968693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Francis explains that “The fourth level of need addressed by Maslow is esteem. This is addressed through self-esteem, confidence, achievement, respect of others, and respect by others. Esteem can take several forms in the library. For some patrons, the importance of the library is seen in the respect they are shown by the library staff. Their reading habits are not questioned and they are allowed time and space to conduct research. The library is also a place for patrons to increase their knowledge, which will correspond to an increase in self-esteem. Also, through the use of the library, patrons develop confidence in the skills necessary for research, such as performing a search in a database or evaluating a source. This confidence is displayed when they share these skills with others by helping a friend find a book or telling neighbors about what they have found in the library.”</a:t>
            </a:r>
          </a:p>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17</a:t>
            </a:fld>
            <a:endParaRPr lang="en-US"/>
          </a:p>
        </p:txBody>
      </p:sp>
    </p:spTree>
    <p:extLst>
      <p:ext uri="{BB962C8B-B14F-4D97-AF65-F5344CB8AC3E}">
        <p14:creationId xmlns:p14="http://schemas.microsoft.com/office/powerpoint/2010/main" val="3733685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Francis puts this need in library terms by asserting </a:t>
            </a:r>
            <a:r>
              <a:rPr lang="en-US" sz="1200" dirty="0" smtClean="0"/>
              <a:t>“Aspects of [self-actualization] include problem solving, lack of prejudice, acceptance of facts, morality, creativity, and spontaneity. These traits correspond readily to the outcomes set forth within the ACRL Standards. Problem solving is addressed when a student is able to create search strategies in order to effectively and efficiently search for information. Lack of prejudice is an important mindset when evaluating information. Acceptance of facts is seen when a student incorporates information into his or her knowledge base and value system. Morality is addressed by using information legally. These outcomes imply the use of high-order critical thinking skills. An information literate individual requires the traits and skills portrayed within the level of self-actualization.”</a:t>
            </a:r>
          </a:p>
        </p:txBody>
      </p:sp>
      <p:sp>
        <p:nvSpPr>
          <p:cNvPr id="4" name="Slide Number Placeholder 3"/>
          <p:cNvSpPr>
            <a:spLocks noGrp="1"/>
          </p:cNvSpPr>
          <p:nvPr>
            <p:ph type="sldNum" sz="quarter" idx="10"/>
          </p:nvPr>
        </p:nvSpPr>
        <p:spPr/>
        <p:txBody>
          <a:bodyPr/>
          <a:lstStyle/>
          <a:p>
            <a:fld id="{FB2766D4-14F4-4709-B2F6-5C3985C2F79E}" type="slidenum">
              <a:rPr lang="en-US" smtClean="0"/>
              <a:t>18</a:t>
            </a:fld>
            <a:endParaRPr lang="en-US"/>
          </a:p>
        </p:txBody>
      </p:sp>
    </p:spTree>
    <p:extLst>
      <p:ext uri="{BB962C8B-B14F-4D97-AF65-F5344CB8AC3E}">
        <p14:creationId xmlns:p14="http://schemas.microsoft.com/office/powerpoint/2010/main" val="3241010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19</a:t>
            </a:fld>
            <a:endParaRPr lang="en-US"/>
          </a:p>
        </p:txBody>
      </p:sp>
    </p:spTree>
    <p:extLst>
      <p:ext uri="{BB962C8B-B14F-4D97-AF65-F5344CB8AC3E}">
        <p14:creationId xmlns:p14="http://schemas.microsoft.com/office/powerpoint/2010/main" val="3984707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20</a:t>
            </a:fld>
            <a:endParaRPr lang="en-US"/>
          </a:p>
        </p:txBody>
      </p:sp>
    </p:spTree>
    <p:extLst>
      <p:ext uri="{BB962C8B-B14F-4D97-AF65-F5344CB8AC3E}">
        <p14:creationId xmlns:p14="http://schemas.microsoft.com/office/powerpoint/2010/main" val="1432810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a:t>
            </a:fld>
            <a:endParaRPr lang="en-US"/>
          </a:p>
        </p:txBody>
      </p:sp>
    </p:spTree>
    <p:extLst>
      <p:ext uri="{BB962C8B-B14F-4D97-AF65-F5344CB8AC3E}">
        <p14:creationId xmlns:p14="http://schemas.microsoft.com/office/powerpoint/2010/main" val="2069038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21</a:t>
            </a:fld>
            <a:endParaRPr lang="en-US"/>
          </a:p>
        </p:txBody>
      </p:sp>
    </p:spTree>
    <p:extLst>
      <p:ext uri="{BB962C8B-B14F-4D97-AF65-F5344CB8AC3E}">
        <p14:creationId xmlns:p14="http://schemas.microsoft.com/office/powerpoint/2010/main" val="2392613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22</a:t>
            </a:fld>
            <a:endParaRPr lang="en-US"/>
          </a:p>
        </p:txBody>
      </p:sp>
    </p:spTree>
    <p:extLst>
      <p:ext uri="{BB962C8B-B14F-4D97-AF65-F5344CB8AC3E}">
        <p14:creationId xmlns:p14="http://schemas.microsoft.com/office/powerpoint/2010/main" val="318631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23</a:t>
            </a:fld>
            <a:endParaRPr lang="en-US"/>
          </a:p>
        </p:txBody>
      </p:sp>
    </p:spTree>
    <p:extLst>
      <p:ext uri="{BB962C8B-B14F-4D97-AF65-F5344CB8AC3E}">
        <p14:creationId xmlns:p14="http://schemas.microsoft.com/office/powerpoint/2010/main" val="23765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24</a:t>
            </a:fld>
            <a:endParaRPr lang="en-US"/>
          </a:p>
        </p:txBody>
      </p:sp>
    </p:spTree>
    <p:extLst>
      <p:ext uri="{BB962C8B-B14F-4D97-AF65-F5344CB8AC3E}">
        <p14:creationId xmlns:p14="http://schemas.microsoft.com/office/powerpoint/2010/main" val="1990041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3</a:t>
            </a:fld>
            <a:endParaRPr lang="en-US"/>
          </a:p>
        </p:txBody>
      </p:sp>
    </p:spTree>
    <p:extLst>
      <p:ext uri="{BB962C8B-B14F-4D97-AF65-F5344CB8AC3E}">
        <p14:creationId xmlns:p14="http://schemas.microsoft.com/office/powerpoint/2010/main" val="4136795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4</a:t>
            </a:fld>
            <a:endParaRPr lang="en-US"/>
          </a:p>
        </p:txBody>
      </p:sp>
    </p:spTree>
    <p:extLst>
      <p:ext uri="{BB962C8B-B14F-4D97-AF65-F5344CB8AC3E}">
        <p14:creationId xmlns:p14="http://schemas.microsoft.com/office/powerpoint/2010/main" val="487070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2766D4-14F4-4709-B2F6-5C3985C2F79E}" type="slidenum">
              <a:rPr lang="en-US" smtClean="0"/>
              <a:t>5</a:t>
            </a:fld>
            <a:endParaRPr lang="en-US"/>
          </a:p>
        </p:txBody>
      </p:sp>
    </p:spTree>
    <p:extLst>
      <p:ext uri="{BB962C8B-B14F-4D97-AF65-F5344CB8AC3E}">
        <p14:creationId xmlns:p14="http://schemas.microsoft.com/office/powerpoint/2010/main" val="1263664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6</a:t>
            </a:fld>
            <a:endParaRPr lang="en-US"/>
          </a:p>
        </p:txBody>
      </p:sp>
    </p:spTree>
    <p:extLst>
      <p:ext uri="{BB962C8B-B14F-4D97-AF65-F5344CB8AC3E}">
        <p14:creationId xmlns:p14="http://schemas.microsoft.com/office/powerpoint/2010/main" val="3486309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7</a:t>
            </a:fld>
            <a:endParaRPr lang="en-US"/>
          </a:p>
        </p:txBody>
      </p:sp>
    </p:spTree>
    <p:extLst>
      <p:ext uri="{BB962C8B-B14F-4D97-AF65-F5344CB8AC3E}">
        <p14:creationId xmlns:p14="http://schemas.microsoft.com/office/powerpoint/2010/main" val="4078387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8</a:t>
            </a:fld>
            <a:endParaRPr lang="en-US"/>
          </a:p>
        </p:txBody>
      </p:sp>
    </p:spTree>
    <p:extLst>
      <p:ext uri="{BB962C8B-B14F-4D97-AF65-F5344CB8AC3E}">
        <p14:creationId xmlns:p14="http://schemas.microsoft.com/office/powerpoint/2010/main" val="487227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2766D4-14F4-4709-B2F6-5C3985C2F79E}" type="slidenum">
              <a:rPr lang="en-US" smtClean="0"/>
              <a:t>9</a:t>
            </a:fld>
            <a:endParaRPr lang="en-US"/>
          </a:p>
        </p:txBody>
      </p:sp>
    </p:spTree>
    <p:extLst>
      <p:ext uri="{BB962C8B-B14F-4D97-AF65-F5344CB8AC3E}">
        <p14:creationId xmlns:p14="http://schemas.microsoft.com/office/powerpoint/2010/main" val="2826302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8D69C69-03DB-4356-AB67-94B98E9BDD87}"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2457953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D69C69-03DB-4356-AB67-94B98E9BDD87}" type="datetimeFigureOut">
              <a:rPr lang="en-US" smtClean="0"/>
              <a:t>11/2/2018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1608765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D69C69-03DB-4356-AB67-94B98E9BDD87}" type="datetimeFigureOut">
              <a:rPr lang="en-US" smtClean="0"/>
              <a:t>11/2/2018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1805055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D69C69-03DB-4356-AB67-94B98E9BDD87}"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2858773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8D69C69-03DB-4356-AB67-94B98E9BDD87}" type="datetimeFigureOut">
              <a:rPr lang="en-US" smtClean="0"/>
              <a:t>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1005753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18D69C69-03DB-4356-AB67-94B98E9BDD87}" type="datetimeFigureOut">
              <a:rPr lang="en-US" smtClean="0"/>
              <a:t>11/2/2018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1591310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18D69C69-03DB-4356-AB67-94B98E9BDD87}" type="datetimeFigureOut">
              <a:rPr lang="en-US" smtClean="0"/>
              <a:t>11/2/2018</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3297642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18D69C69-03DB-4356-AB67-94B98E9BDD87}" type="datetimeFigureOut">
              <a:rPr lang="en-US" smtClean="0"/>
              <a:t>11/2/2018</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2796618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8D69C69-03DB-4356-AB67-94B98E9BDD87}" type="datetimeFigureOut">
              <a:rPr lang="en-US" smtClean="0"/>
              <a:t>11/2/2018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319734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18D69C69-03DB-4356-AB67-94B98E9BDD87}" type="datetimeFigureOut">
              <a:rPr lang="en-US" smtClean="0"/>
              <a:t>11/2/2018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3106753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18D69C69-03DB-4356-AB67-94B98E9BDD87}" type="datetimeFigureOut">
              <a:rPr lang="en-US" smtClean="0"/>
              <a:t>11/2/2018</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82ABC539-1488-4EC7-AFFE-2DD2D1D1A43D}" type="slidenum">
              <a:rPr lang="en-US" smtClean="0"/>
              <a:t>‹#›</a:t>
            </a:fld>
            <a:endParaRPr lang="en-US"/>
          </a:p>
        </p:txBody>
      </p:sp>
    </p:spTree>
    <p:extLst>
      <p:ext uri="{BB962C8B-B14F-4D97-AF65-F5344CB8AC3E}">
        <p14:creationId xmlns:p14="http://schemas.microsoft.com/office/powerpoint/2010/main" val="1608934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18D69C69-03DB-4356-AB67-94B98E9BDD87}" type="datetimeFigureOut">
              <a:rPr lang="en-US" smtClean="0"/>
              <a:t>11/2/2018</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82ABC539-1488-4EC7-AFFE-2DD2D1D1A43D}" type="slidenum">
              <a:rPr lang="en-US" smtClean="0"/>
              <a:t>‹#›</a:t>
            </a:fld>
            <a:endParaRPr lang="en-US"/>
          </a:p>
        </p:txBody>
      </p:sp>
    </p:spTree>
    <p:extLst>
      <p:ext uri="{BB962C8B-B14F-4D97-AF65-F5344CB8AC3E}">
        <p14:creationId xmlns:p14="http://schemas.microsoft.com/office/powerpoint/2010/main" val="1568514218"/>
      </p:ext>
    </p:extLst>
  </p:cSld>
  <p:clrMap bg1="lt1" tx1="dk1" bg2="lt2" tx2="dk2" accent1="accent1" accent2="accent2" accent3="accent3" accent4="accent4" accent5="accent5" accent6="accent6" hlink="hlink" folHlink="folHlink"/>
  <p:sldLayoutIdLst>
    <p:sldLayoutId id="2147484675" r:id="rId1"/>
    <p:sldLayoutId id="2147484676" r:id="rId2"/>
    <p:sldLayoutId id="2147484677" r:id="rId3"/>
    <p:sldLayoutId id="2147484678" r:id="rId4"/>
    <p:sldLayoutId id="2147484679" r:id="rId5"/>
    <p:sldLayoutId id="2147484680" r:id="rId6"/>
    <p:sldLayoutId id="2147484681" r:id="rId7"/>
    <p:sldLayoutId id="2147484682" r:id="rId8"/>
    <p:sldLayoutId id="2147484683" r:id="rId9"/>
    <p:sldLayoutId id="2147484684" r:id="rId10"/>
    <p:sldLayoutId id="2147484685"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simplypsychology.org/maslow.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simplypsychology.org/maslow.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playlist?list=PLBEYn8q4ZI_7ueS8Z8QHB40vF0x6yuh_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businessinsider.com/snickers-purposely-misspells-its-name-in-ad-2013-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blog.hubspot.com/marketing/empathetic-content-marketing-example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www.youtube.com/watch?v=YProZYuMUN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5069" y="962527"/>
            <a:ext cx="8949090" cy="3842198"/>
          </a:xfrm>
        </p:spPr>
        <p:txBody>
          <a:bodyPr>
            <a:normAutofit fontScale="90000"/>
          </a:bodyPr>
          <a:lstStyle/>
          <a:p>
            <a:r>
              <a:rPr lang="en-US" dirty="0" smtClean="0"/>
              <a:t>Cultivating Connection by Caring:</a:t>
            </a:r>
            <a:br>
              <a:rPr lang="en-US" dirty="0" smtClean="0"/>
            </a:br>
            <a:r>
              <a:rPr lang="en-US" sz="6000" dirty="0" smtClean="0"/>
              <a:t>Using Empathetic Marketing to Reach Distance Students and Ease Library Anxiety</a:t>
            </a:r>
            <a:endParaRPr lang="en-US" sz="6000" dirty="0"/>
          </a:p>
        </p:txBody>
      </p:sp>
      <p:sp>
        <p:nvSpPr>
          <p:cNvPr id="3" name="Subtitle 2"/>
          <p:cNvSpPr>
            <a:spLocks noGrp="1"/>
          </p:cNvSpPr>
          <p:nvPr>
            <p:ph type="subTitle" idx="1"/>
          </p:nvPr>
        </p:nvSpPr>
        <p:spPr>
          <a:xfrm>
            <a:off x="316785" y="5069419"/>
            <a:ext cx="8825658" cy="861420"/>
          </a:xfrm>
        </p:spPr>
        <p:txBody>
          <a:bodyPr>
            <a:normAutofit/>
          </a:bodyPr>
          <a:lstStyle/>
          <a:p>
            <a:r>
              <a:rPr lang="en-US" dirty="0" smtClean="0"/>
              <a:t>Carrie Girton, Miami </a:t>
            </a:r>
            <a:r>
              <a:rPr lang="en-US" dirty="0" smtClean="0"/>
              <a:t>University </a:t>
            </a:r>
            <a:r>
              <a:rPr lang="en-US" dirty="0" smtClean="0"/>
              <a:t>Hamilton</a:t>
            </a:r>
          </a:p>
          <a:p>
            <a:r>
              <a:rPr lang="en-US" dirty="0" smtClean="0"/>
              <a:t>girtonc@miamioh.edu</a:t>
            </a:r>
            <a:endParaRPr lang="en-US" dirty="0"/>
          </a:p>
        </p:txBody>
      </p:sp>
    </p:spTree>
    <p:extLst>
      <p:ext uri="{BB962C8B-B14F-4D97-AF65-F5344CB8AC3E}">
        <p14:creationId xmlns:p14="http://schemas.microsoft.com/office/powerpoint/2010/main" val="2503303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the Needs of Distance Students</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a:t>“While the standards of an information literate student can be seen within self-actualization, we must consider the varied and hierarchical needs of students. We cannot address information literacy in isolation. Therefore, in our instruction and daily interaction with students, we must also give attention to their more basic needs, for it is only after the fulfillment of those needs that an individual can focus on those skills required for information literacy</a:t>
            </a:r>
            <a:r>
              <a:rPr lang="en-US" sz="3000" dirty="0" smtClean="0"/>
              <a:t>.”</a:t>
            </a:r>
            <a:r>
              <a:rPr lang="en-US" sz="3000" baseline="30000" dirty="0" smtClean="0"/>
              <a:t>5</a:t>
            </a:r>
            <a:endParaRPr lang="en-US" sz="3000" baseline="30000" dirty="0"/>
          </a:p>
        </p:txBody>
      </p:sp>
    </p:spTree>
    <p:extLst>
      <p:ext uri="{BB962C8B-B14F-4D97-AF65-F5344CB8AC3E}">
        <p14:creationId xmlns:p14="http://schemas.microsoft.com/office/powerpoint/2010/main" val="2011706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the Needs of Distance Students</a:t>
            </a:r>
            <a:endParaRPr lang="en-US" dirty="0"/>
          </a:p>
        </p:txBody>
      </p:sp>
      <p:sp>
        <p:nvSpPr>
          <p:cNvPr id="3" name="Content Placeholder 2"/>
          <p:cNvSpPr>
            <a:spLocks noGrp="1"/>
          </p:cNvSpPr>
          <p:nvPr>
            <p:ph idx="1"/>
          </p:nvPr>
        </p:nvSpPr>
        <p:spPr>
          <a:xfrm>
            <a:off x="3881299" y="1032550"/>
            <a:ext cx="7315200" cy="5120640"/>
          </a:xfrm>
        </p:spPr>
        <p:txBody>
          <a:bodyPr>
            <a:normAutofit fontScale="92500" lnSpcReduction="20000"/>
          </a:bodyPr>
          <a:lstStyle/>
          <a:p>
            <a:pPr>
              <a:buSzPct val="90000"/>
              <a:buFont typeface="Arial" panose="020B0604020202020204" pitchFamily="34" charset="0"/>
              <a:buChar char="•"/>
            </a:pPr>
            <a:r>
              <a:rPr lang="en-US" sz="3200" dirty="0"/>
              <a:t>“…we feel some needs the most, such as security, when we’re deprived of them. When life is humming by smoothly, we don’t actively pay attention to some of our needs….The fact that we ignore important needs, such as security, for the sake of other pursuits also creates opportunities for businesses that can anticipate consumers’ dormant needs and head them off before an audience is seriously deprived</a:t>
            </a:r>
            <a:r>
              <a:rPr lang="en-US" sz="3200" dirty="0" smtClean="0"/>
              <a:t>.”</a:t>
            </a:r>
            <a:r>
              <a:rPr lang="en-US" sz="3200" baseline="30000" dirty="0" smtClean="0"/>
              <a:t>2</a:t>
            </a:r>
            <a:endParaRPr lang="en-US" sz="3200" baseline="30000" dirty="0"/>
          </a:p>
          <a:p>
            <a:pPr>
              <a:buSzPct val="90000"/>
              <a:buFont typeface="Arial" panose="020B0604020202020204" pitchFamily="34" charset="0"/>
              <a:buChar char="•"/>
            </a:pPr>
            <a:endParaRPr lang="en-US" sz="2200" dirty="0" smtClean="0"/>
          </a:p>
          <a:p>
            <a:pPr>
              <a:buSzPct val="90000"/>
              <a:buFont typeface="Arial" panose="020B0604020202020204" pitchFamily="34" charset="0"/>
              <a:buChar char="•"/>
            </a:pPr>
            <a:r>
              <a:rPr lang="en-US" sz="3200" dirty="0" smtClean="0"/>
              <a:t>“</a:t>
            </a:r>
            <a:r>
              <a:rPr lang="en-US" sz="3200" dirty="0"/>
              <a:t>By answering questions, you are addressing specific pain points, demonstrating that you understand customers’ specific issues and concerns</a:t>
            </a:r>
            <a:r>
              <a:rPr lang="en-US" sz="3200" dirty="0" smtClean="0"/>
              <a:t>.”</a:t>
            </a:r>
            <a:r>
              <a:rPr lang="en-US" sz="3200" baseline="30000" dirty="0" smtClean="0"/>
              <a:t>3</a:t>
            </a:r>
            <a:endParaRPr lang="en-US" sz="3200" baseline="30000" dirty="0"/>
          </a:p>
          <a:p>
            <a:endParaRPr lang="en-US" dirty="0"/>
          </a:p>
        </p:txBody>
      </p:sp>
    </p:spTree>
    <p:extLst>
      <p:ext uri="{BB962C8B-B14F-4D97-AF65-F5344CB8AC3E}">
        <p14:creationId xmlns:p14="http://schemas.microsoft.com/office/powerpoint/2010/main" val="3927196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Needs Reduces Library Anxiety</a:t>
            </a:r>
            <a:endParaRPr lang="en-US" dirty="0"/>
          </a:p>
        </p:txBody>
      </p:sp>
      <p:sp>
        <p:nvSpPr>
          <p:cNvPr id="3" name="Content Placeholder 2"/>
          <p:cNvSpPr>
            <a:spLocks noGrp="1"/>
          </p:cNvSpPr>
          <p:nvPr>
            <p:ph idx="1"/>
          </p:nvPr>
        </p:nvSpPr>
        <p:spPr>
          <a:xfrm>
            <a:off x="3857236" y="1123837"/>
            <a:ext cx="7315200" cy="5120640"/>
          </a:xfrm>
        </p:spPr>
        <p:txBody>
          <a:bodyPr>
            <a:normAutofit/>
          </a:bodyPr>
          <a:lstStyle/>
          <a:p>
            <a:pPr>
              <a:buFont typeface="Arial" panose="020B0604020202020204" pitchFamily="34" charset="0"/>
              <a:buChar char="•"/>
            </a:pPr>
            <a:r>
              <a:rPr lang="en-US" sz="3000" dirty="0"/>
              <a:t>“The literature indicates that acknowledging the anxiety and its legitimacy, and then providing successful experiences to counteract the anxiety is the most effective method for treatment</a:t>
            </a:r>
            <a:r>
              <a:rPr lang="en-US" sz="3000" dirty="0" smtClean="0"/>
              <a:t>.”</a:t>
            </a:r>
            <a:r>
              <a:rPr lang="en-US" sz="3000" baseline="30000" dirty="0" smtClean="0"/>
              <a:t>7</a:t>
            </a:r>
          </a:p>
          <a:p>
            <a:pPr>
              <a:buFont typeface="Arial" panose="020B0604020202020204" pitchFamily="34" charset="0"/>
              <a:buChar char="•"/>
            </a:pPr>
            <a:endParaRPr lang="en-US" sz="3000" dirty="0" smtClean="0"/>
          </a:p>
          <a:p>
            <a:pPr>
              <a:buFont typeface="Arial" panose="020B0604020202020204" pitchFamily="34" charset="0"/>
              <a:buChar char="•"/>
            </a:pPr>
            <a:endParaRPr lang="en-US" sz="3000" dirty="0" smtClean="0"/>
          </a:p>
          <a:p>
            <a:pPr>
              <a:buFont typeface="Arial" panose="020B0604020202020204" pitchFamily="34" charset="0"/>
              <a:buChar char="•"/>
            </a:pPr>
            <a:r>
              <a:rPr lang="en-US" sz="3000" dirty="0" smtClean="0"/>
              <a:t>“…</a:t>
            </a:r>
            <a:r>
              <a:rPr lang="en-US" sz="3000" dirty="0"/>
              <a:t>only a good instruction librarian can convince them the library isn’t scary</a:t>
            </a:r>
            <a:r>
              <a:rPr lang="en-US" sz="3000" dirty="0" smtClean="0"/>
              <a:t>.”</a:t>
            </a:r>
            <a:r>
              <a:rPr lang="en-US" sz="3000" baseline="30000" dirty="0" smtClean="0"/>
              <a:t>7</a:t>
            </a:r>
            <a:endParaRPr lang="en-US" sz="3000" baseline="30000" dirty="0"/>
          </a:p>
          <a:p>
            <a:endParaRPr lang="en-US" dirty="0"/>
          </a:p>
          <a:p>
            <a:endParaRPr lang="en-US" dirty="0"/>
          </a:p>
        </p:txBody>
      </p:sp>
    </p:spTree>
    <p:extLst>
      <p:ext uri="{BB962C8B-B14F-4D97-AF65-F5344CB8AC3E}">
        <p14:creationId xmlns:p14="http://schemas.microsoft.com/office/powerpoint/2010/main" val="2913898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Anxiety</a:t>
            </a:r>
            <a:endParaRPr lang="en-US" dirty="0"/>
          </a:p>
        </p:txBody>
      </p:sp>
      <p:sp>
        <p:nvSpPr>
          <p:cNvPr id="3" name="Content Placeholder 2"/>
          <p:cNvSpPr>
            <a:spLocks noGrp="1"/>
          </p:cNvSpPr>
          <p:nvPr>
            <p:ph idx="1"/>
          </p:nvPr>
        </p:nvSpPr>
        <p:spPr/>
        <p:txBody>
          <a:bodyPr>
            <a:normAutofit/>
          </a:bodyPr>
          <a:lstStyle/>
          <a:p>
            <a:r>
              <a:rPr lang="en-US" sz="3000" dirty="0" smtClean="0"/>
              <a:t>“Students feel their own library-use skills are inadequate while the skills of other students are adequate</a:t>
            </a:r>
          </a:p>
          <a:p>
            <a:r>
              <a:rPr lang="en-US" sz="3000" dirty="0" smtClean="0"/>
              <a:t>Students believe the inadequacy is shameful and should be hidden</a:t>
            </a:r>
          </a:p>
          <a:p>
            <a:r>
              <a:rPr lang="en-US" sz="3000" dirty="0" smtClean="0"/>
              <a:t>Students think that the inadequacy would be revealed by asking questions so they chose not to ask any questions.”</a:t>
            </a:r>
            <a:r>
              <a:rPr lang="en-US" sz="3000" baseline="30000" dirty="0" smtClean="0"/>
              <a:t>5</a:t>
            </a:r>
            <a:endParaRPr lang="en-US" sz="3000" baseline="30000" dirty="0"/>
          </a:p>
        </p:txBody>
      </p:sp>
    </p:spTree>
    <p:extLst>
      <p:ext uri="{BB962C8B-B14F-4D97-AF65-F5344CB8AC3E}">
        <p14:creationId xmlns:p14="http://schemas.microsoft.com/office/powerpoint/2010/main" val="1269752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Hierarchy of Needs</a:t>
            </a:r>
            <a:endParaRPr lang="en-US" dirty="0"/>
          </a:p>
        </p:txBody>
      </p:sp>
      <p:pic>
        <p:nvPicPr>
          <p:cNvPr id="1026" name="Picture 2" descr="maslow's hierarchy of needs five stage pyramid"/>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867359" y="1261762"/>
            <a:ext cx="5486400" cy="40843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827993" y="5698067"/>
            <a:ext cx="2813674" cy="461665"/>
          </a:xfrm>
          <a:prstGeom prst="rect">
            <a:avLst/>
          </a:prstGeom>
          <a:noFill/>
        </p:spPr>
        <p:txBody>
          <a:bodyPr wrap="square" rtlCol="0">
            <a:spAutoFit/>
          </a:bodyPr>
          <a:lstStyle/>
          <a:p>
            <a:r>
              <a:rPr lang="en-US" sz="1200" dirty="0" smtClean="0">
                <a:hlinkClick r:id="rId4"/>
              </a:rPr>
              <a:t>https://www.simplypsychology.org/maslow.html</a:t>
            </a:r>
            <a:endParaRPr lang="en-US" sz="1200" dirty="0"/>
          </a:p>
        </p:txBody>
      </p:sp>
    </p:spTree>
    <p:extLst>
      <p:ext uri="{BB962C8B-B14F-4D97-AF65-F5344CB8AC3E}">
        <p14:creationId xmlns:p14="http://schemas.microsoft.com/office/powerpoint/2010/main" val="37382837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Needs</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3000" dirty="0" smtClean="0"/>
              <a:t>Security, safety</a:t>
            </a:r>
          </a:p>
          <a:p>
            <a:pPr>
              <a:buFont typeface="Arial" panose="020B0604020202020204" pitchFamily="34" charset="0"/>
              <a:buChar char="•"/>
            </a:pPr>
            <a:endParaRPr lang="en-US" sz="3000" dirty="0"/>
          </a:p>
          <a:p>
            <a:pPr>
              <a:buFont typeface="Arial" panose="020B0604020202020204" pitchFamily="34" charset="0"/>
              <a:buChar char="•"/>
            </a:pPr>
            <a:r>
              <a:rPr lang="en-US" sz="2800" dirty="0"/>
              <a:t>“In relation to the library, the need of safety can be seen most clearly in the patron’s level of library anxiety</a:t>
            </a:r>
            <a:r>
              <a:rPr lang="en-US" sz="2800" dirty="0" smtClean="0"/>
              <a:t>.”</a:t>
            </a:r>
            <a:r>
              <a:rPr lang="en-US" sz="2800" baseline="30000" dirty="0" smtClean="0"/>
              <a:t>5</a:t>
            </a:r>
            <a:endParaRPr lang="en-US" sz="2800" baseline="30000" dirty="0"/>
          </a:p>
          <a:p>
            <a:pPr>
              <a:buFont typeface="Arial" panose="020B0604020202020204" pitchFamily="34" charset="0"/>
              <a:buChar char="•"/>
            </a:pPr>
            <a:r>
              <a:rPr lang="en-US" sz="3000" dirty="0" smtClean="0"/>
              <a:t>Some anxiety about “who” they are talking to in online interactions.</a:t>
            </a:r>
            <a:r>
              <a:rPr lang="en-US" sz="3000" baseline="30000" dirty="0" smtClean="0"/>
              <a:t>6</a:t>
            </a:r>
          </a:p>
          <a:p>
            <a:pPr>
              <a:buFont typeface="Arial" panose="020B0604020202020204" pitchFamily="34" charset="0"/>
              <a:buChar char="•"/>
            </a:pPr>
            <a:r>
              <a:rPr lang="en-US" sz="3000" dirty="0" smtClean="0"/>
              <a:t>Need to feel comfortable to ask questions.</a:t>
            </a:r>
            <a:r>
              <a:rPr lang="en-US" sz="3000" baseline="30000" dirty="0" smtClean="0"/>
              <a:t>7</a:t>
            </a:r>
            <a:r>
              <a:rPr lang="en-US" sz="3000" dirty="0" smtClean="0"/>
              <a:t> (Belonging, Esteem)</a:t>
            </a:r>
          </a:p>
        </p:txBody>
      </p:sp>
    </p:spTree>
    <p:extLst>
      <p:ext uri="{BB962C8B-B14F-4D97-AF65-F5344CB8AC3E}">
        <p14:creationId xmlns:p14="http://schemas.microsoft.com/office/powerpoint/2010/main" val="1772216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Belongingness and Love Needs</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3000" dirty="0" smtClean="0"/>
              <a:t>Intimate relationships and friends</a:t>
            </a:r>
          </a:p>
          <a:p>
            <a:pPr>
              <a:buFont typeface="Arial" panose="020B0604020202020204" pitchFamily="34" charset="0"/>
              <a:buChar char="•"/>
            </a:pPr>
            <a:r>
              <a:rPr lang="en-US" sz="3000" dirty="0" smtClean="0"/>
              <a:t>The sense of having a place and fitting in with others while still being self</a:t>
            </a:r>
          </a:p>
          <a:p>
            <a:pPr>
              <a:buFont typeface="Arial" panose="020B0604020202020204" pitchFamily="34" charset="0"/>
              <a:buChar char="•"/>
            </a:pPr>
            <a:endParaRPr lang="en-US" sz="3000" dirty="0"/>
          </a:p>
          <a:p>
            <a:pPr>
              <a:buFont typeface="Arial" panose="020B0604020202020204" pitchFamily="34" charset="0"/>
              <a:buChar char="•"/>
            </a:pPr>
            <a:r>
              <a:rPr lang="en-US" sz="3000" dirty="0" smtClean="0"/>
              <a:t>This is especially critical and more difficult for distance students </a:t>
            </a:r>
          </a:p>
          <a:p>
            <a:pPr>
              <a:buFont typeface="Arial" panose="020B0604020202020204" pitchFamily="34" charset="0"/>
              <a:buChar char="•"/>
            </a:pPr>
            <a:r>
              <a:rPr lang="en-US" sz="3000" dirty="0" smtClean="0"/>
              <a:t>Inform them that they have same access to resources as on-campus students</a:t>
            </a:r>
            <a:r>
              <a:rPr lang="en-US" sz="3000" baseline="30000" dirty="0" smtClean="0"/>
              <a:t>8</a:t>
            </a:r>
            <a:endParaRPr lang="en-US" sz="3000" baseline="30000" dirty="0"/>
          </a:p>
        </p:txBody>
      </p:sp>
    </p:spTree>
    <p:extLst>
      <p:ext uri="{BB962C8B-B14F-4D97-AF65-F5344CB8AC3E}">
        <p14:creationId xmlns:p14="http://schemas.microsoft.com/office/powerpoint/2010/main" val="718259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Esteem Needs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000" dirty="0" smtClean="0"/>
              <a:t>Prestige and feeling of accomplishment</a:t>
            </a:r>
          </a:p>
          <a:p>
            <a:pPr>
              <a:buFont typeface="Wingdings" panose="05000000000000000000" pitchFamily="2" charset="2"/>
              <a:buChar char="§"/>
            </a:pPr>
            <a:r>
              <a:rPr lang="en-US" sz="3000" dirty="0" smtClean="0"/>
              <a:t>Self-expression</a:t>
            </a:r>
          </a:p>
          <a:p>
            <a:pPr>
              <a:buFont typeface="Wingdings" panose="05000000000000000000" pitchFamily="2" charset="2"/>
              <a:buChar char="§"/>
            </a:pPr>
            <a:endParaRPr lang="en-US" sz="3000" dirty="0"/>
          </a:p>
          <a:p>
            <a:pPr>
              <a:buFont typeface="Wingdings" panose="05000000000000000000" pitchFamily="2" charset="2"/>
              <a:buChar char="§"/>
            </a:pPr>
            <a:r>
              <a:rPr lang="en-US" sz="3000" dirty="0" smtClean="0"/>
              <a:t>Need to feel comfortable/confident to ask questions</a:t>
            </a:r>
            <a:r>
              <a:rPr lang="en-US" sz="3000" baseline="30000" dirty="0" smtClean="0"/>
              <a:t>7</a:t>
            </a:r>
            <a:r>
              <a:rPr lang="en-US" sz="3000" dirty="0" smtClean="0"/>
              <a:t> (Safety, Belonging)</a:t>
            </a:r>
          </a:p>
          <a:p>
            <a:pPr>
              <a:buFont typeface="Wingdings" panose="05000000000000000000" pitchFamily="2" charset="2"/>
              <a:buChar char="§"/>
            </a:pPr>
            <a:r>
              <a:rPr lang="en-US" sz="3000" dirty="0" smtClean="0"/>
              <a:t>Also addressed through achievement, respect for others, and respect by others</a:t>
            </a:r>
            <a:r>
              <a:rPr lang="en-US" sz="3000" baseline="30000" dirty="0" smtClean="0"/>
              <a:t>5</a:t>
            </a:r>
            <a:endParaRPr lang="en-US" sz="3000" baseline="30000" dirty="0"/>
          </a:p>
        </p:txBody>
      </p:sp>
    </p:spTree>
    <p:extLst>
      <p:ext uri="{BB962C8B-B14F-4D97-AF65-F5344CB8AC3E}">
        <p14:creationId xmlns:p14="http://schemas.microsoft.com/office/powerpoint/2010/main" val="3838875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Self-Actualization Needs</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3000" dirty="0" smtClean="0"/>
              <a:t>Achieving one’s full potential, including creative activities</a:t>
            </a:r>
          </a:p>
          <a:p>
            <a:pPr>
              <a:buFont typeface="Arial" panose="020B0604020202020204" pitchFamily="34" charset="0"/>
              <a:buChar char="•"/>
            </a:pPr>
            <a:r>
              <a:rPr lang="en-US" sz="3000" dirty="0" smtClean="0"/>
              <a:t>Growth period</a:t>
            </a:r>
          </a:p>
          <a:p>
            <a:pPr>
              <a:buFont typeface="Arial" panose="020B0604020202020204" pitchFamily="34" charset="0"/>
              <a:buChar char="•"/>
            </a:pPr>
            <a:endParaRPr lang="en-US" sz="3000" dirty="0"/>
          </a:p>
          <a:p>
            <a:pPr>
              <a:buFont typeface="Arial" panose="020B0604020202020204" pitchFamily="34" charset="0"/>
              <a:buChar char="•"/>
            </a:pPr>
            <a:r>
              <a:rPr lang="en-US" sz="3000" dirty="0" smtClean="0"/>
              <a:t>“Aspects </a:t>
            </a:r>
            <a:r>
              <a:rPr lang="en-US" sz="3000" dirty="0"/>
              <a:t>of [self-actualization] include problem solving, lack of prejudice, acceptance of facts, morality, creativity, and spontaneity. These traits correspond readily to the outcomes set forth within the ACRL Standards</a:t>
            </a:r>
            <a:r>
              <a:rPr lang="en-US" sz="3000" dirty="0" smtClean="0"/>
              <a:t>.”</a:t>
            </a:r>
            <a:r>
              <a:rPr lang="en-US" sz="3000" baseline="30000" dirty="0" smtClean="0"/>
              <a:t>5</a:t>
            </a:r>
            <a:endParaRPr lang="en-US" sz="3000" baseline="30000" dirty="0"/>
          </a:p>
        </p:txBody>
      </p:sp>
    </p:spTree>
    <p:extLst>
      <p:ext uri="{BB962C8B-B14F-4D97-AF65-F5344CB8AC3E}">
        <p14:creationId xmlns:p14="http://schemas.microsoft.com/office/powerpoint/2010/main" val="330164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3000" dirty="0"/>
              <a:t>“We must focus on the student as a whole individual. This requires time and energy focused on addressing their needs beyond the time we see them during instruction sessions. This places importance on topics such as library anxiety, the library as place, and user experience. By looking to Maslow’s Hierarchy of Needs and working with the whole student, we will be able to reach them and aid their development into information literate individuals</a:t>
            </a:r>
            <a:r>
              <a:rPr lang="en-US" sz="3000" dirty="0" smtClean="0"/>
              <a:t>.”</a:t>
            </a:r>
            <a:r>
              <a:rPr lang="en-US" sz="3000" baseline="30000" dirty="0" smtClean="0"/>
              <a:t>5</a:t>
            </a:r>
            <a:endParaRPr lang="en-US" sz="3000" baseline="30000" dirty="0"/>
          </a:p>
        </p:txBody>
      </p:sp>
    </p:spTree>
    <p:extLst>
      <p:ext uri="{BB962C8B-B14F-4D97-AF65-F5344CB8AC3E}">
        <p14:creationId xmlns:p14="http://schemas.microsoft.com/office/powerpoint/2010/main" val="2832611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Empathy?</a:t>
            </a:r>
            <a:endParaRPr lang="en-US" dirty="0"/>
          </a:p>
        </p:txBody>
      </p:sp>
      <p:sp>
        <p:nvSpPr>
          <p:cNvPr id="3" name="Content Placeholder 2"/>
          <p:cNvSpPr>
            <a:spLocks noGrp="1"/>
          </p:cNvSpPr>
          <p:nvPr>
            <p:ph idx="1"/>
          </p:nvPr>
        </p:nvSpPr>
        <p:spPr/>
        <p:txBody>
          <a:bodyPr>
            <a:normAutofit/>
          </a:bodyPr>
          <a:lstStyle/>
          <a:p>
            <a:pPr marL="0" indent="0">
              <a:buNone/>
            </a:pPr>
            <a:endParaRPr lang="en-US" sz="3000" dirty="0" smtClean="0"/>
          </a:p>
          <a:p>
            <a:pPr marL="0" indent="0">
              <a:buNone/>
            </a:pPr>
            <a:r>
              <a:rPr lang="en-US" sz="3000" dirty="0" smtClean="0"/>
              <a:t>the </a:t>
            </a:r>
            <a:r>
              <a:rPr lang="en-US" sz="3000" dirty="0"/>
              <a:t>action of understanding, being aware of, being sensitive to, and vicariously experiencing the feelings, thoughts, and experience of another of either the past or present without having the feelings, thoughts, and experience fully communicated in an objectively explicit manner; also </a:t>
            </a:r>
            <a:r>
              <a:rPr lang="en-US" sz="3000" b="1" dirty="0"/>
              <a:t>: </a:t>
            </a:r>
            <a:r>
              <a:rPr lang="en-US" sz="3000" dirty="0"/>
              <a:t>the capacity for </a:t>
            </a:r>
            <a:r>
              <a:rPr lang="en-US" sz="3000" dirty="0" smtClean="0"/>
              <a:t>this</a:t>
            </a:r>
            <a:r>
              <a:rPr lang="en-US" sz="3000" baseline="30000" dirty="0" smtClean="0"/>
              <a:t>1</a:t>
            </a:r>
            <a:r>
              <a:rPr lang="en-US" sz="3000" dirty="0" smtClean="0"/>
              <a:t> </a:t>
            </a:r>
            <a:endParaRPr lang="en-US" sz="3000" dirty="0"/>
          </a:p>
          <a:p>
            <a:endParaRPr lang="en-US" dirty="0" smtClean="0"/>
          </a:p>
        </p:txBody>
      </p:sp>
    </p:spTree>
    <p:extLst>
      <p:ext uri="{BB962C8B-B14F-4D97-AF65-F5344CB8AC3E}">
        <p14:creationId xmlns:p14="http://schemas.microsoft.com/office/powerpoint/2010/main" val="3065853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8563" y="955864"/>
            <a:ext cx="7199663" cy="3584832"/>
          </a:xfrm>
          <a:prstGeom prst="rect">
            <a:avLst/>
          </a:prstGeom>
        </p:spPr>
      </p:pic>
      <p:sp>
        <p:nvSpPr>
          <p:cNvPr id="2" name="Title 1"/>
          <p:cNvSpPr>
            <a:spLocks noGrp="1"/>
          </p:cNvSpPr>
          <p:nvPr>
            <p:ph type="title"/>
          </p:nvPr>
        </p:nvSpPr>
        <p:spPr/>
        <p:txBody>
          <a:bodyPr>
            <a:normAutofit/>
          </a:bodyPr>
          <a:lstStyle/>
          <a:p>
            <a:r>
              <a:rPr lang="en-US" dirty="0" smtClean="0"/>
              <a:t>Examples of Empathetic Marketing in Libraries</a:t>
            </a:r>
            <a:endParaRPr lang="en-US" dirty="0"/>
          </a:p>
        </p:txBody>
      </p:sp>
      <p:sp>
        <p:nvSpPr>
          <p:cNvPr id="3" name="Content Placeholder 2"/>
          <p:cNvSpPr>
            <a:spLocks noGrp="1"/>
          </p:cNvSpPr>
          <p:nvPr>
            <p:ph idx="1"/>
          </p:nvPr>
        </p:nvSpPr>
        <p:spPr>
          <a:xfrm>
            <a:off x="4776536" y="4829077"/>
            <a:ext cx="5722217" cy="1054365"/>
          </a:xfrm>
        </p:spPr>
        <p:txBody>
          <a:bodyPr>
            <a:normAutofit/>
          </a:bodyPr>
          <a:lstStyle/>
          <a:p>
            <a:pPr marL="0" indent="0">
              <a:buNone/>
            </a:pPr>
            <a:r>
              <a:rPr lang="en-US" sz="3000" dirty="0" smtClean="0"/>
              <a:t>Stressing </a:t>
            </a:r>
            <a:r>
              <a:rPr lang="en-US" sz="3000" dirty="0"/>
              <a:t>about your final research paper? We're here to help</a:t>
            </a:r>
            <a:r>
              <a:rPr lang="en-US" sz="3000" dirty="0" smtClean="0"/>
              <a:t>!!</a:t>
            </a:r>
          </a:p>
          <a:p>
            <a:endParaRPr lang="en-US" dirty="0"/>
          </a:p>
        </p:txBody>
      </p:sp>
    </p:spTree>
    <p:extLst>
      <p:ext uri="{BB962C8B-B14F-4D97-AF65-F5344CB8AC3E}">
        <p14:creationId xmlns:p14="http://schemas.microsoft.com/office/powerpoint/2010/main" val="1113411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Empathetic Marketing in Libraries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45025" y="2657475"/>
            <a:ext cx="5762625" cy="1533525"/>
          </a:xfrm>
        </p:spPr>
      </p:pic>
      <p:sp>
        <p:nvSpPr>
          <p:cNvPr id="5" name="TextBox 4"/>
          <p:cNvSpPr txBox="1"/>
          <p:nvPr/>
        </p:nvSpPr>
        <p:spPr>
          <a:xfrm>
            <a:off x="9674725" y="5560929"/>
            <a:ext cx="2498501" cy="523220"/>
          </a:xfrm>
          <a:prstGeom prst="rect">
            <a:avLst/>
          </a:prstGeom>
          <a:noFill/>
        </p:spPr>
        <p:txBody>
          <a:bodyPr wrap="square" rtlCol="0">
            <a:spAutoFit/>
          </a:bodyPr>
          <a:lstStyle/>
          <a:p>
            <a:r>
              <a:rPr lang="en-US" sz="1400" dirty="0" smtClean="0"/>
              <a:t>Louisiana State University </a:t>
            </a:r>
            <a:br>
              <a:rPr lang="en-US" sz="1400" dirty="0" smtClean="0"/>
            </a:br>
            <a:r>
              <a:rPr lang="en-US" sz="1400" dirty="0" smtClean="0"/>
              <a:t>First Year Experience</a:t>
            </a:r>
            <a:endParaRPr lang="en-US" sz="1400" dirty="0"/>
          </a:p>
        </p:txBody>
      </p:sp>
    </p:spTree>
    <p:extLst>
      <p:ext uri="{BB962C8B-B14F-4D97-AF65-F5344CB8AC3E}">
        <p14:creationId xmlns:p14="http://schemas.microsoft.com/office/powerpoint/2010/main" val="31405794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Empathetic Marketing in Libraries</a:t>
            </a:r>
            <a:endParaRPr lang="en-US" dirty="0"/>
          </a:p>
        </p:txBody>
      </p:sp>
      <p:sp>
        <p:nvSpPr>
          <p:cNvPr id="3" name="Content Placeholder 2"/>
          <p:cNvSpPr>
            <a:spLocks noGrp="1"/>
          </p:cNvSpPr>
          <p:nvPr>
            <p:ph idx="1"/>
          </p:nvPr>
        </p:nvSpPr>
        <p:spPr>
          <a:xfrm>
            <a:off x="3801978" y="866274"/>
            <a:ext cx="7353701" cy="5186796"/>
          </a:xfrm>
        </p:spPr>
        <p:txBody>
          <a:bodyPr>
            <a:noAutofit/>
          </a:bodyPr>
          <a:lstStyle/>
          <a:p>
            <a:pPr>
              <a:buFont typeface="Arial" panose="020B0604020202020204" pitchFamily="34" charset="0"/>
              <a:buChar char="•"/>
            </a:pPr>
            <a:r>
              <a:rPr lang="en-US" sz="3000" dirty="0" smtClean="0"/>
              <a:t>Rod Library at University of Northern Iowa</a:t>
            </a:r>
            <a:r>
              <a:rPr lang="en-US" sz="3000" baseline="30000" dirty="0" smtClean="0"/>
              <a:t>9</a:t>
            </a:r>
          </a:p>
          <a:p>
            <a:pPr>
              <a:buFont typeface="Arial" panose="020B0604020202020204" pitchFamily="34" charset="0"/>
              <a:buChar char="•"/>
            </a:pPr>
            <a:r>
              <a:rPr lang="en-US" sz="3000" dirty="0" smtClean="0"/>
              <a:t>“by </a:t>
            </a:r>
            <a:r>
              <a:rPr lang="en-US" sz="3000" dirty="0"/>
              <a:t>using the Rod Library you will decrease your frustration and increase the quality of your efforts.”</a:t>
            </a:r>
          </a:p>
          <a:p>
            <a:pPr>
              <a:buFont typeface="Arial" panose="020B0604020202020204" pitchFamily="34" charset="0"/>
              <a:buChar char="•"/>
            </a:pPr>
            <a:r>
              <a:rPr lang="en-US" sz="3000" dirty="0" smtClean="0"/>
              <a:t>Looking </a:t>
            </a:r>
            <a:r>
              <a:rPr lang="en-US" sz="3000" dirty="0"/>
              <a:t>for answers in all the wrong places? Try the library</a:t>
            </a:r>
            <a:r>
              <a:rPr lang="en-US" sz="3000" dirty="0" smtClean="0"/>
              <a:t>!</a:t>
            </a:r>
            <a:endParaRPr lang="en-US" sz="3000" dirty="0"/>
          </a:p>
          <a:p>
            <a:pPr>
              <a:buFont typeface="Arial" panose="020B0604020202020204" pitchFamily="34" charset="0"/>
              <a:buChar char="•"/>
            </a:pPr>
            <a:r>
              <a:rPr lang="en-US" sz="3000" dirty="0" smtClean="0"/>
              <a:t>The </a:t>
            </a:r>
            <a:r>
              <a:rPr lang="en-US" sz="3000" dirty="0"/>
              <a:t>end is near! – The library is here</a:t>
            </a:r>
            <a:r>
              <a:rPr lang="en-US" sz="3000" dirty="0" smtClean="0"/>
              <a:t>.</a:t>
            </a:r>
            <a:endParaRPr lang="en-US" sz="3000" dirty="0"/>
          </a:p>
          <a:p>
            <a:pPr>
              <a:buFont typeface="Arial" panose="020B0604020202020204" pitchFamily="34" charset="0"/>
              <a:buChar char="•"/>
            </a:pPr>
            <a:r>
              <a:rPr lang="en-US" sz="3000" dirty="0" smtClean="0"/>
              <a:t>Way </a:t>
            </a:r>
            <a:r>
              <a:rPr lang="en-US" sz="3000" dirty="0"/>
              <a:t>too busy – feeling down? Too much homework makes you frown? We turn those frowns – upside down! @ The Rod Library</a:t>
            </a:r>
            <a:r>
              <a:rPr lang="en-US" sz="3000" dirty="0" smtClean="0"/>
              <a:t>.</a:t>
            </a:r>
          </a:p>
        </p:txBody>
      </p:sp>
    </p:spTree>
    <p:extLst>
      <p:ext uri="{BB962C8B-B14F-4D97-AF65-F5344CB8AC3E}">
        <p14:creationId xmlns:p14="http://schemas.microsoft.com/office/powerpoint/2010/main" val="30165688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3000" dirty="0" smtClean="0"/>
              <a:t>Get into a group of 4 or 5. </a:t>
            </a:r>
          </a:p>
          <a:p>
            <a:pPr>
              <a:buFont typeface="Arial" panose="020B0604020202020204" pitchFamily="34" charset="0"/>
              <a:buChar char="•"/>
            </a:pPr>
            <a:endParaRPr lang="en-US" sz="3000" dirty="0" smtClean="0"/>
          </a:p>
          <a:p>
            <a:pPr>
              <a:buFont typeface="Arial" panose="020B0604020202020204" pitchFamily="34" charset="0"/>
              <a:buChar char="•"/>
            </a:pPr>
            <a:r>
              <a:rPr lang="en-US" sz="3000" dirty="0" smtClean="0"/>
              <a:t>Choose one of the Needs (Safety, Belonging, Esteem, or Self-Actualization) and think of a service or product that your library provides that could meet that need. </a:t>
            </a:r>
          </a:p>
          <a:p>
            <a:pPr>
              <a:buFont typeface="Arial" panose="020B0604020202020204" pitchFamily="34" charset="0"/>
              <a:buChar char="•"/>
            </a:pPr>
            <a:endParaRPr lang="en-US" sz="3000" dirty="0" smtClean="0"/>
          </a:p>
          <a:p>
            <a:pPr>
              <a:buFont typeface="Arial" panose="020B0604020202020204" pitchFamily="34" charset="0"/>
              <a:buChar char="•"/>
            </a:pPr>
            <a:r>
              <a:rPr lang="en-US" sz="3000" dirty="0" smtClean="0"/>
              <a:t>Create a slogan or marketing idea to promote that service/product to distance students in a way that meets the need.</a:t>
            </a:r>
            <a:endParaRPr lang="en-US" sz="3000" dirty="0"/>
          </a:p>
        </p:txBody>
      </p:sp>
    </p:spTree>
    <p:extLst>
      <p:ext uri="{BB962C8B-B14F-4D97-AF65-F5344CB8AC3E}">
        <p14:creationId xmlns:p14="http://schemas.microsoft.com/office/powerpoint/2010/main" val="22591874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3561347" y="695710"/>
            <a:ext cx="8087628" cy="5457435"/>
          </a:xfrm>
        </p:spPr>
        <p:txBody>
          <a:bodyPr>
            <a:noAutofit/>
          </a:bodyPr>
          <a:lstStyle/>
          <a:p>
            <a:pPr>
              <a:spcBef>
                <a:spcPts val="600"/>
              </a:spcBef>
              <a:buFont typeface="Arial" panose="020B0604020202020204" pitchFamily="34" charset="0"/>
              <a:buChar char="•"/>
            </a:pPr>
            <a:r>
              <a:rPr lang="en-US" sz="1600" baseline="30000" dirty="0" smtClean="0"/>
              <a:t>1</a:t>
            </a:r>
            <a:r>
              <a:rPr lang="en-US" sz="1600" dirty="0" smtClean="0"/>
              <a:t>Empathy</a:t>
            </a:r>
            <a:r>
              <a:rPr lang="en-US" sz="1600" dirty="0"/>
              <a:t>. (</a:t>
            </a:r>
            <a:r>
              <a:rPr lang="en-US" sz="1600" dirty="0" err="1"/>
              <a:t>n.d</a:t>
            </a:r>
            <a:r>
              <a:rPr lang="en-US" sz="1600" dirty="0" err="1" smtClean="0"/>
              <a:t>.</a:t>
            </a:r>
            <a:r>
              <a:rPr lang="en-US" sz="1600" dirty="0" smtClean="0"/>
              <a:t>). </a:t>
            </a:r>
            <a:r>
              <a:rPr lang="en-US" sz="1600" dirty="0"/>
              <a:t>https://www.merriam-webster.com/dictionary/empathy</a:t>
            </a:r>
          </a:p>
          <a:p>
            <a:pPr>
              <a:spcBef>
                <a:spcPts val="600"/>
              </a:spcBef>
              <a:buFont typeface="Arial" panose="020B0604020202020204" pitchFamily="34" charset="0"/>
              <a:buChar char="•"/>
            </a:pPr>
            <a:r>
              <a:rPr lang="en-US" sz="1600" baseline="30000" dirty="0" smtClean="0"/>
              <a:t>2</a:t>
            </a:r>
            <a:r>
              <a:rPr lang="en-US" sz="1600" dirty="0" smtClean="0"/>
              <a:t>Ingwer</a:t>
            </a:r>
            <a:r>
              <a:rPr lang="en-US" sz="1600" dirty="0"/>
              <a:t>, M. (2012). </a:t>
            </a:r>
            <a:r>
              <a:rPr lang="en-US" sz="1600" i="1" dirty="0"/>
              <a:t>Empathetic marketing: how to satisfy the 6 core emotional needs of your customers</a:t>
            </a:r>
            <a:r>
              <a:rPr lang="en-US" sz="1600" dirty="0"/>
              <a:t>. New York, NY: Palgrave Macmillan, 2012.</a:t>
            </a:r>
          </a:p>
          <a:p>
            <a:pPr>
              <a:spcBef>
                <a:spcPts val="600"/>
              </a:spcBef>
              <a:buFont typeface="Arial" panose="020B0604020202020204" pitchFamily="34" charset="0"/>
              <a:buChar char="•"/>
            </a:pPr>
            <a:r>
              <a:rPr lang="en-US" sz="1600" baseline="30000" dirty="0" smtClean="0"/>
              <a:t>3</a:t>
            </a:r>
            <a:r>
              <a:rPr lang="en-US" sz="1600" dirty="0" smtClean="0"/>
              <a:t>Handley</a:t>
            </a:r>
            <a:r>
              <a:rPr lang="en-US" sz="1600" dirty="0"/>
              <a:t>, A. (2013). Empathy pains. </a:t>
            </a:r>
            <a:r>
              <a:rPr lang="en-US" sz="1600" i="1" dirty="0"/>
              <a:t>Entrepreneur</a:t>
            </a:r>
            <a:r>
              <a:rPr lang="en-US" sz="1600" dirty="0"/>
              <a:t>, </a:t>
            </a:r>
            <a:r>
              <a:rPr lang="en-US" sz="1600" i="1" dirty="0"/>
              <a:t>41</a:t>
            </a:r>
            <a:r>
              <a:rPr lang="en-US" sz="1600" dirty="0"/>
              <a:t>(8), 70</a:t>
            </a:r>
            <a:r>
              <a:rPr lang="en-US" sz="1600" dirty="0" smtClean="0"/>
              <a:t>.</a:t>
            </a:r>
          </a:p>
          <a:p>
            <a:pPr>
              <a:spcBef>
                <a:spcPts val="600"/>
              </a:spcBef>
              <a:buFont typeface="Arial" panose="020B0604020202020204" pitchFamily="34" charset="0"/>
              <a:buChar char="•"/>
            </a:pPr>
            <a:r>
              <a:rPr lang="en-US" sz="1600" baseline="30000" dirty="0" smtClean="0"/>
              <a:t>4</a:t>
            </a:r>
            <a:r>
              <a:rPr lang="en-US" sz="1600" dirty="0" smtClean="0"/>
              <a:t>Tripp</a:t>
            </a:r>
            <a:r>
              <a:rPr lang="en-US" sz="1600" dirty="0"/>
              <a:t>, C. (2013). No empathy - no service. </a:t>
            </a:r>
            <a:r>
              <a:rPr lang="en-US" sz="1600" i="1" dirty="0"/>
              <a:t>Design Management Review</a:t>
            </a:r>
            <a:r>
              <a:rPr lang="en-US" sz="1600" dirty="0"/>
              <a:t>, </a:t>
            </a:r>
            <a:r>
              <a:rPr lang="en-US" sz="1600" i="1" dirty="0"/>
              <a:t>24</a:t>
            </a:r>
            <a:r>
              <a:rPr lang="en-US" sz="1600" dirty="0"/>
              <a:t>(3), 58-64. </a:t>
            </a:r>
            <a:r>
              <a:rPr lang="en-US" sz="1600" dirty="0" smtClean="0"/>
              <a:t>doi:10.1111/drev.10253</a:t>
            </a:r>
          </a:p>
          <a:p>
            <a:pPr>
              <a:spcBef>
                <a:spcPts val="600"/>
              </a:spcBef>
              <a:buFont typeface="Arial" panose="020B0604020202020204" pitchFamily="34" charset="0"/>
              <a:buChar char="•"/>
            </a:pPr>
            <a:r>
              <a:rPr lang="en-US" sz="1600" baseline="30000" dirty="0" smtClean="0"/>
              <a:t>5</a:t>
            </a:r>
            <a:r>
              <a:rPr lang="en-US" sz="1600" dirty="0" smtClean="0"/>
              <a:t>Francis</a:t>
            </a:r>
            <a:r>
              <a:rPr lang="en-US" sz="1600" dirty="0"/>
              <a:t>, M. (2010). Fulfillment of a higher order: Placing information literacy within Maslow’s hierarchy of needs. </a:t>
            </a:r>
            <a:r>
              <a:rPr lang="en-US" sz="1600" i="1" dirty="0"/>
              <a:t>College &amp; Research Libraries News</a:t>
            </a:r>
            <a:r>
              <a:rPr lang="en-US" sz="1600" dirty="0"/>
              <a:t>, </a:t>
            </a:r>
            <a:r>
              <a:rPr lang="en-US" sz="1600" i="1" dirty="0"/>
              <a:t>71</a:t>
            </a:r>
            <a:r>
              <a:rPr lang="en-US" sz="1600" dirty="0"/>
              <a:t>(3), 140-159</a:t>
            </a:r>
            <a:r>
              <a:rPr lang="en-US" sz="1600" dirty="0" smtClean="0"/>
              <a:t>.</a:t>
            </a:r>
          </a:p>
          <a:p>
            <a:pPr>
              <a:spcBef>
                <a:spcPts val="600"/>
              </a:spcBef>
              <a:buFont typeface="Arial" panose="020B0604020202020204" pitchFamily="34" charset="0"/>
              <a:buChar char="•"/>
            </a:pPr>
            <a:r>
              <a:rPr lang="en-US" sz="1600" baseline="30000" dirty="0" smtClean="0"/>
              <a:t>6</a:t>
            </a:r>
            <a:r>
              <a:rPr lang="en-US" sz="1600" dirty="0" smtClean="0"/>
              <a:t>Fagan, J. C., &amp; Desai, C. M. (2002/2003). Communication strategies for instant messaging and chat reference services. </a:t>
            </a:r>
            <a:r>
              <a:rPr lang="en-US" sz="1600" i="1" dirty="0" smtClean="0"/>
              <a:t>The Reference Librarian, 79/80</a:t>
            </a:r>
            <a:r>
              <a:rPr lang="en-US" sz="1600" dirty="0" smtClean="0"/>
              <a:t>, 121-155.</a:t>
            </a:r>
          </a:p>
          <a:p>
            <a:pPr>
              <a:spcBef>
                <a:spcPts val="600"/>
              </a:spcBef>
              <a:buFont typeface="Arial" panose="020B0604020202020204" pitchFamily="34" charset="0"/>
              <a:buChar char="•"/>
            </a:pPr>
            <a:r>
              <a:rPr lang="en-US" sz="1600" baseline="30000" dirty="0" smtClean="0"/>
              <a:t>7</a:t>
            </a:r>
            <a:r>
              <a:rPr lang="en-US" sz="1600" dirty="0" smtClean="0"/>
              <a:t>Mellon</a:t>
            </a:r>
            <a:r>
              <a:rPr lang="en-US" sz="1600" dirty="0"/>
              <a:t>, C. A. (1986). Library anxiety: a grounded theory and its development. </a:t>
            </a:r>
            <a:r>
              <a:rPr lang="en-US" sz="1600" i="1" dirty="0"/>
              <a:t>College &amp; Research Libraries</a:t>
            </a:r>
            <a:r>
              <a:rPr lang="en-US" sz="1600" dirty="0"/>
              <a:t>, </a:t>
            </a:r>
            <a:r>
              <a:rPr lang="en-US" sz="1600" i="1" dirty="0"/>
              <a:t>47, </a:t>
            </a:r>
            <a:r>
              <a:rPr lang="en-US" sz="1600" dirty="0"/>
              <a:t>160-165</a:t>
            </a:r>
            <a:r>
              <a:rPr lang="en-US" sz="1600" dirty="0" smtClean="0"/>
              <a:t>.</a:t>
            </a:r>
          </a:p>
          <a:p>
            <a:pPr>
              <a:spcBef>
                <a:spcPts val="600"/>
              </a:spcBef>
              <a:buFont typeface="Arial" panose="020B0604020202020204" pitchFamily="34" charset="0"/>
              <a:buChar char="•"/>
            </a:pPr>
            <a:r>
              <a:rPr lang="en-US" sz="1600" baseline="30000" dirty="0" smtClean="0"/>
              <a:t>8</a:t>
            </a:r>
            <a:r>
              <a:rPr lang="en-US" sz="1600" dirty="0" smtClean="0"/>
              <a:t>Bonella</a:t>
            </a:r>
            <a:r>
              <a:rPr lang="en-US" sz="1600" dirty="0"/>
              <a:t>, L., Pitts, J., &amp; Coleman, J. (2017). How do we market to distance populations, and does it work?: Results from a longitudinal study and a survey of the profession. </a:t>
            </a:r>
            <a:r>
              <a:rPr lang="en-US" sz="1600" i="1" dirty="0"/>
              <a:t>Journal of Library Administration</a:t>
            </a:r>
            <a:r>
              <a:rPr lang="en-US" sz="1600" dirty="0"/>
              <a:t>, </a:t>
            </a:r>
            <a:r>
              <a:rPr lang="en-US" sz="1600" i="1" dirty="0"/>
              <a:t>57</a:t>
            </a:r>
            <a:r>
              <a:rPr lang="en-US" sz="1600" dirty="0"/>
              <a:t>(1), 69-86. </a:t>
            </a:r>
            <a:r>
              <a:rPr lang="en-US" sz="1600" dirty="0" smtClean="0"/>
              <a:t>doi:10.1080/01930826.2016.1202720</a:t>
            </a:r>
          </a:p>
          <a:p>
            <a:pPr>
              <a:spcBef>
                <a:spcPts val="600"/>
              </a:spcBef>
              <a:buFont typeface="Arial" panose="020B0604020202020204" pitchFamily="34" charset="0"/>
              <a:buChar char="•"/>
            </a:pPr>
            <a:r>
              <a:rPr lang="en-US" sz="1600" baseline="30000" dirty="0" smtClean="0"/>
              <a:t>9</a:t>
            </a:r>
            <a:r>
              <a:rPr lang="en-US" sz="1600" dirty="0" smtClean="0"/>
              <a:t>Neuhaus</a:t>
            </a:r>
            <a:r>
              <a:rPr lang="en-US" sz="1600" dirty="0"/>
              <a:t>, C., &amp; Snowden, K. (2003). Public relations for a university library: A marketing </a:t>
            </a:r>
            <a:r>
              <a:rPr lang="en-US" sz="1600" dirty="0" err="1"/>
              <a:t>programme</a:t>
            </a:r>
            <a:r>
              <a:rPr lang="en-US" sz="1600" dirty="0"/>
              <a:t> is born. </a:t>
            </a:r>
            <a:r>
              <a:rPr lang="en-US" sz="1600" i="1" dirty="0"/>
              <a:t>Library Management, 24</a:t>
            </a:r>
            <a:r>
              <a:rPr lang="en-US" sz="1600" dirty="0"/>
              <a:t>(4-5), 193-203. </a:t>
            </a:r>
            <a:r>
              <a:rPr lang="en-US" sz="1600" dirty="0" smtClean="0"/>
              <a:t>doi:10.1108/01435120310475293</a:t>
            </a:r>
          </a:p>
          <a:p>
            <a:pPr>
              <a:spcBef>
                <a:spcPts val="600"/>
              </a:spcBef>
              <a:buFont typeface="Arial" panose="020B0604020202020204" pitchFamily="34" charset="0"/>
              <a:buChar char="•"/>
            </a:pPr>
            <a:r>
              <a:rPr lang="en-US" sz="1600" dirty="0" smtClean="0"/>
              <a:t>Tremblay, P., &amp; Wang, Z. (2008). We care—virtually and in person: A user-centered approach to assessment, implementation and promotion of library resources and services to a remote graduate campus</a:t>
            </a:r>
            <a:r>
              <a:rPr lang="en-US" sz="1600" i="1" dirty="0" smtClean="0"/>
              <a:t>. Public Services Quarterly, 4</a:t>
            </a:r>
            <a:r>
              <a:rPr lang="en-US" sz="1600" dirty="0" smtClean="0"/>
              <a:t>(3), 207-232. </a:t>
            </a:r>
            <a:r>
              <a:rPr lang="en-US" sz="1600" dirty="0" err="1" smtClean="0"/>
              <a:t>doi</a:t>
            </a:r>
            <a:r>
              <a:rPr lang="en-US" sz="1600" dirty="0" smtClean="0"/>
              <a:t>: 10.1080/15228950802100545</a:t>
            </a:r>
            <a:endParaRPr lang="en-US" sz="1600" dirty="0"/>
          </a:p>
        </p:txBody>
      </p:sp>
    </p:spTree>
    <p:extLst>
      <p:ext uri="{BB962C8B-B14F-4D97-AF65-F5344CB8AC3E}">
        <p14:creationId xmlns:p14="http://schemas.microsoft.com/office/powerpoint/2010/main" val="490736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Empathetic Marketing?</a:t>
            </a:r>
            <a:endParaRPr lang="en-US" dirty="0"/>
          </a:p>
        </p:txBody>
      </p:sp>
      <p:sp>
        <p:nvSpPr>
          <p:cNvPr id="3" name="Content Placeholder 2"/>
          <p:cNvSpPr>
            <a:spLocks noGrp="1"/>
          </p:cNvSpPr>
          <p:nvPr>
            <p:ph idx="1"/>
          </p:nvPr>
        </p:nvSpPr>
        <p:spPr>
          <a:xfrm>
            <a:off x="3881300" y="1032550"/>
            <a:ext cx="7315200" cy="5120640"/>
          </a:xfrm>
        </p:spPr>
        <p:txBody>
          <a:bodyPr>
            <a:normAutofit/>
          </a:bodyPr>
          <a:lstStyle/>
          <a:p>
            <a:pPr>
              <a:buFont typeface="Arial" panose="020B0604020202020204" pitchFamily="34" charset="0"/>
              <a:buChar char="•"/>
            </a:pPr>
            <a:r>
              <a:rPr lang="en-US" sz="3000" dirty="0"/>
              <a:t>It’s not about getting people to use your product. It’s about seeing a need and then saying “I have a product/service that will meet that need</a:t>
            </a:r>
            <a:r>
              <a:rPr lang="en-US" sz="3000" dirty="0" smtClean="0"/>
              <a:t>.”</a:t>
            </a:r>
            <a:r>
              <a:rPr lang="en-US" sz="3000" baseline="30000" dirty="0" smtClean="0"/>
              <a:t>2</a:t>
            </a:r>
            <a:endParaRPr lang="en-US" baseline="30000" dirty="0" smtClean="0"/>
          </a:p>
          <a:p>
            <a:pPr>
              <a:buFont typeface="Arial" panose="020B0604020202020204" pitchFamily="34" charset="0"/>
              <a:buChar char="•"/>
            </a:pPr>
            <a:endParaRPr lang="en-US" dirty="0"/>
          </a:p>
          <a:p>
            <a:pPr>
              <a:buFont typeface="Arial" panose="020B0604020202020204" pitchFamily="34" charset="0"/>
              <a:buChar char="•"/>
            </a:pPr>
            <a:r>
              <a:rPr lang="en-US" sz="3000" dirty="0"/>
              <a:t>“Too many companies create corporate-centric, rather than customer-centric, content. The former is about you; the latter is about what you do for your customer—a subtle yet critical shift</a:t>
            </a:r>
            <a:r>
              <a:rPr lang="en-US" sz="3000" dirty="0" smtClean="0"/>
              <a:t>.”</a:t>
            </a:r>
            <a:r>
              <a:rPr lang="en-US" sz="3000" baseline="30000" dirty="0" smtClean="0"/>
              <a:t>3</a:t>
            </a:r>
            <a:endParaRPr lang="en-US" sz="3000" baseline="30000" dirty="0"/>
          </a:p>
          <a:p>
            <a:endParaRPr lang="en-US" dirty="0"/>
          </a:p>
          <a:p>
            <a:endParaRPr lang="en-US" dirty="0"/>
          </a:p>
        </p:txBody>
      </p:sp>
    </p:spTree>
    <p:extLst>
      <p:ext uri="{BB962C8B-B14F-4D97-AF65-F5344CB8AC3E}">
        <p14:creationId xmlns:p14="http://schemas.microsoft.com/office/powerpoint/2010/main" val="2283565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Empathetic Marketing?</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a:t>“First and foremost, you have to reframe the way you see the people you serve—stop calling them your target market—or any name that turns them into a statistic or a bullseye. Instead, consider them to be people: the people you hope to serve, your stakeholders. That reframe alone opens your eyes and leads you into a different type of engagement with them</a:t>
            </a:r>
            <a:r>
              <a:rPr lang="en-US" sz="3000" dirty="0" smtClean="0"/>
              <a:t>.”</a:t>
            </a:r>
            <a:r>
              <a:rPr lang="en-US" sz="3000" baseline="30000" dirty="0" smtClean="0"/>
              <a:t>4</a:t>
            </a:r>
            <a:endParaRPr lang="en-US" sz="3000" baseline="30000" dirty="0"/>
          </a:p>
        </p:txBody>
      </p:sp>
    </p:spTree>
    <p:extLst>
      <p:ext uri="{BB962C8B-B14F-4D97-AF65-F5344CB8AC3E}">
        <p14:creationId xmlns:p14="http://schemas.microsoft.com/office/powerpoint/2010/main" val="3407281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Hierarchy of Needs</a:t>
            </a:r>
            <a:endParaRPr lang="en-US" dirty="0"/>
          </a:p>
        </p:txBody>
      </p:sp>
      <p:pic>
        <p:nvPicPr>
          <p:cNvPr id="1026" name="Picture 2" descr="maslow's hierarchy of needs five stage pyramid"/>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748430" y="1382268"/>
            <a:ext cx="5486400" cy="40843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827993" y="5698067"/>
            <a:ext cx="2813674" cy="461665"/>
          </a:xfrm>
          <a:prstGeom prst="rect">
            <a:avLst/>
          </a:prstGeom>
          <a:noFill/>
        </p:spPr>
        <p:txBody>
          <a:bodyPr wrap="square" rtlCol="0">
            <a:spAutoFit/>
          </a:bodyPr>
          <a:lstStyle/>
          <a:p>
            <a:r>
              <a:rPr lang="en-US" sz="1200" dirty="0" smtClean="0">
                <a:hlinkClick r:id="rId4"/>
              </a:rPr>
              <a:t>https://www.simplypsychology.org/maslow.html</a:t>
            </a:r>
            <a:endParaRPr lang="en-US" sz="1200" dirty="0"/>
          </a:p>
        </p:txBody>
      </p:sp>
    </p:spTree>
    <p:extLst>
      <p:ext uri="{BB962C8B-B14F-4D97-AF65-F5344CB8AC3E}">
        <p14:creationId xmlns:p14="http://schemas.microsoft.com/office/powerpoint/2010/main" val="142218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Empathetic Marketing</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sz="3000" dirty="0" smtClean="0">
                <a:hlinkClick r:id="rId3"/>
              </a:rPr>
              <a:t>https</a:t>
            </a:r>
            <a:r>
              <a:rPr lang="en-US" sz="3000" dirty="0">
                <a:hlinkClick r:id="rId3"/>
              </a:rPr>
              <a:t>://</a:t>
            </a:r>
            <a:r>
              <a:rPr lang="en-US" sz="3000" dirty="0" smtClean="0">
                <a:hlinkClick r:id="rId3"/>
              </a:rPr>
              <a:t>www.youtube.com/playlist?list=PLBEYn8q4ZI_7ueS8Z8QHB40vF0x6yuh_c</a:t>
            </a:r>
            <a:endParaRPr lang="en-US" sz="3000" dirty="0" smtClean="0"/>
          </a:p>
          <a:p>
            <a:pPr marL="0" indent="0">
              <a:buNone/>
            </a:pPr>
            <a:endParaRPr lang="en-US" dirty="0"/>
          </a:p>
        </p:txBody>
      </p:sp>
    </p:spTree>
    <p:extLst>
      <p:ext uri="{BB962C8B-B14F-4D97-AF65-F5344CB8AC3E}">
        <p14:creationId xmlns:p14="http://schemas.microsoft.com/office/powerpoint/2010/main" val="461023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147046" y="567865"/>
            <a:ext cx="7177823" cy="5383368"/>
          </a:xfrm>
          <a:prstGeom prst="rect">
            <a:avLst/>
          </a:prstGeom>
        </p:spPr>
      </p:pic>
      <p:sp>
        <p:nvSpPr>
          <p:cNvPr id="3" name="TextBox 2"/>
          <p:cNvSpPr txBox="1"/>
          <p:nvPr/>
        </p:nvSpPr>
        <p:spPr>
          <a:xfrm>
            <a:off x="9852338" y="5628068"/>
            <a:ext cx="2202287" cy="646331"/>
          </a:xfrm>
          <a:prstGeom prst="rect">
            <a:avLst/>
          </a:prstGeom>
          <a:noFill/>
        </p:spPr>
        <p:txBody>
          <a:bodyPr wrap="square" rtlCol="0">
            <a:spAutoFit/>
          </a:bodyPr>
          <a:lstStyle/>
          <a:p>
            <a:r>
              <a:rPr lang="en-US" sz="1200" dirty="0">
                <a:hlinkClick r:id="rId4"/>
              </a:rPr>
              <a:t>http://www.businessinsider.com/snickers-purposely-misspells-its-name-in-ad-2013-5</a:t>
            </a:r>
            <a:endParaRPr lang="en-US" sz="1200" dirty="0"/>
          </a:p>
        </p:txBody>
      </p:sp>
    </p:spTree>
    <p:extLst>
      <p:ext uri="{BB962C8B-B14F-4D97-AF65-F5344CB8AC3E}">
        <p14:creationId xmlns:p14="http://schemas.microsoft.com/office/powerpoint/2010/main" val="1033909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6437" y="313464"/>
            <a:ext cx="6296562" cy="6141729"/>
          </a:xfrm>
          <a:prstGeom prst="rect">
            <a:avLst/>
          </a:prstGeom>
        </p:spPr>
      </p:pic>
      <p:sp>
        <p:nvSpPr>
          <p:cNvPr id="3" name="TextBox 2"/>
          <p:cNvSpPr txBox="1"/>
          <p:nvPr/>
        </p:nvSpPr>
        <p:spPr>
          <a:xfrm>
            <a:off x="9131121" y="5396248"/>
            <a:ext cx="2678806" cy="646331"/>
          </a:xfrm>
          <a:prstGeom prst="rect">
            <a:avLst/>
          </a:prstGeom>
          <a:noFill/>
        </p:spPr>
        <p:txBody>
          <a:bodyPr wrap="square" rtlCol="0">
            <a:spAutoFit/>
          </a:bodyPr>
          <a:lstStyle/>
          <a:p>
            <a:r>
              <a:rPr lang="en-US" sz="1200" dirty="0" smtClean="0"/>
              <a:t>Home Depot</a:t>
            </a:r>
          </a:p>
          <a:p>
            <a:r>
              <a:rPr lang="en-US" sz="1200" dirty="0">
                <a:hlinkClick r:id="rId4"/>
              </a:rPr>
              <a:t>https://blog.hubspot.com/marketing/empathetic-content-marketing-examples</a:t>
            </a:r>
            <a:endParaRPr lang="en-US" sz="1200" dirty="0"/>
          </a:p>
        </p:txBody>
      </p:sp>
    </p:spTree>
    <p:extLst>
      <p:ext uri="{BB962C8B-B14F-4D97-AF65-F5344CB8AC3E}">
        <p14:creationId xmlns:p14="http://schemas.microsoft.com/office/powerpoint/2010/main" val="467846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3388" y="965915"/>
            <a:ext cx="6416440" cy="3593206"/>
          </a:xfrm>
          <a:prstGeom prst="rect">
            <a:avLst/>
          </a:prstGeom>
        </p:spPr>
      </p:pic>
      <p:sp>
        <p:nvSpPr>
          <p:cNvPr id="3" name="TextBox 2"/>
          <p:cNvSpPr txBox="1"/>
          <p:nvPr/>
        </p:nvSpPr>
        <p:spPr>
          <a:xfrm>
            <a:off x="9478851" y="5795493"/>
            <a:ext cx="2562895" cy="461665"/>
          </a:xfrm>
          <a:prstGeom prst="rect">
            <a:avLst/>
          </a:prstGeom>
          <a:noFill/>
        </p:spPr>
        <p:txBody>
          <a:bodyPr wrap="square" rtlCol="0">
            <a:spAutoFit/>
          </a:bodyPr>
          <a:lstStyle/>
          <a:p>
            <a:r>
              <a:rPr lang="en-US" sz="1200" dirty="0">
                <a:hlinkClick r:id="rId4"/>
              </a:rPr>
              <a:t>https://www.youtube.com/watch?v=YProZYuMUNk</a:t>
            </a:r>
            <a:endParaRPr lang="en-US" sz="1200" dirty="0"/>
          </a:p>
        </p:txBody>
      </p:sp>
    </p:spTree>
    <p:extLst>
      <p:ext uri="{BB962C8B-B14F-4D97-AF65-F5344CB8AC3E}">
        <p14:creationId xmlns:p14="http://schemas.microsoft.com/office/powerpoint/2010/main" val="186101158"/>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Fram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5614</TotalTime>
  <Words>1658</Words>
  <Application>Microsoft Office PowerPoint</Application>
  <PresentationFormat>Widescreen</PresentationFormat>
  <Paragraphs>115</Paragraphs>
  <Slides>24</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Corbel</vt:lpstr>
      <vt:lpstr>Wingdings</vt:lpstr>
      <vt:lpstr>Wingdings 2</vt:lpstr>
      <vt:lpstr>Frame</vt:lpstr>
      <vt:lpstr>Cultivating Connection by Caring: Using Empathetic Marketing to Reach Distance Students and Ease Library Anxiety</vt:lpstr>
      <vt:lpstr>What is Empathy?</vt:lpstr>
      <vt:lpstr>What is Empathetic Marketing?</vt:lpstr>
      <vt:lpstr>What is Empathetic Marketing?</vt:lpstr>
      <vt:lpstr>Maslow’s Hierarchy of Needs</vt:lpstr>
      <vt:lpstr>Examples of Empathetic Marketing</vt:lpstr>
      <vt:lpstr>PowerPoint Presentation</vt:lpstr>
      <vt:lpstr>PowerPoint Presentation</vt:lpstr>
      <vt:lpstr>PowerPoint Presentation</vt:lpstr>
      <vt:lpstr>Meeting the Needs of Distance Students</vt:lpstr>
      <vt:lpstr>Meeting the Needs of Distance Students</vt:lpstr>
      <vt:lpstr>Meeting Needs Reduces Library Anxiety</vt:lpstr>
      <vt:lpstr>Library Anxiety</vt:lpstr>
      <vt:lpstr>Maslow’s Hierarchy of Needs</vt:lpstr>
      <vt:lpstr>Safety Needs</vt:lpstr>
      <vt:lpstr>Belongingness and Love Needs</vt:lpstr>
      <vt:lpstr>Esteem Needs</vt:lpstr>
      <vt:lpstr>Self-Actualization Needs</vt:lpstr>
      <vt:lpstr>PowerPoint Presentation</vt:lpstr>
      <vt:lpstr>Examples of Empathetic Marketing in Libraries</vt:lpstr>
      <vt:lpstr>Examples of Empathetic Marketing in Libraries</vt:lpstr>
      <vt:lpstr>Examples of Empathetic Marketing in Libraries</vt:lpstr>
      <vt:lpstr>Activity</vt:lpstr>
      <vt:lpstr>References</vt:lpstr>
    </vt:vector>
  </TitlesOfParts>
  <Company>Miami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Showing Students We Care: Using Empathetic Marketing to Ease Library Anxiety and Reach Distance Students</dc:title>
  <dc:creator>Girton, Carrie</dc:creator>
  <cp:lastModifiedBy>Windows User</cp:lastModifiedBy>
  <cp:revision>48</cp:revision>
  <dcterms:created xsi:type="dcterms:W3CDTF">2018-04-06T12:12:46Z</dcterms:created>
  <dcterms:modified xsi:type="dcterms:W3CDTF">2018-11-02T13:41:49Z</dcterms:modified>
</cp:coreProperties>
</file>