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6" r:id="rId1"/>
  </p:sldMasterIdLst>
  <p:notesMasterIdLst>
    <p:notesMasterId r:id="rId14"/>
  </p:notesMasterIdLst>
  <p:sldIdLst>
    <p:sldId id="256" r:id="rId2"/>
    <p:sldId id="263" r:id="rId3"/>
    <p:sldId id="264" r:id="rId4"/>
    <p:sldId id="265" r:id="rId5"/>
    <p:sldId id="266" r:id="rId6"/>
    <p:sldId id="257" r:id="rId7"/>
    <p:sldId id="258" r:id="rId8"/>
    <p:sldId id="262" r:id="rId9"/>
    <p:sldId id="259" r:id="rId10"/>
    <p:sldId id="261" r:id="rId11"/>
    <p:sldId id="260" r:id="rId12"/>
    <p:sldId id="267" r:id="rId13"/>
  </p:sldIdLst>
  <p:sldSz cx="9144000" cy="6858000" type="screen4x3"/>
  <p:notesSz cx="68580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198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1EC63F7-E0F7-4E54-8149-530EFB78F41F}" type="datetimeFigureOut">
              <a:rPr lang="en-US" smtClean="0"/>
              <a:t>5/17/2012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049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15790"/>
            <a:ext cx="5486400" cy="418338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829967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D9D0BEF-8E3A-4180-8412-71AA44BB50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63210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9D0BEF-8E3A-4180-8412-71AA44BB5017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704337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9D0BEF-8E3A-4180-8412-71AA44BB5017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769107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9D0BEF-8E3A-4180-8412-71AA44BB5017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768506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9D0BEF-8E3A-4180-8412-71AA44BB5017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197140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9D0BEF-8E3A-4180-8412-71AA44BB5017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497531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9D0BEF-8E3A-4180-8412-71AA44BB5017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795371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9D0BEF-8E3A-4180-8412-71AA44BB5017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93320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9D0BEF-8E3A-4180-8412-71AA44BB5017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037490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9D0BEF-8E3A-4180-8412-71AA44BB5017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793959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9D0BEF-8E3A-4180-8412-71AA44BB5017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632152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9D0BEF-8E3A-4180-8412-71AA44BB5017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80109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47475-B58B-4E46-AE9C-73B773B02DC2}" type="datetimeFigureOut">
              <a:rPr lang="en-US" smtClean="0"/>
              <a:pPr/>
              <a:t>5/17/2012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EBA95-C643-4A67-9AA5-8EEE142FF449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47475-B58B-4E46-AE9C-73B773B02DC2}" type="datetimeFigureOut">
              <a:rPr lang="en-US" smtClean="0"/>
              <a:pPr/>
              <a:t>5/17/2012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EBA95-C643-4A67-9AA5-8EEE142FF44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47475-B58B-4E46-AE9C-73B773B02DC2}" type="datetimeFigureOut">
              <a:rPr lang="en-US" smtClean="0"/>
              <a:pPr/>
              <a:t>5/17/2012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EBA95-C643-4A67-9AA5-8EEE142FF44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47475-B58B-4E46-AE9C-73B773B02DC2}" type="datetimeFigureOut">
              <a:rPr lang="en-US" smtClean="0"/>
              <a:pPr/>
              <a:t>5/17/2012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EBA95-C643-4A67-9AA5-8EEE142FF44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47475-B58B-4E46-AE9C-73B773B02DC2}" type="datetimeFigureOut">
              <a:rPr lang="en-US" smtClean="0"/>
              <a:pPr/>
              <a:t>5/17/2012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EBA95-C643-4A67-9AA5-8EEE142FF449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47475-B58B-4E46-AE9C-73B773B02DC2}" type="datetimeFigureOut">
              <a:rPr lang="en-US" smtClean="0"/>
              <a:pPr/>
              <a:t>5/17/2012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EBA95-C643-4A67-9AA5-8EEE142FF44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47475-B58B-4E46-AE9C-73B773B02DC2}" type="datetimeFigureOut">
              <a:rPr lang="en-US" smtClean="0"/>
              <a:pPr/>
              <a:t>5/17/2012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EBA95-C643-4A67-9AA5-8EEE142FF449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47475-B58B-4E46-AE9C-73B773B02DC2}" type="datetimeFigureOut">
              <a:rPr lang="en-US" smtClean="0"/>
              <a:pPr/>
              <a:t>5/17/2012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EBA95-C643-4A67-9AA5-8EEE142FF44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47475-B58B-4E46-AE9C-73B773B02DC2}" type="datetimeFigureOut">
              <a:rPr lang="en-US" smtClean="0"/>
              <a:pPr/>
              <a:t>5/17/2012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EBA95-C643-4A67-9AA5-8EEE142FF44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47475-B58B-4E46-AE9C-73B773B02DC2}" type="datetimeFigureOut">
              <a:rPr lang="en-US" smtClean="0"/>
              <a:pPr/>
              <a:t>5/17/2012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EBA95-C643-4A67-9AA5-8EEE142FF449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47475-B58B-4E46-AE9C-73B773B02DC2}" type="datetimeFigureOut">
              <a:rPr lang="en-US" smtClean="0"/>
              <a:pPr/>
              <a:t>5/17/2012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EBA95-C643-4A67-9AA5-8EEE142FF44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A6647475-B58B-4E46-AE9C-73B773B02DC2}" type="datetimeFigureOut">
              <a:rPr lang="en-US" smtClean="0"/>
              <a:pPr/>
              <a:t>5/17/2012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630EBA95-C643-4A67-9AA5-8EEE142FF44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bit.ly/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pl.org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scout.wisc.edu/" TargetMode="External"/><Relationship Id="rId5" Type="http://schemas.openxmlformats.org/officeDocument/2006/relationships/hyperlink" Target="http://web.resourceshelf.com/go/resourceblog/" TargetMode="External"/><Relationship Id="rId4" Type="http://schemas.openxmlformats.org/officeDocument/2006/relationships/hyperlink" Target="http://infomine.ucr.edu/" TargetMode="Externa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agportal.com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doaj.org" TargetMode="External"/><Relationship Id="rId5" Type="http://schemas.openxmlformats.org/officeDocument/2006/relationships/hyperlink" Target="http://web.ebscohost.com/ehost/search/basic?sid=c57488ac-5c18-447c-b342-b0a74f5f4440@sessionmgr15&amp;vid=1&amp;hid=17" TargetMode="External"/><Relationship Id="rId4" Type="http://schemas.openxmlformats.org/officeDocument/2006/relationships/hyperlink" Target="http://www.findarticles.com" TargetMode="Externa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hyperlink" Target="http://eol.org/" TargetMode="External"/><Relationship Id="rId3" Type="http://schemas.openxmlformats.org/officeDocument/2006/relationships/hyperlink" Target="http://www.nationmaster.com" TargetMode="External"/><Relationship Id="rId7" Type="http://schemas.openxmlformats.org/officeDocument/2006/relationships/hyperlink" Target="http://www.abc-clio.com/ODLIS/odlis_A.aspx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metmuseum.org/toah/" TargetMode="External"/><Relationship Id="rId5" Type="http://schemas.openxmlformats.org/officeDocument/2006/relationships/hyperlink" Target="http://plato.stanford.edu/" TargetMode="External"/><Relationship Id="rId4" Type="http://schemas.openxmlformats.org/officeDocument/2006/relationships/hyperlink" Target="http://www.archive.org/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asybib.org" TargetMode="External"/><Relationship Id="rId7" Type="http://schemas.openxmlformats.org/officeDocument/2006/relationships/hyperlink" Target="http://www.citationmachine.net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noodletools.com/login.php" TargetMode="External"/><Relationship Id="rId5" Type="http://schemas.openxmlformats.org/officeDocument/2006/relationships/hyperlink" Target="http://www.zotero.org" TargetMode="External"/><Relationship Id="rId4" Type="http://schemas.openxmlformats.org/officeDocument/2006/relationships/hyperlink" Target="http://www.bibme.org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	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sz="4000" dirty="0"/>
              <a:t>Keeping up with Free-Range Internet </a:t>
            </a:r>
            <a:r>
              <a:rPr lang="en-US" sz="4000" dirty="0" smtClean="0"/>
              <a:t>Tools</a:t>
            </a:r>
          </a:p>
          <a:p>
            <a:endParaRPr lang="en-US" dirty="0"/>
          </a:p>
          <a:p>
            <a:r>
              <a:rPr lang="en-US" dirty="0" smtClean="0"/>
              <a:t>Mark Shores</a:t>
            </a:r>
          </a:p>
          <a:p>
            <a:r>
              <a:rPr lang="en-US" dirty="0" smtClean="0"/>
              <a:t>Miami University Hamilton</a:t>
            </a:r>
          </a:p>
          <a:p>
            <a:r>
              <a:rPr lang="en-US" dirty="0" smtClean="0"/>
              <a:t>AA Highway Library Staff Conference</a:t>
            </a:r>
          </a:p>
          <a:p>
            <a:r>
              <a:rPr lang="en-US" dirty="0" smtClean="0"/>
              <a:t>May 18, 2012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9073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More Tools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Delicious.com</a:t>
            </a:r>
            <a:endParaRPr lang="en-US" dirty="0" smtClean="0"/>
          </a:p>
          <a:p>
            <a:r>
              <a:rPr lang="en-US" dirty="0" err="1" smtClean="0"/>
              <a:t>Ikeepbookmarks.com</a:t>
            </a:r>
            <a:endParaRPr lang="en-US" dirty="0" smtClean="0"/>
          </a:p>
          <a:p>
            <a:r>
              <a:rPr lang="en-US" dirty="0" smtClean="0"/>
              <a:t>Yahoo and Google “Shortcuts”</a:t>
            </a:r>
          </a:p>
          <a:p>
            <a:r>
              <a:rPr lang="en-US" dirty="0" smtClean="0"/>
              <a:t>URL </a:t>
            </a:r>
            <a:r>
              <a:rPr lang="en-US" dirty="0" err="1" smtClean="0"/>
              <a:t>shorteners</a:t>
            </a:r>
            <a:r>
              <a:rPr lang="en-US" dirty="0" smtClean="0"/>
              <a:t> – </a:t>
            </a:r>
            <a:r>
              <a:rPr lang="en-US" dirty="0" smtClean="0">
                <a:hlinkClick r:id="rId3"/>
              </a:rPr>
              <a:t>Bit.ly</a:t>
            </a:r>
            <a:r>
              <a:rPr lang="en-US" dirty="0" smtClean="0"/>
              <a:t>  and TinyURL.com</a:t>
            </a:r>
          </a:p>
          <a:p>
            <a:r>
              <a:rPr lang="en-US" dirty="0" smtClean="0"/>
              <a:t>Evernote.com</a:t>
            </a:r>
          </a:p>
          <a:p>
            <a:r>
              <a:rPr lang="en-US" dirty="0" smtClean="0"/>
              <a:t>Dropbox.com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to stay current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3"/>
              </a:rPr>
              <a:t>Internet Public Library</a:t>
            </a:r>
            <a:endParaRPr lang="en-US" dirty="0" smtClean="0"/>
          </a:p>
          <a:p>
            <a:r>
              <a:rPr lang="en-US" dirty="0" err="1" smtClean="0">
                <a:hlinkClick r:id="rId4"/>
              </a:rPr>
              <a:t>Infomine</a:t>
            </a:r>
            <a:endParaRPr lang="en-US" dirty="0" smtClean="0"/>
          </a:p>
          <a:p>
            <a:r>
              <a:rPr lang="en-US" dirty="0" smtClean="0">
                <a:hlinkClick r:id="rId5"/>
              </a:rPr>
              <a:t>Resource Shelf </a:t>
            </a:r>
            <a:r>
              <a:rPr lang="en-US" dirty="0" smtClean="0"/>
              <a:t>newsletter by Gary Price</a:t>
            </a:r>
          </a:p>
          <a:p>
            <a:r>
              <a:rPr lang="en-US" dirty="0" smtClean="0">
                <a:hlinkClick r:id="rId6"/>
              </a:rPr>
              <a:t>Internet Scout Report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3155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Anything I’ve missed?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n-US" sz="7200" dirty="0" smtClean="0"/>
          </a:p>
          <a:p>
            <a:pPr marL="0" indent="0" algn="ctr">
              <a:buNone/>
            </a:pPr>
            <a:r>
              <a:rPr lang="en-US" sz="7200" dirty="0" smtClean="0"/>
              <a:t>Thanks!</a:t>
            </a:r>
            <a:endParaRPr lang="en-US" sz="7200" dirty="0"/>
          </a:p>
        </p:txBody>
      </p:sp>
    </p:spTree>
    <p:extLst>
      <p:ext uri="{BB962C8B-B14F-4D97-AF65-F5344CB8AC3E}">
        <p14:creationId xmlns:p14="http://schemas.microsoft.com/office/powerpoint/2010/main" val="28743126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 in the day…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9200" y="2057400"/>
            <a:ext cx="7188370" cy="3427415"/>
          </a:xfrm>
          <a:ln>
            <a:solidFill>
              <a:schemeClr val="tx1">
                <a:alpha val="59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14239524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Yahoo, then….</a:t>
            </a: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1752600"/>
            <a:ext cx="8229600" cy="4608576"/>
          </a:xfr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0031577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 memoriam….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5956" y="1600200"/>
            <a:ext cx="6412088" cy="4876800"/>
          </a:xfr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2756028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And now…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6914" y="1600200"/>
            <a:ext cx="6270171" cy="4876800"/>
          </a:xfr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4362745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 things….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Why are you here?</a:t>
            </a:r>
          </a:p>
          <a:p>
            <a:r>
              <a:rPr lang="en-US" sz="3600" dirty="0"/>
              <a:t>Content</a:t>
            </a:r>
          </a:p>
          <a:p>
            <a:r>
              <a:rPr lang="en-US" sz="3600" dirty="0" smtClean="0"/>
              <a:t>Tools</a:t>
            </a:r>
          </a:p>
          <a:p>
            <a:r>
              <a:rPr lang="en-US" sz="3600" dirty="0" smtClean="0"/>
              <a:t>What else?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3054385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Content – Magazines, Journals, etc.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3"/>
              </a:rPr>
              <a:t>MagPortal.com</a:t>
            </a:r>
            <a:endParaRPr lang="en-US" dirty="0" smtClean="0"/>
          </a:p>
          <a:p>
            <a:r>
              <a:rPr lang="en-US" dirty="0" smtClean="0">
                <a:hlinkClick r:id="rId4"/>
              </a:rPr>
              <a:t>FindArticles.com</a:t>
            </a:r>
            <a:endParaRPr lang="en-US" dirty="0" smtClean="0"/>
          </a:p>
          <a:p>
            <a:r>
              <a:rPr lang="en-US" dirty="0" smtClean="0">
                <a:hlinkClick r:id="rId5"/>
              </a:rPr>
              <a:t>LISA</a:t>
            </a:r>
            <a:r>
              <a:rPr lang="en-US" dirty="0" smtClean="0"/>
              <a:t> (Library and Information Science Abstracts)</a:t>
            </a:r>
          </a:p>
          <a:p>
            <a:r>
              <a:rPr lang="en-US" dirty="0" smtClean="0"/>
              <a:t>Project Gutenberg</a:t>
            </a:r>
          </a:p>
          <a:p>
            <a:r>
              <a:rPr lang="en-US" dirty="0" smtClean="0">
                <a:hlinkClick r:id="rId6"/>
              </a:rPr>
              <a:t>Directory of Open Access Journals</a:t>
            </a: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2488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Content - Reference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Bartleby.com</a:t>
            </a:r>
            <a:endParaRPr lang="en-US" dirty="0" smtClean="0"/>
          </a:p>
          <a:p>
            <a:r>
              <a:rPr lang="en-US" dirty="0" smtClean="0">
                <a:hlinkClick r:id="rId3"/>
              </a:rPr>
              <a:t>Nationmaster.com</a:t>
            </a:r>
            <a:endParaRPr lang="en-US" dirty="0" smtClean="0"/>
          </a:p>
          <a:p>
            <a:r>
              <a:rPr lang="en-US" dirty="0" err="1" smtClean="0"/>
              <a:t>Encyclopedia.com</a:t>
            </a:r>
            <a:endParaRPr lang="en-US" dirty="0" smtClean="0"/>
          </a:p>
          <a:p>
            <a:r>
              <a:rPr lang="en-US" dirty="0" err="1" smtClean="0">
                <a:hlinkClick r:id="rId4"/>
              </a:rPr>
              <a:t>Archive.org</a:t>
            </a:r>
            <a:endParaRPr lang="en-US" dirty="0" smtClean="0"/>
          </a:p>
          <a:p>
            <a:r>
              <a:rPr lang="en-US" dirty="0" smtClean="0">
                <a:hlinkClick r:id="rId5"/>
              </a:rPr>
              <a:t>Stanford Encyclopedia of Philosophy</a:t>
            </a:r>
            <a:endParaRPr lang="en-US" dirty="0" smtClean="0"/>
          </a:p>
          <a:p>
            <a:r>
              <a:rPr lang="en-US" dirty="0" smtClean="0"/>
              <a:t>AcronymFinder.com</a:t>
            </a:r>
          </a:p>
          <a:p>
            <a:r>
              <a:rPr lang="en-US" dirty="0" smtClean="0">
                <a:hlinkClick r:id="rId6"/>
              </a:rPr>
              <a:t>Timeline of Art History</a:t>
            </a:r>
            <a:endParaRPr lang="en-US" dirty="0" smtClean="0"/>
          </a:p>
          <a:p>
            <a:r>
              <a:rPr lang="en-US" dirty="0" smtClean="0">
                <a:hlinkClick r:id="rId7"/>
              </a:rPr>
              <a:t>ODLIS</a:t>
            </a:r>
            <a:r>
              <a:rPr lang="en-US" dirty="0" smtClean="0"/>
              <a:t> </a:t>
            </a:r>
            <a:r>
              <a:rPr lang="en-US" sz="1800" dirty="0" smtClean="0"/>
              <a:t>(Online Dictionary of Library &amp; Information Science)</a:t>
            </a:r>
          </a:p>
          <a:p>
            <a:r>
              <a:rPr lang="en-US" dirty="0" smtClean="0">
                <a:hlinkClick r:id="rId8"/>
              </a:rPr>
              <a:t>Encyclopedia of Life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Tools for Creating Bibliographies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3"/>
              </a:rPr>
              <a:t>EasyBib</a:t>
            </a:r>
            <a:endParaRPr lang="en-US" dirty="0" smtClean="0"/>
          </a:p>
          <a:p>
            <a:r>
              <a:rPr lang="en-US" dirty="0" smtClean="0">
                <a:hlinkClick r:id="rId4"/>
              </a:rPr>
              <a:t>Bibme.org</a:t>
            </a:r>
            <a:endParaRPr lang="en-US" dirty="0" smtClean="0"/>
          </a:p>
          <a:p>
            <a:r>
              <a:rPr lang="en-US" dirty="0" err="1" smtClean="0">
                <a:hlinkClick r:id="rId5"/>
              </a:rPr>
              <a:t>Zotero</a:t>
            </a:r>
            <a:r>
              <a:rPr lang="en-US" dirty="0" smtClean="0">
                <a:hlinkClick r:id="rId5"/>
              </a:rPr>
              <a:t> Standalone</a:t>
            </a:r>
            <a:endParaRPr lang="en-US" dirty="0" smtClean="0"/>
          </a:p>
          <a:p>
            <a:r>
              <a:rPr lang="en-US" dirty="0" err="1" smtClean="0">
                <a:hlinkClick r:id="rId6"/>
              </a:rPr>
              <a:t>Noodlebib</a:t>
            </a:r>
            <a:endParaRPr lang="en-US" dirty="0" smtClean="0"/>
          </a:p>
          <a:p>
            <a:r>
              <a:rPr lang="en-US" dirty="0" smtClean="0">
                <a:hlinkClick r:id="rId7"/>
              </a:rPr>
              <a:t>Son of Citation Machine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1780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ity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Clarity</Template>
  <TotalTime>793</TotalTime>
  <Words>167</Words>
  <Application>Microsoft Office PowerPoint</Application>
  <PresentationFormat>On-screen Show (4:3)</PresentationFormat>
  <Paragraphs>64</Paragraphs>
  <Slides>12</Slides>
  <Notes>11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Clarity</vt:lpstr>
      <vt:lpstr> </vt:lpstr>
      <vt:lpstr>Back in the day…</vt:lpstr>
      <vt:lpstr>Yahoo, then….</vt:lpstr>
      <vt:lpstr>In memoriam….</vt:lpstr>
      <vt:lpstr>And now…</vt:lpstr>
      <vt:lpstr>3 things….</vt:lpstr>
      <vt:lpstr>Content – Magazines, Journals, etc. </vt:lpstr>
      <vt:lpstr>Content - Reference</vt:lpstr>
      <vt:lpstr>Tools for Creating Bibliographies</vt:lpstr>
      <vt:lpstr>More Tools</vt:lpstr>
      <vt:lpstr>How to stay current</vt:lpstr>
      <vt:lpstr>Anything I’ve missed?</vt:lpstr>
    </vt:vector>
  </TitlesOfParts>
  <Company>Miami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</dc:title>
  <dc:creator>Windows User</dc:creator>
  <cp:lastModifiedBy>Windows User</cp:lastModifiedBy>
  <cp:revision>38</cp:revision>
  <cp:lastPrinted>2012-05-17T19:26:43Z</cp:lastPrinted>
  <dcterms:created xsi:type="dcterms:W3CDTF">2012-05-14T23:38:52Z</dcterms:created>
  <dcterms:modified xsi:type="dcterms:W3CDTF">2012-05-17T19:49:19Z</dcterms:modified>
</cp:coreProperties>
</file>