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8" r:id="rId3"/>
    <p:sldId id="279" r:id="rId4"/>
    <p:sldId id="258" r:id="rId5"/>
    <p:sldId id="274" r:id="rId6"/>
    <p:sldId id="275" r:id="rId7"/>
    <p:sldId id="276" r:id="rId8"/>
    <p:sldId id="277" r:id="rId9"/>
    <p:sldId id="282" r:id="rId10"/>
    <p:sldId id="259" r:id="rId11"/>
    <p:sldId id="262" r:id="rId12"/>
    <p:sldId id="267" r:id="rId13"/>
    <p:sldId id="269" r:id="rId14"/>
    <p:sldId id="280" r:id="rId15"/>
    <p:sldId id="281" r:id="rId16"/>
    <p:sldId id="270" r:id="rId17"/>
    <p:sldId id="271" r:id="rId18"/>
    <p:sldId id="272" r:id="rId19"/>
    <p:sldId id="264" r:id="rId20"/>
    <p:sldId id="273" r:id="rId21"/>
    <p:sldId id="263" r:id="rId22"/>
    <p:sldId id="266" r:id="rId23"/>
    <p:sldId id="265" r:id="rId24"/>
  </p:sldIdLst>
  <p:sldSz cx="9144000" cy="5143500" type="screen16x9"/>
  <p:notesSz cx="7023100" cy="9309100"/>
  <p:embeddedFontLst>
    <p:embeddedFont>
      <p:font typeface="Source Code Pro" panose="020B0604020202020204" charset="0"/>
      <p:regular r:id="rId27"/>
      <p:bold r:id="rId28"/>
      <p:italic r:id="rId29"/>
      <p:boldItalic r:id="rId30"/>
    </p:embeddedFont>
    <p:embeddedFont>
      <p:font typeface="Oswald" panose="020B0604020202020204" charset="0"/>
      <p:regular r:id="rId31"/>
      <p:bold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670" autoAdjust="0"/>
  </p:normalViewPr>
  <p:slideViewPr>
    <p:cSldViewPr snapToGrid="0">
      <p:cViewPr varScale="1">
        <p:scale>
          <a:sx n="57" d="100"/>
          <a:sy n="57" d="100"/>
        </p:scale>
        <p:origin x="1468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4FB6A-2A84-4610-8F7B-2AB4E6267E28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6A026-2267-4158-A6CB-0D25E9408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24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308" tIns="93308" rIns="93308" bIns="93308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25ebb2f8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25ebb2f85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 smtClean="0"/>
              <a:t>Frequent</a:t>
            </a:r>
            <a:r>
              <a:rPr lang="en" baseline="0" dirty="0" smtClean="0"/>
              <a:t> staff turnover is a challenge both to gathering existing practices and to training. In the first 20 months of the Access &amp; Borrow department, there were more than one dozen vacancies. In many cases, we retain people who move to more favorable schedules, but the challenge of documenting and training persists.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78031f98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478031f982_0_4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 smtClean="0"/>
              <a:t>There </a:t>
            </a:r>
            <a:r>
              <a:rPr lang="en" dirty="0"/>
              <a:t>are good, solid reasons for promoting standardization of certain practices across service points. These include (but are not limited to):</a:t>
            </a:r>
            <a:endParaRPr dirty="0"/>
          </a:p>
          <a:p>
            <a:pPr marL="466618" indent="-304598"/>
            <a:r>
              <a:rPr lang="en" dirty="0"/>
              <a:t>Staffing levels necessitate increasing the number of staff who regularly work at more than one site--it’s not fair to them (and will burn them out faster) if everything changes at every site</a:t>
            </a:r>
            <a:endParaRPr dirty="0"/>
          </a:p>
          <a:p>
            <a:pPr marL="466618" indent="-304598"/>
            <a:r>
              <a:rPr lang="en" dirty="0"/>
              <a:t>Different practices with respect to materials/services offered at multiple service points can confuse patrons - such as different technology checkout periods, one site allowing certain items to go out of the building while other sites require on-premises use only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781391c3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781391c30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 smtClean="0"/>
              <a:t>We were looking for something already in use. Options: Google Docs,</a:t>
            </a:r>
            <a:r>
              <a:rPr lang="en" baseline="0" dirty="0" smtClean="0"/>
              <a:t> LibGuides / Libanswers, Canvas, PBWorks</a:t>
            </a:r>
            <a:endParaRPr lang="en" dirty="0" smtClean="0"/>
          </a:p>
          <a:p>
            <a:pPr marL="0" indent="0">
              <a:buNone/>
            </a:pPr>
            <a:endParaRPr lang="en" dirty="0" smtClean="0"/>
          </a:p>
          <a:p>
            <a:pPr marL="0" indent="0">
              <a:buNone/>
            </a:pPr>
            <a:r>
              <a:rPr lang="en" dirty="0" smtClean="0"/>
              <a:t>Why </a:t>
            </a:r>
            <a:r>
              <a:rPr lang="en" dirty="0"/>
              <a:t>a wiki? </a:t>
            </a:r>
            <a:endParaRPr lang="en" dirty="0" smtClean="0"/>
          </a:p>
          <a:p>
            <a:pPr marL="174982" indent="-174982" defTabSz="933237">
              <a:buFontTx/>
              <a:buChar char="-"/>
            </a:pPr>
            <a:r>
              <a:rPr lang="en-US" baseline="0" dirty="0" smtClean="0"/>
              <a:t>Consistent with tech services unit documentation of practices and policies.</a:t>
            </a:r>
            <a:endParaRPr lang="en-US" dirty="0" smtClean="0"/>
          </a:p>
          <a:p>
            <a:pPr marL="174982" indent="-174982">
              <a:buFontTx/>
              <a:buChar char="-"/>
            </a:pPr>
            <a:r>
              <a:rPr lang="en" baseline="0" dirty="0" smtClean="0"/>
              <a:t>Allows for variable levels of permissions on documents</a:t>
            </a:r>
          </a:p>
          <a:p>
            <a:pPr marL="174982" indent="-174982">
              <a:buFontTx/>
              <a:buChar char="-"/>
            </a:pPr>
            <a:r>
              <a:rPr lang="en" baseline="0" dirty="0" smtClean="0"/>
              <a:t>Allows for backups</a:t>
            </a:r>
          </a:p>
          <a:p>
            <a:pPr marL="174982" indent="-174982">
              <a:buFontTx/>
              <a:buChar char="-"/>
            </a:pPr>
            <a:r>
              <a:rPr lang="en" baseline="0" dirty="0" smtClean="0"/>
              <a:t>Allows notification of edits and tracking of edits</a:t>
            </a:r>
          </a:p>
          <a:p>
            <a:pPr marL="174982" indent="-174982">
              <a:buFontTx/>
              <a:buChar char="-"/>
            </a:pPr>
            <a:r>
              <a:rPr lang="en" baseline="0" dirty="0" smtClean="0"/>
              <a:t>We are using LibGuides in Access and Borrow for statistical data shared outside the unit; we are using Canvas for student training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ea56eadc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ea56eadc7_0_53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 smtClean="0"/>
              <a:t>T</a:t>
            </a:r>
            <a:r>
              <a:rPr lang="en-US" dirty="0" smtClean="0"/>
              <a:t>h</a:t>
            </a:r>
            <a:r>
              <a:rPr lang="en" dirty="0" smtClean="0"/>
              <a:t>is is the low-hanging fruit – easy</a:t>
            </a:r>
            <a:r>
              <a:rPr lang="en" baseline="0" dirty="0" smtClean="0"/>
              <a:t> to quickly assemble:</a:t>
            </a:r>
            <a:endParaRPr lang="en" dirty="0" smtClean="0"/>
          </a:p>
          <a:p>
            <a:pPr marL="174982" indent="-174982"/>
            <a:r>
              <a:rPr lang="en" dirty="0" smtClean="0"/>
              <a:t>Each </a:t>
            </a:r>
            <a:r>
              <a:rPr lang="en" dirty="0"/>
              <a:t>site had their own practices and their own ways of disseminating that information to staff, </a:t>
            </a:r>
            <a:r>
              <a:rPr lang="en" dirty="0" smtClean="0"/>
              <a:t>in some cases including </a:t>
            </a:r>
            <a:r>
              <a:rPr lang="en" dirty="0"/>
              <a:t>physical binders of procedures. Creating new uniform standards necessitated interpolating or getting rid of the old records. (Print gets out of date quickly, gets lost, tied to a physical space)</a:t>
            </a:r>
            <a:endParaRPr dirty="0"/>
          </a:p>
          <a:p>
            <a:pPr marL="174982" indent="-174982"/>
            <a:r>
              <a:rPr lang="en" dirty="0"/>
              <a:t>Lots of discussion / debate (student employee attendance expectations, dress code)</a:t>
            </a:r>
            <a:endParaRPr dirty="0"/>
          </a:p>
          <a:p>
            <a:pPr marL="174982" indent="-174982"/>
            <a:r>
              <a:rPr lang="en" dirty="0"/>
              <a:t>Consider linking to external documentation (policies from parent institution, user guides for software, etc.); no need to reinvent</a:t>
            </a:r>
            <a:endParaRPr dirty="0"/>
          </a:p>
          <a:p>
            <a:pPr marL="174982" indent="-174982"/>
            <a:r>
              <a:rPr lang="en" dirty="0" smtClean="0"/>
              <a:t>Consider </a:t>
            </a:r>
            <a:r>
              <a:rPr lang="en" dirty="0"/>
              <a:t>revising to maintain a consistent </a:t>
            </a:r>
            <a:r>
              <a:rPr lang="en" dirty="0" smtClean="0"/>
              <a:t>voice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78031f98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478031f982_0_4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Breaking down silos</a:t>
            </a:r>
            <a:r>
              <a:rPr lang="en-US" baseline="0" dirty="0" smtClean="0"/>
              <a:t> can be a challenge. When dissent or differences arise, the decision-making body consists of managers of the various </a:t>
            </a:r>
            <a:r>
              <a:rPr lang="en-US" baseline="0" dirty="0" err="1" smtClean="0"/>
              <a:t>circ</a:t>
            </a:r>
            <a:r>
              <a:rPr lang="en-US" baseline="0" dirty="0" smtClean="0"/>
              <a:t> points. We have tried to “break down silos” and get people to think beyond the needs just of their service point by:</a:t>
            </a:r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Having managers regularly work the </a:t>
            </a:r>
            <a:r>
              <a:rPr lang="en-US" baseline="0" dirty="0" err="1" smtClean="0"/>
              <a:t>circ</a:t>
            </a:r>
            <a:r>
              <a:rPr lang="en-US" baseline="0" dirty="0" smtClean="0"/>
              <a:t> desk at another facility for one semester</a:t>
            </a:r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Regularly scheduling staff who would be backups for branches to work regularly scheduled shifts in that branch</a:t>
            </a:r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-US" baseline="0" dirty="0" smtClean="0"/>
              <a:t>Creating floating positions, with regular shifts in more than one branch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780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ea56eadc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ea56eadc7_0_53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 smtClean="0"/>
              <a:t>This was what most concerned us, because</a:t>
            </a:r>
            <a:r>
              <a:rPr lang="en" baseline="0" dirty="0" smtClean="0"/>
              <a:t> of lack of backup:</a:t>
            </a:r>
            <a:endParaRPr lang="en" dirty="0" smtClean="0"/>
          </a:p>
          <a:p>
            <a:pPr marL="174982" indent="-174982" defTabSz="933237"/>
            <a:r>
              <a:rPr lang="en-US" dirty="0" smtClean="0"/>
              <a:t>Document the tasks done by the fewest number of individuals first</a:t>
            </a:r>
          </a:p>
          <a:p>
            <a:pPr marL="174982" indent="-174982"/>
            <a:r>
              <a:rPr lang="en" dirty="0" smtClean="0"/>
              <a:t>Tasks </a:t>
            </a:r>
            <a:r>
              <a:rPr lang="en" dirty="0"/>
              <a:t>should be documented by those who do it; boots-on-the-ground perspective essential for “how tos”; more buy-in when you help </a:t>
            </a:r>
            <a:r>
              <a:rPr lang="en" dirty="0" smtClean="0"/>
              <a:t>create</a:t>
            </a:r>
          </a:p>
          <a:p>
            <a:pPr marL="174982" indent="-174982"/>
            <a:r>
              <a:rPr lang="en" dirty="0" smtClean="0"/>
              <a:t>If staff are uncomfortable,</a:t>
            </a:r>
            <a:r>
              <a:rPr lang="en" baseline="0" dirty="0" smtClean="0"/>
              <a:t> use job-shadowing</a:t>
            </a:r>
            <a:endParaRPr dirty="0"/>
          </a:p>
          <a:p>
            <a:pPr marL="174982" indent="-174982"/>
            <a:r>
              <a:rPr lang="en" dirty="0"/>
              <a:t>Consider revising to maintain a consistent </a:t>
            </a:r>
            <a:r>
              <a:rPr lang="en" dirty="0" smtClean="0"/>
              <a:t>voice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934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321f2705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321f2705e_0_1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Tempting to document every possible eventuality in </a:t>
            </a:r>
            <a:r>
              <a:rPr lang="en" dirty="0" smtClean="0"/>
              <a:t>excruciating </a:t>
            </a:r>
            <a:r>
              <a:rPr lang="en" dirty="0"/>
              <a:t>detail, but users get lost. </a:t>
            </a:r>
            <a:endParaRPr lang="en" dirty="0" smtClean="0"/>
          </a:p>
          <a:p>
            <a:pPr marL="174982" indent="-174982"/>
            <a:r>
              <a:rPr lang="en" dirty="0" smtClean="0"/>
              <a:t>Built </a:t>
            </a:r>
            <a:r>
              <a:rPr lang="en" dirty="0"/>
              <a:t>for scanning, not reading, and for practical use, not a legal document. </a:t>
            </a:r>
            <a:endParaRPr lang="en" dirty="0" smtClean="0"/>
          </a:p>
          <a:p>
            <a:pPr marL="174982" indent="-174982"/>
            <a:r>
              <a:rPr lang="en" dirty="0" smtClean="0"/>
              <a:t>Focus in </a:t>
            </a:r>
            <a:r>
              <a:rPr lang="en" dirty="0"/>
              <a:t>on essentials and likely scenarios with perhaps links to additional pages. </a:t>
            </a:r>
            <a:endParaRPr lang="en" dirty="0" smtClean="0"/>
          </a:p>
          <a:p>
            <a:pPr marL="174982" indent="-174982"/>
            <a:r>
              <a:rPr lang="en" dirty="0" smtClean="0"/>
              <a:t>Important </a:t>
            </a:r>
            <a:r>
              <a:rPr lang="en" dirty="0"/>
              <a:t>to find balance so as to account for multiple possibilities without overwhelming. </a:t>
            </a:r>
            <a:endParaRPr lang="en" dirty="0" smtClean="0"/>
          </a:p>
          <a:p>
            <a:pPr marL="174982" indent="-174982"/>
            <a:r>
              <a:rPr lang="en" dirty="0" smtClean="0"/>
              <a:t>Examples</a:t>
            </a:r>
            <a:r>
              <a:rPr lang="en" dirty="0"/>
              <a:t>: what to do in facility emergencies (need quick answers); how to process on-the-fly records for reserves (need detail, step by step, but recording every possible scenario would be too dense)  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519659b7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519659b7d_0_3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Compiling a set of documentation isn’t worthwhile unless it undergoes review, expands to include new processes, and undergoes periodic backups. These small investments of time can reap huge dividends</a:t>
            </a:r>
            <a:r>
              <a:rPr lang="en" dirty="0" smtClean="0"/>
              <a:t>.</a:t>
            </a:r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" dirty="0" smtClean="0"/>
              <a:t>Review</a:t>
            </a:r>
            <a:r>
              <a:rPr lang="en" baseline="0" dirty="0" smtClean="0"/>
              <a:t> of procesess shared by 2 or fewer people: Each summer, by people who created documentation</a:t>
            </a:r>
          </a:p>
          <a:p>
            <a:pPr marL="174982" indent="-174982">
              <a:buFont typeface="Arial" panose="020B0604020202020204" pitchFamily="34" charset="0"/>
              <a:buChar char="•"/>
            </a:pPr>
            <a:r>
              <a:rPr lang="en" baseline="0" dirty="0" smtClean="0"/>
              <a:t>Review of circulation desk procedures: Each summer, by staff in meeting; follow-up with Circ managers if needed.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519659b7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519659b7d_0_1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78031f98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78031f982_0_12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/>
              <a:t>ALEA</a:t>
            </a:r>
            <a:endParaRPr/>
          </a:p>
          <a:p>
            <a:pPr marL="0" indent="0">
              <a:buNone/>
            </a:pPr>
            <a:r>
              <a:rPr lang="en"/>
              <a:t>How do we promote standardization while also supporting site individuality?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Miami university is a state</a:t>
            </a:r>
            <a:r>
              <a:rPr lang="en-US" baseline="0" dirty="0" smtClean="0"/>
              <a:t> affiliated institution with selective admissions and an undergraduate emphasis. It enrolls just over 17,000 undergraduates and 2,000 graduate students. The most important thing to know about Miami for today’s conference-goers: it is not in sunny Florida, but in wintery and blustery Ohio, where it was founded before Florida became a state.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48555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519659b7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519659b7d_0_1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41896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25ebb2f8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25ebb2f85_0_51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ALEA</a:t>
            </a:r>
            <a:endParaRPr dirty="0"/>
          </a:p>
          <a:p>
            <a:pPr marL="0" indent="0">
              <a:buNone/>
            </a:pPr>
            <a:r>
              <a:rPr lang="en" dirty="0"/>
              <a:t>Different service points (libraries) have different customer bases and resources.</a:t>
            </a:r>
            <a:endParaRPr dirty="0"/>
          </a:p>
          <a:p>
            <a:pPr marL="0" indent="0">
              <a:buNone/>
            </a:pPr>
            <a:r>
              <a:rPr lang="en" dirty="0"/>
              <a:t>We want to embrace/maintain what makes them unique -- but at the same time . . </a:t>
            </a:r>
            <a:r>
              <a:rPr lang="en" dirty="0" smtClean="0"/>
              <a:t>.</a:t>
            </a:r>
          </a:p>
          <a:p>
            <a:pPr marL="0" indent="0">
              <a:buNone/>
            </a:pPr>
            <a:r>
              <a:rPr lang="en" dirty="0" smtClean="0"/>
              <a:t>We identified</a:t>
            </a:r>
            <a:r>
              <a:rPr lang="en" baseline="0" dirty="0" smtClean="0"/>
              <a:t> positions likely to be back-up at branches and gave them weekly shifts there. This allowed us to identify idiosyncracies and to more effectively negotiating.</a:t>
            </a: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64e916a43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64e916a43d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/>
              <a:t>ALEA</a:t>
            </a:r>
            <a:endParaRPr/>
          </a:p>
          <a:p>
            <a:pPr marL="0" indent="0">
              <a:buNone/>
            </a:pPr>
            <a:r>
              <a:rPr lang="en"/>
              <a:t>Documentation can also be key in a time of high personnel change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78031f982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78031f982_0_16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ALEA</a:t>
            </a:r>
            <a:endParaRPr dirty="0"/>
          </a:p>
          <a:p>
            <a:pPr marL="0" indent="0">
              <a:buNone/>
            </a:pPr>
            <a:r>
              <a:rPr lang="en" dirty="0"/>
              <a:t>One tactic -- promoting transparency through documentation. [in this case: creation of a shared wiki]. This serves multiple purposes -- it allows for information gathering (what are we doing?), comparison (hmm, you’re doing it a little bit differently or a lot), and either affirmation of different practices (ah, that’s why you do X differently, that makes sense) or identification of areas to standardize (huh, these could cause confusion, we’d better pick one practice)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The</a:t>
            </a:r>
            <a:r>
              <a:rPr lang="en-US" baseline="0" dirty="0" smtClean="0"/>
              <a:t> Libraries have four locations which house 5 circulation points. In 2018, responsibility for Tier 1 research assistance shifted to circulation points in the two larger libraries. The main facility maintains 24/7 hours during the academic year (excluding holidays and breaks).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46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Documentation can be helpful. But</a:t>
            </a:r>
            <a:r>
              <a:rPr lang="en-US" baseline="0" dirty="0" smtClean="0"/>
              <a:t> if it’s so helpful, why was it so hard to do?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One of the primary challenges to gathering, documenting, and negotiating</a:t>
            </a:r>
            <a:r>
              <a:rPr lang="en-US" baseline="0" dirty="0" smtClean="0"/>
              <a:t> conflicting practices was organizational: </a:t>
            </a:r>
            <a:r>
              <a:rPr lang="en-US" dirty="0" smtClean="0"/>
              <a:t>The Libraries</a:t>
            </a:r>
            <a:r>
              <a:rPr lang="en-US" baseline="0" dirty="0" smtClean="0"/>
              <a:t> experimented with a variety of reporting lines which included circulation operations, but only in 2018 were all operations consolidated into a single department. Sometimes, the circulation units reported to different assistant deans. During these phases, circulation supervisors from the branches met together.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0910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Sometimes,</a:t>
            </a:r>
            <a:r>
              <a:rPr lang="en-US" baseline="0" dirty="0" smtClean="0"/>
              <a:t> the lines reported to the same Assistant Dean, but different Department Heads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4818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4128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2a79185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2a79185b3_0_0:notes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r>
              <a:rPr lang="en-US" dirty="0" smtClean="0"/>
              <a:t>With a reorganization in 2018, Circulation units were combined</a:t>
            </a:r>
            <a:r>
              <a:rPr lang="en-US" baseline="0" dirty="0" smtClean="0"/>
              <a:t> into the Access &amp; Borrow department, together with the former Technical Services department. The Technical Services unit had compiled a detailed set of policies and procedures, but at that time, there was no shared resource for circulation units.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5464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25ebb2f8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25ebb2f8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Some differences in procedures have evolved</a:t>
            </a:r>
            <a:r>
              <a:rPr lang="en-US" baseline="0" dirty="0" smtClean="0"/>
              <a:t> at separate physical library locations. Examples: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aseline="0" dirty="0" smtClean="0"/>
              <a:t>One location would not check out study room keys to a group unless the person who made the reservation was present… and made people leave the rooms 30 minutes before closings. The other two locations with study rooms didn’t.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aseline="0" dirty="0" smtClean="0"/>
              <a:t>Closing announcements varied depending on the type (if any) of a public address system.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51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name="adj" fmla="val 50000"/>
            </a:avLst>
          </a:prstGeom>
          <a:solidFill>
            <a:srgbClr val="B61E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rgbClr val="B61E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rgbClr val="B61E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-writer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Deciding, Documenting, and Disseminating Library Policies &amp; Practices: </a:t>
            </a:r>
            <a:endParaRPr dirty="0"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 Case Study from a Newly-Created Unit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Challenge: Staff Turnover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 rot="20825552">
            <a:off x="1678361" y="2458814"/>
            <a:ext cx="6673562" cy="3710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Research Assistance Manager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 rot="20899386">
            <a:off x="3508938" y="954124"/>
            <a:ext cx="5118755" cy="6881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Overnight Supervisor III</a:t>
            </a:r>
            <a:endParaRPr lang="en-US" sz="3600" dirty="0"/>
          </a:p>
        </p:txBody>
      </p:sp>
      <p:sp>
        <p:nvSpPr>
          <p:cNvPr id="16" name="Rectangle 15"/>
          <p:cNvSpPr/>
          <p:nvPr/>
        </p:nvSpPr>
        <p:spPr>
          <a:xfrm rot="1356668">
            <a:off x="399664" y="2051901"/>
            <a:ext cx="5118755" cy="6881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Overnight Supervisor I</a:t>
            </a:r>
            <a:endParaRPr lang="en-US" sz="3600" dirty="0"/>
          </a:p>
        </p:txBody>
      </p:sp>
      <p:sp>
        <p:nvSpPr>
          <p:cNvPr id="17" name="Rectangle 16"/>
          <p:cNvSpPr/>
          <p:nvPr/>
        </p:nvSpPr>
        <p:spPr>
          <a:xfrm rot="21364685">
            <a:off x="17541" y="3505949"/>
            <a:ext cx="5118755" cy="6881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Overnight Supervisor II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3629319" y="1659117"/>
            <a:ext cx="1828800" cy="182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20252536">
            <a:off x="3671124" y="3489770"/>
            <a:ext cx="5863473" cy="62542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Evening </a:t>
            </a:r>
            <a:r>
              <a:rPr lang="en-US" sz="3600" dirty="0" err="1" smtClean="0"/>
              <a:t>ArtArch</a:t>
            </a:r>
            <a:r>
              <a:rPr lang="en-US" sz="3600" dirty="0" smtClean="0"/>
              <a:t> Supervisor</a:t>
            </a:r>
            <a:endParaRPr lang="en-US" sz="3600" dirty="0"/>
          </a:p>
        </p:txBody>
      </p:sp>
      <p:sp>
        <p:nvSpPr>
          <p:cNvPr id="20" name="Rectangle 19"/>
          <p:cNvSpPr/>
          <p:nvPr/>
        </p:nvSpPr>
        <p:spPr>
          <a:xfrm rot="716128">
            <a:off x="146281" y="2549916"/>
            <a:ext cx="5863473" cy="62542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Evening Music Supervisor</a:t>
            </a:r>
            <a:endParaRPr lang="en-US" sz="3600" dirty="0"/>
          </a:p>
        </p:txBody>
      </p:sp>
      <p:sp>
        <p:nvSpPr>
          <p:cNvPr id="21" name="Rectangle 20"/>
          <p:cNvSpPr/>
          <p:nvPr/>
        </p:nvSpPr>
        <p:spPr>
          <a:xfrm rot="1898474">
            <a:off x="5406060" y="793288"/>
            <a:ext cx="4066923" cy="62542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BEST Manager</a:t>
            </a:r>
            <a:endParaRPr lang="en-US" sz="3600" dirty="0"/>
          </a:p>
        </p:txBody>
      </p:sp>
      <p:sp>
        <p:nvSpPr>
          <p:cNvPr id="22" name="Rectangle 21"/>
          <p:cNvSpPr/>
          <p:nvPr/>
        </p:nvSpPr>
        <p:spPr>
          <a:xfrm rot="1045006">
            <a:off x="2515590" y="1832332"/>
            <a:ext cx="5863473" cy="62542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Evening Music Supervisor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3888556" y="1710965"/>
            <a:ext cx="1828800" cy="182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988481">
            <a:off x="3706893" y="4055308"/>
            <a:ext cx="5346349" cy="3006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Evening Main Supervisor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8187" y="77938"/>
            <a:ext cx="4987625" cy="498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1750" y="1637975"/>
            <a:ext cx="3383751" cy="3383751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4"/>
          <p:cNvSpPr txBox="1">
            <a:spLocks noGrp="1"/>
          </p:cNvSpPr>
          <p:nvPr>
            <p:ph type="title" idx="4294967295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Identifying the Right Tool (aka “Selecting a Platform”)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Populating the </a:t>
            </a:r>
            <a:r>
              <a:rPr lang="en" dirty="0" smtClean="0"/>
              <a:t>wiki: Phase I</a:t>
            </a:r>
            <a:endParaRPr dirty="0"/>
          </a:p>
        </p:txBody>
      </p:sp>
      <p:sp>
        <p:nvSpPr>
          <p:cNvPr id="158" name="Google Shape;158;p26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Incorporating (or dismantling) pre-existing documentation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Discussion, debate, compromise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External documentation</a:t>
            </a:r>
            <a:endParaRPr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tuffexpataidworkerslikedotcom.files.wordpress.com/2012/10/silos2.jpg?w=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8" y="1502252"/>
            <a:ext cx="4346797" cy="343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Google Shape;157;p26"/>
          <p:cNvSpPr txBox="1">
            <a:spLocks/>
          </p:cNvSpPr>
          <p:nvPr/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 dirty="0" smtClean="0">
                <a:latin typeface="Oswald" panose="020B0604020202020204" charset="0"/>
              </a:rPr>
              <a:t>Breaking Down Silos</a:t>
            </a:r>
            <a:endParaRPr lang="en-US" sz="3200" dirty="0">
              <a:latin typeface="Oswa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Populating the </a:t>
            </a:r>
            <a:r>
              <a:rPr lang="en" dirty="0" smtClean="0"/>
              <a:t>wiki: Phase II</a:t>
            </a:r>
            <a:endParaRPr dirty="0"/>
          </a:p>
        </p:txBody>
      </p:sp>
      <p:sp>
        <p:nvSpPr>
          <p:cNvPr id="158" name="Google Shape;158;p26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 smtClean="0"/>
              <a:t>Tasks done by 2 or fewer positions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Task </a:t>
            </a:r>
            <a:r>
              <a:rPr lang="en" dirty="0"/>
              <a:t>falls to those with primary </a:t>
            </a:r>
            <a:r>
              <a:rPr lang="en" dirty="0" smtClean="0"/>
              <a:t>responsibility if possible.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Consider job shadowing for those uncomfortable with writing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Priority </a:t>
            </a:r>
            <a:r>
              <a:rPr lang="en" dirty="0"/>
              <a:t>to those without backups</a:t>
            </a:r>
            <a:endParaRPr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0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dangers of too much detail</a:t>
            </a:r>
            <a:endParaRPr/>
          </a:p>
        </p:txBody>
      </p:sp>
      <p:pic>
        <p:nvPicPr>
          <p:cNvPr id="164" name="Google Shape;16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875" y="1639138"/>
            <a:ext cx="5518551" cy="275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Editing and ongoing maintenance</a:t>
            </a:r>
            <a:endParaRPr/>
          </a:p>
        </p:txBody>
      </p:sp>
      <p:pic>
        <p:nvPicPr>
          <p:cNvPr id="170" name="Google Shape;17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2600" y="1258375"/>
            <a:ext cx="5638800" cy="33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Benefits</a:t>
            </a:r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Standardization of procedures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Ability to seamlessly move staff to different locations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Ability to train and update staff outside business hours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75" y="152400"/>
            <a:ext cx="725805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56072" y="2571750"/>
            <a:ext cx="4575951" cy="2008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Background: About Miami University</a:t>
            </a:r>
            <a:endParaRPr dirty="0"/>
          </a:p>
        </p:txBody>
      </p:sp>
      <p:pic>
        <p:nvPicPr>
          <p:cNvPr id="1026" name="Picture 2" descr="https://miamioh.edu/_files/images/homepage/2016/large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705" y="1345474"/>
            <a:ext cx="4474590" cy="310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61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Further Information</a:t>
            </a:r>
            <a:endParaRPr dirty="0"/>
          </a:p>
        </p:txBody>
      </p:sp>
      <p:pic>
        <p:nvPicPr>
          <p:cNvPr id="5" name="Picture 7" descr="q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952" y="1647497"/>
            <a:ext cx="10160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q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715" y="961697"/>
            <a:ext cx="115252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q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227" y="733097"/>
            <a:ext cx="12890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quest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952" y="1037897"/>
            <a:ext cx="1295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q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552" y="1647497"/>
            <a:ext cx="1306513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q-mid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152" y="2257097"/>
            <a:ext cx="2016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1701" y="1647497"/>
            <a:ext cx="4321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Rob Withers</a:t>
            </a:r>
          </a:p>
          <a:p>
            <a:r>
              <a:rPr lang="en-US" sz="2400" dirty="0" smtClean="0"/>
              <a:t>Coordinator, Access Services</a:t>
            </a:r>
          </a:p>
          <a:p>
            <a:r>
              <a:rPr lang="en-US" sz="2400" dirty="0" smtClean="0"/>
              <a:t>witherre@miamioh.edu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867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75675" cy="352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 rotWithShape="1">
          <a:blip r:embed="rId3">
            <a:alphaModFix/>
          </a:blip>
          <a:srcRect b="55773"/>
          <a:stretch/>
        </p:blipFill>
        <p:spPr>
          <a:xfrm>
            <a:off x="0" y="3586625"/>
            <a:ext cx="5175675" cy="155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 rotWithShape="1">
          <a:blip r:embed="rId3">
            <a:alphaModFix/>
          </a:blip>
          <a:srcRect l="10320" r="13004" b="55773"/>
          <a:stretch/>
        </p:blipFill>
        <p:spPr>
          <a:xfrm>
            <a:off x="5175675" y="0"/>
            <a:ext cx="3968325" cy="155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/>
          <p:cNvPicPr preferRelativeResize="0"/>
          <p:nvPr/>
        </p:nvPicPr>
        <p:blipFill rotWithShape="1">
          <a:blip r:embed="rId3">
            <a:alphaModFix/>
          </a:blip>
          <a:srcRect l="10320" r="13004" b="55773"/>
          <a:stretch/>
        </p:blipFill>
        <p:spPr>
          <a:xfrm>
            <a:off x="5175675" y="1832913"/>
            <a:ext cx="3968325" cy="155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0"/>
          <p:cNvPicPr preferRelativeResize="0"/>
          <p:nvPr/>
        </p:nvPicPr>
        <p:blipFill rotWithShape="1">
          <a:blip r:embed="rId3">
            <a:alphaModFix/>
          </a:blip>
          <a:srcRect l="10320" r="13004" b="55773"/>
          <a:stretch/>
        </p:blipFill>
        <p:spPr>
          <a:xfrm>
            <a:off x="5124225" y="3586625"/>
            <a:ext cx="3968325" cy="155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9707" y="0"/>
            <a:ext cx="916370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699" y="631800"/>
            <a:ext cx="5523043" cy="48289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Background: About the Libraries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11700" y="1618204"/>
            <a:ext cx="5331454" cy="2950800"/>
          </a:xfrm>
        </p:spPr>
        <p:txBody>
          <a:bodyPr/>
          <a:lstStyle/>
          <a:p>
            <a:r>
              <a:rPr lang="en-US" sz="2400" dirty="0" smtClean="0"/>
              <a:t>4 locations</a:t>
            </a:r>
          </a:p>
          <a:p>
            <a:r>
              <a:rPr lang="en-US" sz="2400" dirty="0" smtClean="0"/>
              <a:t>5 circulation points</a:t>
            </a:r>
          </a:p>
          <a:p>
            <a:r>
              <a:rPr lang="en-US" sz="2400" dirty="0" smtClean="0"/>
              <a:t>22 staff</a:t>
            </a:r>
          </a:p>
          <a:p>
            <a:r>
              <a:rPr lang="en-US" sz="2400" dirty="0" err="1" smtClean="0"/>
              <a:t>Circ</a:t>
            </a:r>
            <a:r>
              <a:rPr lang="en-US" sz="2400" dirty="0" smtClean="0"/>
              <a:t> points provide tier 1 research help</a:t>
            </a:r>
          </a:p>
          <a:p>
            <a:r>
              <a:rPr lang="en-US" sz="2400" dirty="0" smtClean="0"/>
              <a:t>Main location = 24/7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410" y="191588"/>
            <a:ext cx="25717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0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Documentation helps . . .</a:t>
            </a: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Help </a:t>
            </a:r>
            <a:r>
              <a:rPr lang="en" dirty="0"/>
              <a:t>compare/contrast practices to facilitate standardization</a:t>
            </a:r>
            <a:endParaRPr dirty="0"/>
          </a:p>
          <a:p>
            <a:r>
              <a:rPr lang="en" dirty="0"/>
              <a:t>Identify opportunities to adopt/adapt practices from one site to </a:t>
            </a:r>
            <a:r>
              <a:rPr lang="en" dirty="0" smtClean="0"/>
              <a:t>another</a:t>
            </a:r>
          </a:p>
          <a:p>
            <a:r>
              <a:rPr lang="en-US" dirty="0" smtClean="0"/>
              <a:t>Ensure </a:t>
            </a:r>
            <a:r>
              <a:rPr lang="en-US" dirty="0"/>
              <a:t>continuity of knowledge and practices in times of change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Challenge: Multiple Reporting Lines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11700" y="1702676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Assistant Dean, </a:t>
            </a:r>
            <a:br>
              <a:rPr lang="en-US" dirty="0" smtClean="0"/>
            </a:br>
            <a:r>
              <a:rPr lang="en-US" dirty="0" smtClean="0"/>
              <a:t>Access &amp; Assessment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26851" y="1702676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Assistant Dean,</a:t>
            </a:r>
            <a:br>
              <a:rPr lang="en-US" dirty="0" smtClean="0"/>
            </a:br>
            <a:r>
              <a:rPr lang="en-US" dirty="0" smtClean="0"/>
              <a:t>Public Services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1700" y="36208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Circulation + Document Delivery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96183" y="3292366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Library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14976" y="41161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 Library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14976" y="3030920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 Library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416566" y="2498835"/>
            <a:ext cx="0" cy="20153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08538" y="2498835"/>
            <a:ext cx="7883" cy="11219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72000" y="2498835"/>
            <a:ext cx="1844567" cy="793531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0" idx="1"/>
          </p:cNvCxnSpPr>
          <p:nvPr/>
        </p:nvCxnSpPr>
        <p:spPr>
          <a:xfrm>
            <a:off x="6416566" y="3428999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16566" y="4514193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8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Challenge: Multiple Reporting Lines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11700" y="1702676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Assistant Dean, </a:t>
            </a:r>
            <a:br>
              <a:rPr lang="en-US" dirty="0" smtClean="0"/>
            </a:br>
            <a:r>
              <a:rPr lang="en-US" dirty="0" smtClean="0"/>
              <a:t>Access &amp; Assessment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26851" y="1702676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Head, BEST Library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1700" y="36208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Circulation + Document Delivery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96183" y="3292366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Library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14976" y="41161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 Library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14976" y="3030920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 Library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20224" y="2498835"/>
            <a:ext cx="0" cy="20153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08538" y="2498835"/>
            <a:ext cx="7883" cy="11219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558288" y="2496207"/>
            <a:ext cx="46193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0" idx="1"/>
          </p:cNvCxnSpPr>
          <p:nvPr/>
        </p:nvCxnSpPr>
        <p:spPr>
          <a:xfrm>
            <a:off x="6416566" y="3428999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16566" y="4514193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3" idx="3"/>
            <a:endCxn id="6" idx="1"/>
          </p:cNvCxnSpPr>
          <p:nvPr/>
        </p:nvCxnSpPr>
        <p:spPr>
          <a:xfrm>
            <a:off x="2558286" y="2100756"/>
            <a:ext cx="3368565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16566" y="3428999"/>
            <a:ext cx="0" cy="10851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8" idx="0"/>
          </p:cNvCxnSpPr>
          <p:nvPr/>
        </p:nvCxnSpPr>
        <p:spPr>
          <a:xfrm flipH="1">
            <a:off x="4719476" y="2496207"/>
            <a:ext cx="1207376" cy="796159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020224" y="4483975"/>
            <a:ext cx="3396342" cy="30218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69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Challenge: Multiple Reporting Lines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11700" y="1702676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Assistant Dean, </a:t>
            </a:r>
            <a:br>
              <a:rPr lang="en-US" dirty="0" smtClean="0"/>
            </a:br>
            <a:r>
              <a:rPr lang="en-US" dirty="0" smtClean="0"/>
              <a:t>Access &amp; Assessment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1700" y="36208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Circulation + Document Delivery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96183" y="3292366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Library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14976" y="41161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 Library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14976" y="3030920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 Library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416566" y="3428999"/>
            <a:ext cx="0" cy="10851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08538" y="2498835"/>
            <a:ext cx="7883" cy="11219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308538" y="2498835"/>
            <a:ext cx="3263463" cy="793531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0" idx="1"/>
          </p:cNvCxnSpPr>
          <p:nvPr/>
        </p:nvCxnSpPr>
        <p:spPr>
          <a:xfrm>
            <a:off x="6416566" y="3428999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16566" y="4514193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18951" y="3690445"/>
            <a:ext cx="5976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27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Challenge: Multiple Reporting Lines</a:t>
            </a:r>
            <a:endParaRPr dirty="0"/>
          </a:p>
        </p:txBody>
      </p:sp>
      <p:sp>
        <p:nvSpPr>
          <p:cNvPr id="3" name="Rectangle 2"/>
          <p:cNvSpPr/>
          <p:nvPr/>
        </p:nvSpPr>
        <p:spPr>
          <a:xfrm>
            <a:off x="3448707" y="1670380"/>
            <a:ext cx="2246586" cy="796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Head, Access &amp; Borrow +Management Team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1700" y="36208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Circulation + Document Delivery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627713" y="360460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Circulation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14976" y="4116114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Music Circulation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14976" y="3030920"/>
            <a:ext cx="2246586" cy="79615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 Circulation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416566" y="2764878"/>
            <a:ext cx="0" cy="17493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08538" y="2741885"/>
            <a:ext cx="7883" cy="8789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1308538" y="2741885"/>
            <a:ext cx="5108028" cy="22993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0" idx="1"/>
          </p:cNvCxnSpPr>
          <p:nvPr/>
        </p:nvCxnSpPr>
        <p:spPr>
          <a:xfrm>
            <a:off x="6416566" y="3428999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416566" y="4514193"/>
            <a:ext cx="39841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2"/>
          </p:cNvCxnSpPr>
          <p:nvPr/>
        </p:nvCxnSpPr>
        <p:spPr>
          <a:xfrm>
            <a:off x="4572000" y="2466539"/>
            <a:ext cx="0" cy="11380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02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136700" y="231945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Different Practices</a:t>
            </a:r>
            <a:endParaRPr/>
          </a:p>
        </p:txBody>
      </p:sp>
      <p:pic>
        <p:nvPicPr>
          <p:cNvPr id="113" name="Google Shape;11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500" y="276863"/>
            <a:ext cx="4589775" cy="458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8855206"/>
      </p:ext>
    </p:extLst>
  </p:cSld>
  <p:clrMapOvr>
    <a:masterClrMapping/>
  </p:clrMapOvr>
</p:sld>
</file>

<file path=ppt/theme/theme1.xml><?xml version="1.0" encoding="utf-8"?>
<a:theme xmlns:a="http://schemas.openxmlformats.org/drawingml/2006/main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1491</Words>
  <Application>Microsoft Office PowerPoint</Application>
  <PresentationFormat>On-screen Show (16:9)</PresentationFormat>
  <Paragraphs>124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Source Code Pro</vt:lpstr>
      <vt:lpstr>Oswald</vt:lpstr>
      <vt:lpstr>Modern Writer</vt:lpstr>
      <vt:lpstr>Deciding, Documenting, and Disseminating Library Policies &amp; Practices: </vt:lpstr>
      <vt:lpstr>Background: About Miami University</vt:lpstr>
      <vt:lpstr>Background: About the Libraries</vt:lpstr>
      <vt:lpstr>Documentation helps . . .</vt:lpstr>
      <vt:lpstr>Challenge: Multiple Reporting Lines</vt:lpstr>
      <vt:lpstr>Challenge: Multiple Reporting Lines</vt:lpstr>
      <vt:lpstr>Challenge: Multiple Reporting Lines</vt:lpstr>
      <vt:lpstr>Challenge: Multiple Reporting Lines</vt:lpstr>
      <vt:lpstr>Different Practices</vt:lpstr>
      <vt:lpstr>Challenge: Staff Turnover</vt:lpstr>
      <vt:lpstr>PowerPoint Presentation</vt:lpstr>
      <vt:lpstr>Identifying the Right Tool (aka “Selecting a Platform”)</vt:lpstr>
      <vt:lpstr>Populating the wiki: Phase I</vt:lpstr>
      <vt:lpstr>PowerPoint Presentation</vt:lpstr>
      <vt:lpstr>Populating the wiki: Phase II</vt:lpstr>
      <vt:lpstr>The dangers of too much detail</vt:lpstr>
      <vt:lpstr>Editing and ongoing maintenance</vt:lpstr>
      <vt:lpstr>Benefits</vt:lpstr>
      <vt:lpstr>PowerPoint Presentation</vt:lpstr>
      <vt:lpstr>Further Information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Order from Chaos and Fostering Collaboration: </dc:title>
  <dc:creator>Withers, Robert E. Mr.</dc:creator>
  <cp:lastModifiedBy>Withers, Robert E. Mr.</cp:lastModifiedBy>
  <cp:revision>19</cp:revision>
  <cp:lastPrinted>2019-10-30T13:59:57Z</cp:lastPrinted>
  <dcterms:modified xsi:type="dcterms:W3CDTF">2019-11-01T00:30:07Z</dcterms:modified>
</cp:coreProperties>
</file>