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ppt/theme/theme1.xml" ContentType="application/vnd.openxmlformats-officedocument.theme+xml"/>
  <Override PartName="/docProps/core.xml" ContentType="application/vnd.openxmlformats-package.core-properties+xml"/>
  <Override PartName="/ppt/slideMasters/slideMaster1.xml" ContentType="application/vnd.openxmlformats-officedocument.presentationml.slide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tableStyles.xml" ContentType="application/vnd.openxmlformats-officedocument.presentationml.tableStyles+xml"/>
  <Override PartName="/ppt/viewProps.xml" ContentType="application/vnd.openxmlformats-officedocument.presentationml.view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extended-properties" Target="docProps/app.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166F1F-CE9B-4651-A6AA-CD717754106B}" type="datetimeFigureOut">
              <a:rPr lang="en-US" smtClean="0"/>
              <a:t>6/13/2013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21451-1387-4CA6-816F-3879F97B5CB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166F1F-CE9B-4651-A6AA-CD717754106B}" type="datetimeFigureOut">
              <a:rPr lang="en-US" smtClean="0"/>
              <a:t>6/13/2013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021451-1387-4CA6-816F-3879F97B5CB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457200" y="2829000"/>
            <a:ext cx="8229600" cy="1200000"/>
          </a:xfrm>
          <a:prstGeom prst="rect">
            <a:avLst/>
          </a:prstGeom>
          <a:noFill/>
        </p:spPr>
        <p:txBody>
          <a:bodyPr wrap="square" rtlCol="0"/>
          <a:lstStyle/>
          <a:p>
            <a:pPr algn="ctr"/>
            <a:r>
              <a:rPr lang="en-US" sz="4800" dirty="0" smtClean="0">
                <a:solidFill>
                  <a:srgbClr val="4d4d4d"/>
                </a:solidFill>
                <a:latin typeface="Helvetica Neue" pitchFamily="34" charset="0"/>
                <a:cs typeface="Helvetica Neue" pitchFamily="34" charset="0"/>
              </a:rPr>
              <a:t>Default Report</a:t>
            </a:r>
            <a:endParaRPr lang="en-US" sz="4800" dirty="0"/>
          </a:p>
        </p:txBody>
      </p:sp>
      <p:sp>
        <p:nvSpPr>
          <p:cNvPr id="3" name="Object 2"/>
          <p:cNvSpPr txBox="1"/>
          <p:nvPr/>
        </p:nvSpPr>
        <p:spPr>
          <a:xfrm>
            <a:off x="457200" y="5000000"/>
            <a:ext cx="8229600" cy="369332"/>
          </a:xfrm>
          <a:prstGeom prst="rect">
            <a:avLst/>
          </a:prstGeom>
          <a:noFill/>
        </p:spPr>
        <p:txBody>
          <a:bodyPr wrap="square" rtlCol="0"/>
          <a:lstStyle/>
          <a:p>
            <a:pPr algn="ctr"/>
            <a:r>
              <a:rPr lang="en-US" sz="1400" dirty="0" smtClean="0">
                <a:solidFill>
                  <a:srgbClr val="7f7f7f"/>
                </a:solidFill>
                <a:latin typeface="Helvetica" pitchFamily="34" charset="0"/>
                <a:cs typeface="Helvetica" pitchFamily="34" charset="0"/>
              </a:rPr>
              <a:t>Multiple Monitors : CSE Miami University</a:t>
            </a:r>
            <a:endParaRPr lang="en-US" sz="1400" dirty="0"/>
          </a:p>
        </p:txBody>
      </p:sp>
      <p:sp>
        <p:nvSpPr>
          <p:cNvPr id="4" name="Object 3"/>
          <p:cNvSpPr txBox="1"/>
          <p:nvPr/>
        </p:nvSpPr>
        <p:spPr>
          <a:xfrm>
            <a:off x="457200" y="5400000"/>
            <a:ext cx="8229600" cy="369332"/>
          </a:xfrm>
          <a:prstGeom prst="rect">
            <a:avLst/>
          </a:prstGeom>
          <a:noFill/>
        </p:spPr>
        <p:txBody>
          <a:bodyPr wrap="square" rtlCol="0"/>
          <a:lstStyle/>
          <a:p>
            <a:pPr algn="ctr"/>
            <a:r>
              <a:rPr lang="en-US" sz="1200" b="1" dirty="0" smtClean="0">
                <a:solidFill>
                  <a:srgbClr val="7f7f7f"/>
                </a:solidFill>
                <a:latin typeface="Helvetica" pitchFamily="34" charset="0"/>
                <a:cs typeface="Helvetica" pitchFamily="34" charset="0"/>
              </a:rPr>
              <a:t>August 14th 2017, 1:07 pm MDT</a:t>
            </a:r>
            <a:endParaRPr lang="en-US"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Q3.1 - Please indicate how much you agree (left) or disagree (right) with the following statements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992752"/>
                <a:gridCol w="992752"/>
                <a:gridCol w="992752"/>
                <a:gridCol w="992752"/>
                <a:gridCol w="992752"/>
                <a:gridCol w="992752"/>
                <a:gridCol w="992752"/>
                <a:gridCol w="992752"/>
                <a:gridCol w="992752"/>
                <a:gridCol w="992752"/>
                <a:gridCol w="992752"/>
                <a:gridCol w="992752"/>
                <a:gridCol w="992752"/>
                <a:gridCol w="992752"/>
                <a:gridCol w="992752"/>
                <a:gridCol w="992752"/>
              </a:tblGrid>
              <a:tr h="370840">
                <a:tc>
                  <a:txBody>
                    <a:bodyPr/>
                    <a:lstStyle/>
                    <a:p>
                      <a:r>
                        <a:rPr lang="en-US" dirty="0" smtClean="0" sz="1600"/>
                        <a:t>#</a:t>
                      </a:r>
                      <a:endParaRPr lang="en-US" sz="1600" dirty="0"/>
                    </a:p>
                  </a:txBody>
                  <a:tcPr/>
                </a:tc>
                <a:tc>
                  <a:txBody>
                    <a:bodyPr/>
                    <a:lstStyle/>
                    <a:p>
                      <a:r>
                        <a:rPr lang="en-US" dirty="0" smtClean="0" sz="1600"/>
                        <a:t>Question</a:t>
                      </a:r>
                      <a:endParaRPr lang="en-US" sz="1600" dirty="0"/>
                    </a:p>
                  </a:txBody>
                  <a:tcPr/>
                </a:tc>
                <a:tc>
                  <a:txBody>
                    <a:bodyPr/>
                    <a:lstStyle/>
                    <a:p>
                      <a:r>
                        <a:rPr lang="en-US" dirty="0" smtClean="0" sz="1600"/>
                        <a:t>Strongly agree</a:t>
                      </a:r>
                      <a:endParaRPr lang="en-US" sz="1600" dirty="0"/>
                    </a:p>
                  </a:txBody>
                  <a:tcPr/>
                </a:tc>
                <a:tc>
                  <a:txBody>
                    <a:bodyPr/>
                    <a:lstStyle/>
                    <a:p>
                      <a:r>
                        <a:rPr lang="en-US" dirty="0" smtClean="0" sz="1600"/>
                        <a:t/>
                      </a:r>
                      <a:endParaRPr lang="en-US" sz="1600" dirty="0"/>
                    </a:p>
                  </a:txBody>
                  <a:tcPr/>
                </a:tc>
                <a:tc>
                  <a:txBody>
                    <a:bodyPr/>
                    <a:lstStyle/>
                    <a:p>
                      <a:r>
                        <a:rPr lang="en-US" dirty="0" smtClean="0" sz="1600"/>
                        <a:t>Agree</a:t>
                      </a:r>
                      <a:endParaRPr lang="en-US" sz="1600" dirty="0"/>
                    </a:p>
                  </a:txBody>
                  <a:tcPr/>
                </a:tc>
                <a:tc>
                  <a:txBody>
                    <a:bodyPr/>
                    <a:lstStyle/>
                    <a:p>
                      <a:r>
                        <a:rPr lang="en-US" dirty="0" smtClean="0" sz="1600"/>
                        <a:t/>
                      </a:r>
                      <a:endParaRPr lang="en-US" sz="1600" dirty="0"/>
                    </a:p>
                  </a:txBody>
                  <a:tcPr/>
                </a:tc>
                <a:tc>
                  <a:txBody>
                    <a:bodyPr/>
                    <a:lstStyle/>
                    <a:p>
                      <a:r>
                        <a:rPr lang="en-US" dirty="0" smtClean="0" sz="1600"/>
                        <a:t>Somewhat agree</a:t>
                      </a:r>
                      <a:endParaRPr lang="en-US" sz="1600" dirty="0"/>
                    </a:p>
                  </a:txBody>
                  <a:tcPr/>
                </a:tc>
                <a:tc>
                  <a:txBody>
                    <a:bodyPr/>
                    <a:lstStyle/>
                    <a:p>
                      <a:r>
                        <a:rPr lang="en-US" dirty="0" smtClean="0" sz="1600"/>
                        <a:t/>
                      </a:r>
                      <a:endParaRPr lang="en-US" sz="1600" dirty="0"/>
                    </a:p>
                  </a:txBody>
                  <a:tcPr/>
                </a:tc>
                <a:tc>
                  <a:txBody>
                    <a:bodyPr/>
                    <a:lstStyle/>
                    <a:p>
                      <a:r>
                        <a:rPr lang="en-US" dirty="0" smtClean="0" sz="1600"/>
                        <a:t>Neither agree nor disagree</a:t>
                      </a:r>
                      <a:endParaRPr lang="en-US" sz="1600" dirty="0"/>
                    </a:p>
                  </a:txBody>
                  <a:tcPr/>
                </a:tc>
                <a:tc>
                  <a:txBody>
                    <a:bodyPr/>
                    <a:lstStyle/>
                    <a:p>
                      <a:r>
                        <a:rPr lang="en-US" dirty="0" smtClean="0" sz="1600"/>
                        <a:t/>
                      </a:r>
                      <a:endParaRPr lang="en-US" sz="1600" dirty="0"/>
                    </a:p>
                  </a:txBody>
                  <a:tcPr/>
                </a:tc>
                <a:tc>
                  <a:txBody>
                    <a:bodyPr/>
                    <a:lstStyle/>
                    <a:p>
                      <a:r>
                        <a:rPr lang="en-US" dirty="0" smtClean="0" sz="1600"/>
                        <a:t>Somewhat disagree</a:t>
                      </a:r>
                      <a:endParaRPr lang="en-US" sz="1600" dirty="0"/>
                    </a:p>
                  </a:txBody>
                  <a:tcPr/>
                </a:tc>
                <a:tc>
                  <a:txBody>
                    <a:bodyPr/>
                    <a:lstStyle/>
                    <a:p>
                      <a:r>
                        <a:rPr lang="en-US" dirty="0" smtClean="0" sz="1600"/>
                        <a:t/>
                      </a:r>
                      <a:endParaRPr lang="en-US" sz="1600" dirty="0"/>
                    </a:p>
                  </a:txBody>
                  <a:tcPr/>
                </a:tc>
                <a:tc>
                  <a:txBody>
                    <a:bodyPr/>
                    <a:lstStyle/>
                    <a:p>
                      <a:r>
                        <a:rPr lang="en-US" dirty="0" smtClean="0" sz="1600"/>
                        <a:t>Disagree</a:t>
                      </a:r>
                      <a:endParaRPr lang="en-US" sz="1600" dirty="0"/>
                    </a:p>
                  </a:txBody>
                  <a:tcPr/>
                </a:tc>
                <a:tc>
                  <a:txBody>
                    <a:bodyPr/>
                    <a:lstStyle/>
                    <a:p>
                      <a:r>
                        <a:rPr lang="en-US" dirty="0" smtClean="0" sz="1600"/>
                        <a:t/>
                      </a:r>
                      <a:endParaRPr lang="en-US" sz="1600" dirty="0"/>
                    </a:p>
                  </a:txBody>
                  <a:tcPr/>
                </a:tc>
                <a:tc>
                  <a:txBody>
                    <a:bodyPr/>
                    <a:lstStyle/>
                    <a:p>
                      <a:r>
                        <a:rPr lang="en-US" dirty="0" smtClean="0" sz="1600"/>
                        <a:t>Strongly disagree</a:t>
                      </a:r>
                      <a:endParaRPr lang="en-US" sz="1600" dirty="0"/>
                    </a:p>
                  </a:txBody>
                  <a:tcPr/>
                </a:tc>
                <a:tc>
                  <a:txBody>
                    <a:bodyPr/>
                    <a:lstStyle/>
                    <a:p>
                      <a:r>
                        <a:rPr lang="en-US" dirty="0" smtClean="0" sz="1600"/>
                        <a:t/>
                      </a:r>
                      <a:endParaRPr lang="en-US" sz="1600" dirty="0"/>
                    </a:p>
                  </a:txBody>
                  <a:tcPr/>
                </a:tc>
              </a:tr>
              <a:tr h="370840">
                <a:tc>
                  <a:txBody>
                    <a:bodyPr/>
                    <a:lstStyle/>
                    <a:p>
                      <a:r>
                        <a:rPr lang="en-US" dirty="0" smtClean="0" sz="1600"/>
                        <a:t>4</a:t>
                      </a:r>
                      <a:endParaRPr lang="en-US" sz="1600" dirty="0"/>
                    </a:p>
                  </a:txBody>
                  <a:tcPr/>
                </a:tc>
                <a:tc>
                  <a:txBody>
                    <a:bodyPr/>
                    <a:lstStyle/>
                    <a:p>
                      <a:r>
                        <a:rPr lang="en-US" dirty="0" smtClean="0" sz="1600"/>
                        <a:t>Multiple monitors hindered (hurt) my ability to learn this course’s content</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c>
                  <a:txBody>
                    <a:bodyPr/>
                    <a:lstStyle/>
                    <a:p>
                      <a:r>
                        <a:rPr lang="en-US" dirty="0" smtClean="0" sz="1600"/>
                        <a:t>5.26%</a:t>
                      </a:r>
                      <a:endParaRPr lang="en-US" sz="1600" dirty="0"/>
                    </a:p>
                  </a:txBody>
                  <a:tcPr/>
                </a:tc>
                <a:tc>
                  <a:txBody>
                    <a:bodyPr/>
                    <a:lstStyle/>
                    <a:p>
                      <a:r>
                        <a:rPr lang="en-US" dirty="0" smtClean="0" sz="1600"/>
                        <a:t>1</a:t>
                      </a:r>
                      <a:endParaRPr lang="en-US" sz="1600" dirty="0"/>
                    </a:p>
                  </a:txBody>
                  <a:tcPr/>
                </a:tc>
                <a:tc>
                  <a:txBody>
                    <a:bodyPr/>
                    <a:lstStyle/>
                    <a:p>
                      <a:r>
                        <a:rPr lang="en-US" dirty="0" smtClean="0" sz="1600"/>
                        <a:t>9.09%</a:t>
                      </a:r>
                      <a:endParaRPr lang="en-US" sz="1600" dirty="0"/>
                    </a:p>
                  </a:txBody>
                  <a:tcPr/>
                </a:tc>
                <a:tc>
                  <a:txBody>
                    <a:bodyPr/>
                    <a:lstStyle/>
                    <a:p>
                      <a:r>
                        <a:rPr lang="en-US" dirty="0" smtClean="0" sz="1600"/>
                        <a:t>1</a:t>
                      </a:r>
                      <a:endParaRPr lang="en-US" sz="1600" dirty="0"/>
                    </a:p>
                  </a:txBody>
                  <a:tcPr/>
                </a:tc>
                <a:tc>
                  <a:txBody>
                    <a:bodyPr/>
                    <a:lstStyle/>
                    <a:p>
                      <a:r>
                        <a:rPr lang="en-US" dirty="0" smtClean="0" sz="1600"/>
                        <a:t>22.00%</a:t>
                      </a:r>
                      <a:endParaRPr lang="en-US" sz="1600" dirty="0"/>
                    </a:p>
                  </a:txBody>
                  <a:tcPr/>
                </a:tc>
                <a:tc>
                  <a:txBody>
                    <a:bodyPr/>
                    <a:lstStyle/>
                    <a:p>
                      <a:r>
                        <a:rPr lang="en-US" dirty="0" smtClean="0" sz="1600"/>
                        <a:t>11</a:t>
                      </a:r>
                      <a:endParaRPr lang="en-US" sz="1600" dirty="0"/>
                    </a:p>
                  </a:txBody>
                  <a:tcPr/>
                </a:tc>
                <a:tc>
                  <a:txBody>
                    <a:bodyPr/>
                    <a:lstStyle/>
                    <a:p>
                      <a:r>
                        <a:rPr lang="en-US" dirty="0" smtClean="0" sz="1600"/>
                        <a:t>29.90%</a:t>
                      </a:r>
                      <a:endParaRPr lang="en-US" sz="1600" dirty="0"/>
                    </a:p>
                  </a:txBody>
                  <a:tcPr/>
                </a:tc>
                <a:tc>
                  <a:txBody>
                    <a:bodyPr/>
                    <a:lstStyle/>
                    <a:p>
                      <a:r>
                        <a:rPr lang="en-US" dirty="0" smtClean="0" sz="1600"/>
                        <a:t>29</a:t>
                      </a:r>
                      <a:endParaRPr lang="en-US" sz="1600" dirty="0"/>
                    </a:p>
                  </a:txBody>
                  <a:tcPr/>
                </a:tc>
              </a:tr>
              <a:tr h="370840">
                <a:tc>
                  <a:txBody>
                    <a:bodyPr/>
                    <a:lstStyle/>
                    <a:p>
                      <a:r>
                        <a:rPr lang="en-US" dirty="0" smtClean="0" sz="1600"/>
                        <a:t>5</a:t>
                      </a:r>
                      <a:endParaRPr lang="en-US" sz="1600" dirty="0"/>
                    </a:p>
                  </a:txBody>
                  <a:tcPr/>
                </a:tc>
                <a:tc>
                  <a:txBody>
                    <a:bodyPr/>
                    <a:lstStyle/>
                    <a:p>
                      <a:r>
                        <a:rPr lang="en-US" dirty="0" smtClean="0" sz="1600"/>
                        <a:t>I had trouble deciding which content to put on which monitor</a:t>
                      </a:r>
                      <a:endParaRPr lang="en-US" sz="1600" dirty="0"/>
                    </a:p>
                  </a:txBody>
                  <a:tcPr/>
                </a:tc>
                <a:tc>
                  <a:txBody>
                    <a:bodyPr/>
                    <a:lstStyle/>
                    <a:p>
                      <a:r>
                        <a:rPr lang="en-US" dirty="0" smtClean="0" sz="1600"/>
                        <a:t>0.99%</a:t>
                      </a:r>
                      <a:endParaRPr lang="en-US" sz="1600" dirty="0"/>
                    </a:p>
                  </a:txBody>
                  <a:tcPr/>
                </a:tc>
                <a:tc>
                  <a:txBody>
                    <a:bodyPr/>
                    <a:lstStyle/>
                    <a:p>
                      <a:r>
                        <a:rPr lang="en-US" dirty="0" smtClean="0" sz="1600"/>
                        <a:t>1</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c>
                  <a:txBody>
                    <a:bodyPr/>
                    <a:lstStyle/>
                    <a:p>
                      <a:r>
                        <a:rPr lang="en-US" dirty="0" smtClean="0" sz="1600"/>
                        <a:t>15.79%</a:t>
                      </a:r>
                      <a:endParaRPr lang="en-US" sz="1600" dirty="0"/>
                    </a:p>
                  </a:txBody>
                  <a:tcPr/>
                </a:tc>
                <a:tc>
                  <a:txBody>
                    <a:bodyPr/>
                    <a:lstStyle/>
                    <a:p>
                      <a:r>
                        <a:rPr lang="en-US" dirty="0" smtClean="0" sz="1600"/>
                        <a:t>3</a:t>
                      </a:r>
                      <a:endParaRPr lang="en-US" sz="1600" dirty="0"/>
                    </a:p>
                  </a:txBody>
                  <a:tcPr/>
                </a:tc>
                <a:tc>
                  <a:txBody>
                    <a:bodyPr/>
                    <a:lstStyle/>
                    <a:p>
                      <a:r>
                        <a:rPr lang="en-US" dirty="0" smtClean="0" sz="1600"/>
                        <a:t>21.05%</a:t>
                      </a:r>
                      <a:endParaRPr lang="en-US" sz="1600" dirty="0"/>
                    </a:p>
                  </a:txBody>
                  <a:tcPr/>
                </a:tc>
                <a:tc>
                  <a:txBody>
                    <a:bodyPr/>
                    <a:lstStyle/>
                    <a:p>
                      <a:r>
                        <a:rPr lang="en-US" dirty="0" smtClean="0" sz="1600"/>
                        <a:t>4</a:t>
                      </a:r>
                      <a:endParaRPr lang="en-US" sz="1600" dirty="0"/>
                    </a:p>
                  </a:txBody>
                  <a:tcPr/>
                </a:tc>
                <a:tc>
                  <a:txBody>
                    <a:bodyPr/>
                    <a:lstStyle/>
                    <a:p>
                      <a:r>
                        <a:rPr lang="en-US" dirty="0" smtClean="0" sz="1600"/>
                        <a:t>27.27%</a:t>
                      </a:r>
                      <a:endParaRPr lang="en-US" sz="1600" dirty="0"/>
                    </a:p>
                  </a:txBody>
                  <a:tcPr/>
                </a:tc>
                <a:tc>
                  <a:txBody>
                    <a:bodyPr/>
                    <a:lstStyle/>
                    <a:p>
                      <a:r>
                        <a:rPr lang="en-US" dirty="0" smtClean="0" sz="1600"/>
                        <a:t>3</a:t>
                      </a:r>
                      <a:endParaRPr lang="en-US" sz="1600" dirty="0"/>
                    </a:p>
                  </a:txBody>
                  <a:tcPr/>
                </a:tc>
                <a:tc>
                  <a:txBody>
                    <a:bodyPr/>
                    <a:lstStyle/>
                    <a:p>
                      <a:r>
                        <a:rPr lang="en-US" dirty="0" smtClean="0" sz="1600"/>
                        <a:t>26.00%</a:t>
                      </a:r>
                      <a:endParaRPr lang="en-US" sz="1600" dirty="0"/>
                    </a:p>
                  </a:txBody>
                  <a:tcPr/>
                </a:tc>
                <a:tc>
                  <a:txBody>
                    <a:bodyPr/>
                    <a:lstStyle/>
                    <a:p>
                      <a:r>
                        <a:rPr lang="en-US" dirty="0" smtClean="0" sz="1600"/>
                        <a:t>13</a:t>
                      </a:r>
                      <a:endParaRPr lang="en-US" sz="1600" dirty="0"/>
                    </a:p>
                  </a:txBody>
                  <a:tcPr/>
                </a:tc>
                <a:tc>
                  <a:txBody>
                    <a:bodyPr/>
                    <a:lstStyle/>
                    <a:p>
                      <a:r>
                        <a:rPr lang="en-US" dirty="0" smtClean="0" sz="1600"/>
                        <a:t>18.56%</a:t>
                      </a:r>
                      <a:endParaRPr lang="en-US" sz="1600" dirty="0"/>
                    </a:p>
                  </a:txBody>
                  <a:tcPr/>
                </a:tc>
                <a:tc>
                  <a:txBody>
                    <a:bodyPr/>
                    <a:lstStyle/>
                    <a:p>
                      <a:r>
                        <a:rPr lang="en-US" dirty="0" smtClean="0" sz="1600"/>
                        <a:t>18</a:t>
                      </a:r>
                      <a:endParaRPr lang="en-US" sz="1600" dirty="0"/>
                    </a:p>
                  </a:txBody>
                  <a:tcPr/>
                </a:tc>
              </a:tr>
              <a:tr h="370840">
                <a:tc>
                  <a:txBody>
                    <a:bodyPr/>
                    <a:lstStyle/>
                    <a:p>
                      <a:r>
                        <a:rPr lang="en-US" dirty="0" smtClean="0" sz="1600"/>
                        <a:t>6</a:t>
                      </a:r>
                      <a:endParaRPr lang="en-US" sz="1600" dirty="0"/>
                    </a:p>
                  </a:txBody>
                  <a:tcPr/>
                </a:tc>
                <a:tc>
                  <a:txBody>
                    <a:bodyPr/>
                    <a:lstStyle/>
                    <a:p>
                      <a:r>
                        <a:rPr lang="en-US" dirty="0" smtClean="0" sz="1600"/>
                        <a:t>I found using multiple monitors was intuitive and easy to get used to</a:t>
                      </a:r>
                      <a:endParaRPr lang="en-US" sz="1600" dirty="0"/>
                    </a:p>
                  </a:txBody>
                  <a:tcPr/>
                </a:tc>
                <a:tc>
                  <a:txBody>
                    <a:bodyPr/>
                    <a:lstStyle/>
                    <a:p>
                      <a:r>
                        <a:rPr lang="en-US" dirty="0" smtClean="0" sz="1600"/>
                        <a:t>25.74%</a:t>
                      </a:r>
                      <a:endParaRPr lang="en-US" sz="1600" dirty="0"/>
                    </a:p>
                  </a:txBody>
                  <a:tcPr/>
                </a:tc>
                <a:tc>
                  <a:txBody>
                    <a:bodyPr/>
                    <a:lstStyle/>
                    <a:p>
                      <a:r>
                        <a:rPr lang="en-US" dirty="0" smtClean="0" sz="1600"/>
                        <a:t>26</a:t>
                      </a:r>
                      <a:endParaRPr lang="en-US" sz="1600" dirty="0"/>
                    </a:p>
                  </a:txBody>
                  <a:tcPr/>
                </a:tc>
                <a:tc>
                  <a:txBody>
                    <a:bodyPr/>
                    <a:lstStyle/>
                    <a:p>
                      <a:r>
                        <a:rPr lang="en-US" dirty="0" smtClean="0" sz="1600"/>
                        <a:t>28.21%</a:t>
                      </a:r>
                      <a:endParaRPr lang="en-US" sz="1600" dirty="0"/>
                    </a:p>
                  </a:txBody>
                  <a:tcPr/>
                </a:tc>
                <a:tc>
                  <a:txBody>
                    <a:bodyPr/>
                    <a:lstStyle/>
                    <a:p>
                      <a:r>
                        <a:rPr lang="en-US" dirty="0" smtClean="0" sz="1600"/>
                        <a:t>11</a:t>
                      </a:r>
                      <a:endParaRPr lang="en-US" sz="1600" dirty="0"/>
                    </a:p>
                  </a:txBody>
                  <a:tcPr/>
                </a:tc>
                <a:tc>
                  <a:txBody>
                    <a:bodyPr/>
                    <a:lstStyle/>
                    <a:p>
                      <a:r>
                        <a:rPr lang="en-US" dirty="0" smtClean="0" sz="1600"/>
                        <a:t>15.79%</a:t>
                      </a:r>
                      <a:endParaRPr lang="en-US" sz="1600" dirty="0"/>
                    </a:p>
                  </a:txBody>
                  <a:tcPr/>
                </a:tc>
                <a:tc>
                  <a:txBody>
                    <a:bodyPr/>
                    <a:lstStyle/>
                    <a:p>
                      <a:r>
                        <a:rPr lang="en-US" dirty="0" smtClean="0" sz="1600"/>
                        <a:t>3</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c>
                  <a:txBody>
                    <a:bodyPr/>
                    <a:lstStyle/>
                    <a:p>
                      <a:r>
                        <a:rPr lang="en-US" dirty="0" smtClean="0" sz="1600"/>
                        <a:t>9.09%</a:t>
                      </a:r>
                      <a:endParaRPr lang="en-US" sz="1600" dirty="0"/>
                    </a:p>
                  </a:txBody>
                  <a:tcPr/>
                </a:tc>
                <a:tc>
                  <a:txBody>
                    <a:bodyPr/>
                    <a:lstStyle/>
                    <a:p>
                      <a:r>
                        <a:rPr lang="en-US" dirty="0" smtClean="0" sz="1600"/>
                        <a:t>1</a:t>
                      </a:r>
                      <a:endParaRPr lang="en-US" sz="1600" dirty="0"/>
                    </a:p>
                  </a:txBody>
                  <a:tcPr/>
                </a:tc>
                <a:tc>
                  <a:txBody>
                    <a:bodyPr/>
                    <a:lstStyle/>
                    <a:p>
                      <a:r>
                        <a:rPr lang="en-US" dirty="0" smtClean="0" sz="1600"/>
                        <a:t>2.00%</a:t>
                      </a:r>
                      <a:endParaRPr lang="en-US" sz="1600" dirty="0"/>
                    </a:p>
                  </a:txBody>
                  <a:tcPr/>
                </a:tc>
                <a:tc>
                  <a:txBody>
                    <a:bodyPr/>
                    <a:lstStyle/>
                    <a:p>
                      <a:r>
                        <a:rPr lang="en-US" dirty="0" smtClean="0" sz="1600"/>
                        <a:t>1</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Q3.1 - Please indicate how much you agree (left) or disagree (right) with the following statements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992752"/>
                <a:gridCol w="992752"/>
                <a:gridCol w="992752"/>
                <a:gridCol w="992752"/>
                <a:gridCol w="992752"/>
                <a:gridCol w="992752"/>
                <a:gridCol w="992752"/>
                <a:gridCol w="992752"/>
                <a:gridCol w="992752"/>
                <a:gridCol w="992752"/>
                <a:gridCol w="992752"/>
                <a:gridCol w="992752"/>
                <a:gridCol w="992752"/>
                <a:gridCol w="992752"/>
                <a:gridCol w="992752"/>
                <a:gridCol w="992752"/>
              </a:tblGrid>
              <a:tr h="370840">
                <a:tc>
                  <a:txBody>
                    <a:bodyPr/>
                    <a:lstStyle/>
                    <a:p>
                      <a:r>
                        <a:rPr lang="en-US" dirty="0" smtClean="0" sz="1600"/>
                        <a:t>#</a:t>
                      </a:r>
                      <a:endParaRPr lang="en-US" sz="1600" dirty="0"/>
                    </a:p>
                  </a:txBody>
                  <a:tcPr/>
                </a:tc>
                <a:tc>
                  <a:txBody>
                    <a:bodyPr/>
                    <a:lstStyle/>
                    <a:p>
                      <a:r>
                        <a:rPr lang="en-US" dirty="0" smtClean="0" sz="1600"/>
                        <a:t>Question</a:t>
                      </a:r>
                      <a:endParaRPr lang="en-US" sz="1600" dirty="0"/>
                    </a:p>
                  </a:txBody>
                  <a:tcPr/>
                </a:tc>
                <a:tc>
                  <a:txBody>
                    <a:bodyPr/>
                    <a:lstStyle/>
                    <a:p>
                      <a:r>
                        <a:rPr lang="en-US" dirty="0" smtClean="0" sz="1600"/>
                        <a:t>Strongly agree</a:t>
                      </a:r>
                      <a:endParaRPr lang="en-US" sz="1600" dirty="0"/>
                    </a:p>
                  </a:txBody>
                  <a:tcPr/>
                </a:tc>
                <a:tc>
                  <a:txBody>
                    <a:bodyPr/>
                    <a:lstStyle/>
                    <a:p>
                      <a:r>
                        <a:rPr lang="en-US" dirty="0" smtClean="0" sz="1600"/>
                        <a:t/>
                      </a:r>
                      <a:endParaRPr lang="en-US" sz="1600" dirty="0"/>
                    </a:p>
                  </a:txBody>
                  <a:tcPr/>
                </a:tc>
                <a:tc>
                  <a:txBody>
                    <a:bodyPr/>
                    <a:lstStyle/>
                    <a:p>
                      <a:r>
                        <a:rPr lang="en-US" dirty="0" smtClean="0" sz="1600"/>
                        <a:t>Agree</a:t>
                      </a:r>
                      <a:endParaRPr lang="en-US" sz="1600" dirty="0"/>
                    </a:p>
                  </a:txBody>
                  <a:tcPr/>
                </a:tc>
                <a:tc>
                  <a:txBody>
                    <a:bodyPr/>
                    <a:lstStyle/>
                    <a:p>
                      <a:r>
                        <a:rPr lang="en-US" dirty="0" smtClean="0" sz="1600"/>
                        <a:t/>
                      </a:r>
                      <a:endParaRPr lang="en-US" sz="1600" dirty="0"/>
                    </a:p>
                  </a:txBody>
                  <a:tcPr/>
                </a:tc>
                <a:tc>
                  <a:txBody>
                    <a:bodyPr/>
                    <a:lstStyle/>
                    <a:p>
                      <a:r>
                        <a:rPr lang="en-US" dirty="0" smtClean="0" sz="1600"/>
                        <a:t>Somewhat agree</a:t>
                      </a:r>
                      <a:endParaRPr lang="en-US" sz="1600" dirty="0"/>
                    </a:p>
                  </a:txBody>
                  <a:tcPr/>
                </a:tc>
                <a:tc>
                  <a:txBody>
                    <a:bodyPr/>
                    <a:lstStyle/>
                    <a:p>
                      <a:r>
                        <a:rPr lang="en-US" dirty="0" smtClean="0" sz="1600"/>
                        <a:t/>
                      </a:r>
                      <a:endParaRPr lang="en-US" sz="1600" dirty="0"/>
                    </a:p>
                  </a:txBody>
                  <a:tcPr/>
                </a:tc>
                <a:tc>
                  <a:txBody>
                    <a:bodyPr/>
                    <a:lstStyle/>
                    <a:p>
                      <a:r>
                        <a:rPr lang="en-US" dirty="0" smtClean="0" sz="1600"/>
                        <a:t>Neither agree nor disagree</a:t>
                      </a:r>
                      <a:endParaRPr lang="en-US" sz="1600" dirty="0"/>
                    </a:p>
                  </a:txBody>
                  <a:tcPr/>
                </a:tc>
                <a:tc>
                  <a:txBody>
                    <a:bodyPr/>
                    <a:lstStyle/>
                    <a:p>
                      <a:r>
                        <a:rPr lang="en-US" dirty="0" smtClean="0" sz="1600"/>
                        <a:t/>
                      </a:r>
                      <a:endParaRPr lang="en-US" sz="1600" dirty="0"/>
                    </a:p>
                  </a:txBody>
                  <a:tcPr/>
                </a:tc>
                <a:tc>
                  <a:txBody>
                    <a:bodyPr/>
                    <a:lstStyle/>
                    <a:p>
                      <a:r>
                        <a:rPr lang="en-US" dirty="0" smtClean="0" sz="1600"/>
                        <a:t>Somewhat disagree</a:t>
                      </a:r>
                      <a:endParaRPr lang="en-US" sz="1600" dirty="0"/>
                    </a:p>
                  </a:txBody>
                  <a:tcPr/>
                </a:tc>
                <a:tc>
                  <a:txBody>
                    <a:bodyPr/>
                    <a:lstStyle/>
                    <a:p>
                      <a:r>
                        <a:rPr lang="en-US" dirty="0" smtClean="0" sz="1600"/>
                        <a:t/>
                      </a:r>
                      <a:endParaRPr lang="en-US" sz="1600" dirty="0"/>
                    </a:p>
                  </a:txBody>
                  <a:tcPr/>
                </a:tc>
                <a:tc>
                  <a:txBody>
                    <a:bodyPr/>
                    <a:lstStyle/>
                    <a:p>
                      <a:r>
                        <a:rPr lang="en-US" dirty="0" smtClean="0" sz="1600"/>
                        <a:t>Disagree</a:t>
                      </a:r>
                      <a:endParaRPr lang="en-US" sz="1600" dirty="0"/>
                    </a:p>
                  </a:txBody>
                  <a:tcPr/>
                </a:tc>
                <a:tc>
                  <a:txBody>
                    <a:bodyPr/>
                    <a:lstStyle/>
                    <a:p>
                      <a:r>
                        <a:rPr lang="en-US" dirty="0" smtClean="0" sz="1600"/>
                        <a:t/>
                      </a:r>
                      <a:endParaRPr lang="en-US" sz="1600" dirty="0"/>
                    </a:p>
                  </a:txBody>
                  <a:tcPr/>
                </a:tc>
                <a:tc>
                  <a:txBody>
                    <a:bodyPr/>
                    <a:lstStyle/>
                    <a:p>
                      <a:r>
                        <a:rPr lang="en-US" dirty="0" smtClean="0" sz="1600"/>
                        <a:t>Strongly disagree</a:t>
                      </a:r>
                      <a:endParaRPr lang="en-US" sz="1600" dirty="0"/>
                    </a:p>
                  </a:txBody>
                  <a:tcPr/>
                </a:tc>
                <a:tc>
                  <a:txBody>
                    <a:bodyPr/>
                    <a:lstStyle/>
                    <a:p>
                      <a:r>
                        <a:rPr lang="en-US" dirty="0" smtClean="0" sz="1600"/>
                        <a:t/>
                      </a:r>
                      <a:endParaRPr lang="en-US" sz="1600" dirty="0"/>
                    </a:p>
                  </a:txBody>
                  <a:tcPr/>
                </a:tc>
              </a:tr>
              <a:tr h="370840">
                <a:tc>
                  <a:txBody>
                    <a:bodyPr/>
                    <a:lstStyle/>
                    <a:p>
                      <a:r>
                        <a:rPr lang="en-US" dirty="0" smtClean="0" sz="1600"/>
                        <a:t>7</a:t>
                      </a:r>
                      <a:endParaRPr lang="en-US" sz="1600" dirty="0"/>
                    </a:p>
                  </a:txBody>
                  <a:tcPr/>
                </a:tc>
                <a:tc>
                  <a:txBody>
                    <a:bodyPr/>
                    <a:lstStyle/>
                    <a:p>
                      <a:r>
                        <a:rPr lang="en-US" dirty="0" smtClean="0" sz="1600"/>
                        <a:t>I would not recommend using multiple monitors for programming to a colleague/peer</a:t>
                      </a:r>
                      <a:endParaRPr lang="en-US" sz="1600" dirty="0"/>
                    </a:p>
                  </a:txBody>
                  <a:tcPr/>
                </a:tc>
                <a:tc>
                  <a:txBody>
                    <a:bodyPr/>
                    <a:lstStyle/>
                    <a:p>
                      <a:r>
                        <a:rPr lang="en-US" dirty="0" smtClean="0" sz="1600"/>
                        <a:t>2.97%</a:t>
                      </a:r>
                      <a:endParaRPr lang="en-US" sz="1600" dirty="0"/>
                    </a:p>
                  </a:txBody>
                  <a:tcPr/>
                </a:tc>
                <a:tc>
                  <a:txBody>
                    <a:bodyPr/>
                    <a:lstStyle/>
                    <a:p>
                      <a:r>
                        <a:rPr lang="en-US" dirty="0" smtClean="0" sz="1600"/>
                        <a:t>3</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c>
                  <a:txBody>
                    <a:bodyPr/>
                    <a:lstStyle/>
                    <a:p>
                      <a:r>
                        <a:rPr lang="en-US" dirty="0" smtClean="0" sz="1600"/>
                        <a:t>5.26%</a:t>
                      </a:r>
                      <a:endParaRPr lang="en-US" sz="1600" dirty="0"/>
                    </a:p>
                  </a:txBody>
                  <a:tcPr/>
                </a:tc>
                <a:tc>
                  <a:txBody>
                    <a:bodyPr/>
                    <a:lstStyle/>
                    <a:p>
                      <a:r>
                        <a:rPr lang="en-US" dirty="0" smtClean="0" sz="1600"/>
                        <a:t>1</a:t>
                      </a:r>
                      <a:endParaRPr lang="en-US" sz="1600" dirty="0"/>
                    </a:p>
                  </a:txBody>
                  <a:tcPr/>
                </a:tc>
                <a:tc>
                  <a:txBody>
                    <a:bodyPr/>
                    <a:lstStyle/>
                    <a:p>
                      <a:r>
                        <a:rPr lang="en-US" dirty="0" smtClean="0" sz="1600"/>
                        <a:t>27.27%</a:t>
                      </a:r>
                      <a:endParaRPr lang="en-US" sz="1600" dirty="0"/>
                    </a:p>
                  </a:txBody>
                  <a:tcPr/>
                </a:tc>
                <a:tc>
                  <a:txBody>
                    <a:bodyPr/>
                    <a:lstStyle/>
                    <a:p>
                      <a:r>
                        <a:rPr lang="en-US" dirty="0" smtClean="0" sz="1600"/>
                        <a:t>3</a:t>
                      </a:r>
                      <a:endParaRPr lang="en-US" sz="1600" dirty="0"/>
                    </a:p>
                  </a:txBody>
                  <a:tcPr/>
                </a:tc>
                <a:tc>
                  <a:txBody>
                    <a:bodyPr/>
                    <a:lstStyle/>
                    <a:p>
                      <a:r>
                        <a:rPr lang="en-US" dirty="0" smtClean="0" sz="1600"/>
                        <a:t>30.00%</a:t>
                      </a:r>
                      <a:endParaRPr lang="en-US" sz="1600" dirty="0"/>
                    </a:p>
                  </a:txBody>
                  <a:tcPr/>
                </a:tc>
                <a:tc>
                  <a:txBody>
                    <a:bodyPr/>
                    <a:lstStyle/>
                    <a:p>
                      <a:r>
                        <a:rPr lang="en-US" dirty="0" smtClean="0" sz="1600"/>
                        <a:t>15</a:t>
                      </a:r>
                      <a:endParaRPr lang="en-US" sz="1600" dirty="0"/>
                    </a:p>
                  </a:txBody>
                  <a:tcPr/>
                </a:tc>
                <a:tc>
                  <a:txBody>
                    <a:bodyPr/>
                    <a:lstStyle/>
                    <a:p>
                      <a:r>
                        <a:rPr lang="en-US" dirty="0" smtClean="0" sz="1600"/>
                        <a:t>20.62%</a:t>
                      </a:r>
                      <a:endParaRPr lang="en-US" sz="1600" dirty="0"/>
                    </a:p>
                  </a:txBody>
                  <a:tcPr/>
                </a:tc>
                <a:tc>
                  <a:txBody>
                    <a:bodyPr/>
                    <a:lstStyle/>
                    <a:p>
                      <a:r>
                        <a:rPr lang="en-US" dirty="0" smtClean="0" sz="1600"/>
                        <a:t>20</a:t>
                      </a:r>
                      <a:endParaRPr lang="en-US" sz="1600" dirty="0"/>
                    </a:p>
                  </a:txBody>
                  <a:tcPr/>
                </a:tc>
              </a:tr>
              <a:tr h="370840">
                <a:tc>
                  <a:txBody>
                    <a:bodyPr/>
                    <a:lstStyle/>
                    <a:p>
                      <a:r>
                        <a:rPr lang="en-US" dirty="0" smtClean="0" sz="1600"/>
                        <a:t>8</a:t>
                      </a:r>
                      <a:endParaRPr lang="en-US" sz="1600" dirty="0"/>
                    </a:p>
                  </a:txBody>
                  <a:tcPr/>
                </a:tc>
                <a:tc>
                  <a:txBody>
                    <a:bodyPr/>
                    <a:lstStyle/>
                    <a:p>
                      <a:r>
                        <a:rPr lang="en-US" dirty="0" smtClean="0" sz="1600"/>
                        <a:t>Multiple monitors facilitated my learning, making the labs much easier to complete</a:t>
                      </a:r>
                      <a:endParaRPr lang="en-US" sz="1600" dirty="0"/>
                    </a:p>
                  </a:txBody>
                  <a:tcPr/>
                </a:tc>
                <a:tc>
                  <a:txBody>
                    <a:bodyPr/>
                    <a:lstStyle/>
                    <a:p>
                      <a:r>
                        <a:rPr lang="en-US" dirty="0" smtClean="0" sz="1600"/>
                        <a:t>19.80%</a:t>
                      </a:r>
                      <a:endParaRPr lang="en-US" sz="1600" dirty="0"/>
                    </a:p>
                  </a:txBody>
                  <a:tcPr/>
                </a:tc>
                <a:tc>
                  <a:txBody>
                    <a:bodyPr/>
                    <a:lstStyle/>
                    <a:p>
                      <a:r>
                        <a:rPr lang="en-US" dirty="0" smtClean="0" sz="1600"/>
                        <a:t>20</a:t>
                      </a:r>
                      <a:endParaRPr lang="en-US" sz="1600" dirty="0"/>
                    </a:p>
                  </a:txBody>
                  <a:tcPr/>
                </a:tc>
                <a:tc>
                  <a:txBody>
                    <a:bodyPr/>
                    <a:lstStyle/>
                    <a:p>
                      <a:r>
                        <a:rPr lang="en-US" dirty="0" smtClean="0" sz="1600"/>
                        <a:t>25.64%</a:t>
                      </a:r>
                      <a:endParaRPr lang="en-US" sz="1600" dirty="0"/>
                    </a:p>
                  </a:txBody>
                  <a:tcPr/>
                </a:tc>
                <a:tc>
                  <a:txBody>
                    <a:bodyPr/>
                    <a:lstStyle/>
                    <a:p>
                      <a:r>
                        <a:rPr lang="en-US" dirty="0" smtClean="0" sz="1600"/>
                        <a:t>10</a:t>
                      </a:r>
                      <a:endParaRPr lang="en-US" sz="1600" dirty="0"/>
                    </a:p>
                  </a:txBody>
                  <a:tcPr/>
                </a:tc>
                <a:tc>
                  <a:txBody>
                    <a:bodyPr/>
                    <a:lstStyle/>
                    <a:p>
                      <a:r>
                        <a:rPr lang="en-US" dirty="0" smtClean="0" sz="1600"/>
                        <a:t>36.84%</a:t>
                      </a:r>
                      <a:endParaRPr lang="en-US" sz="1600" dirty="0"/>
                    </a:p>
                  </a:txBody>
                  <a:tcPr/>
                </a:tc>
                <a:tc>
                  <a:txBody>
                    <a:bodyPr/>
                    <a:lstStyle/>
                    <a:p>
                      <a:r>
                        <a:rPr lang="en-US" dirty="0" smtClean="0" sz="1600"/>
                        <a:t>7</a:t>
                      </a:r>
                      <a:endParaRPr lang="en-US" sz="1600" dirty="0"/>
                    </a:p>
                  </a:txBody>
                  <a:tcPr/>
                </a:tc>
                <a:tc>
                  <a:txBody>
                    <a:bodyPr/>
                    <a:lstStyle/>
                    <a:p>
                      <a:r>
                        <a:rPr lang="en-US" dirty="0" smtClean="0" sz="1600"/>
                        <a:t>21.05%</a:t>
                      </a:r>
                      <a:endParaRPr lang="en-US" sz="1600" dirty="0"/>
                    </a:p>
                  </a:txBody>
                  <a:tcPr/>
                </a:tc>
                <a:tc>
                  <a:txBody>
                    <a:bodyPr/>
                    <a:lstStyle/>
                    <a:p>
                      <a:r>
                        <a:rPr lang="en-US" dirty="0" smtClean="0" sz="1600"/>
                        <a:t>4</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c>
                  <a:txBody>
                    <a:bodyPr/>
                    <a:lstStyle/>
                    <a:p>
                      <a:r>
                        <a:rPr lang="en-US" dirty="0" smtClean="0" sz="1600"/>
                        <a:t>2.00%</a:t>
                      </a:r>
                      <a:endParaRPr lang="en-US" sz="1600" dirty="0"/>
                    </a:p>
                  </a:txBody>
                  <a:tcPr/>
                </a:tc>
                <a:tc>
                  <a:txBody>
                    <a:bodyPr/>
                    <a:lstStyle/>
                    <a:p>
                      <a:r>
                        <a:rPr lang="en-US" dirty="0" smtClean="0" sz="1600"/>
                        <a:t>1</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r>
              <a:tr h="370840">
                <a:tc>
                  <a:txBody>
                    <a:bodyPr/>
                    <a:lstStyle/>
                    <a:p>
                      <a:r>
                        <a:rPr lang="en-US" dirty="0" smtClean="0" sz="1600"/>
                        <a:t/>
                      </a:r>
                      <a:endParaRPr lang="en-US" sz="1600" dirty="0"/>
                    </a:p>
                  </a:txBody>
                  <a:tcPr/>
                </a:tc>
                <a:tc>
                  <a:txBody>
                    <a:bodyPr/>
                    <a:lstStyle/>
                    <a:p>
                      <a:r>
                        <a:rPr lang="en-US" dirty="0" smtClean="0" sz="1600"/>
                        <a:t>Total</a:t>
                      </a:r>
                      <a:endParaRPr lang="en-US" sz="1600" dirty="0"/>
                    </a:p>
                  </a:txBody>
                  <a:tcPr/>
                </a:tc>
                <a:tc>
                  <a:txBody>
                    <a:bodyPr/>
                    <a:lstStyle/>
                    <a:p>
                      <a:r>
                        <a:rPr lang="en-US" dirty="0" smtClean="0" sz="1600"/>
                        <a:t>Total</a:t>
                      </a:r>
                      <a:endParaRPr lang="en-US" sz="1600" dirty="0"/>
                    </a:p>
                  </a:txBody>
                  <a:tcPr/>
                </a:tc>
                <a:tc>
                  <a:txBody>
                    <a:bodyPr/>
                    <a:lstStyle/>
                    <a:p>
                      <a:r>
                        <a:rPr lang="en-US" dirty="0" smtClean="0" sz="1600"/>
                        <a:t>101</a:t>
                      </a:r>
                      <a:endParaRPr lang="en-US" sz="1600" dirty="0"/>
                    </a:p>
                  </a:txBody>
                  <a:tcPr/>
                </a:tc>
                <a:tc>
                  <a:txBody>
                    <a:bodyPr/>
                    <a:lstStyle/>
                    <a:p>
                      <a:r>
                        <a:rPr lang="en-US" dirty="0" smtClean="0" sz="1600"/>
                        <a:t>Total</a:t>
                      </a:r>
                      <a:endParaRPr lang="en-US" sz="1600" dirty="0"/>
                    </a:p>
                  </a:txBody>
                  <a:tcPr/>
                </a:tc>
                <a:tc>
                  <a:txBody>
                    <a:bodyPr/>
                    <a:lstStyle/>
                    <a:p>
                      <a:r>
                        <a:rPr lang="en-US" dirty="0" smtClean="0" sz="1600"/>
                        <a:t>39</a:t>
                      </a:r>
                      <a:endParaRPr lang="en-US" sz="1600" dirty="0"/>
                    </a:p>
                  </a:txBody>
                  <a:tcPr/>
                </a:tc>
                <a:tc>
                  <a:txBody>
                    <a:bodyPr/>
                    <a:lstStyle/>
                    <a:p>
                      <a:r>
                        <a:rPr lang="en-US" dirty="0" smtClean="0" sz="1600"/>
                        <a:t>Total</a:t>
                      </a:r>
                      <a:endParaRPr lang="en-US" sz="1600" dirty="0"/>
                    </a:p>
                  </a:txBody>
                  <a:tcPr/>
                </a:tc>
                <a:tc>
                  <a:txBody>
                    <a:bodyPr/>
                    <a:lstStyle/>
                    <a:p>
                      <a:r>
                        <a:rPr lang="en-US" dirty="0" smtClean="0" sz="1600"/>
                        <a:t>19</a:t>
                      </a:r>
                      <a:endParaRPr lang="en-US" sz="1600" dirty="0"/>
                    </a:p>
                  </a:txBody>
                  <a:tcPr/>
                </a:tc>
                <a:tc>
                  <a:txBody>
                    <a:bodyPr/>
                    <a:lstStyle/>
                    <a:p>
                      <a:r>
                        <a:rPr lang="en-US" dirty="0" smtClean="0" sz="1600"/>
                        <a:t>Total</a:t>
                      </a:r>
                      <a:endParaRPr lang="en-US" sz="1600" dirty="0"/>
                    </a:p>
                  </a:txBody>
                  <a:tcPr/>
                </a:tc>
                <a:tc>
                  <a:txBody>
                    <a:bodyPr/>
                    <a:lstStyle/>
                    <a:p>
                      <a:r>
                        <a:rPr lang="en-US" dirty="0" smtClean="0" sz="1600"/>
                        <a:t>19</a:t>
                      </a:r>
                      <a:endParaRPr lang="en-US" sz="1600" dirty="0"/>
                    </a:p>
                  </a:txBody>
                  <a:tcPr/>
                </a:tc>
                <a:tc>
                  <a:txBody>
                    <a:bodyPr/>
                    <a:lstStyle/>
                    <a:p>
                      <a:r>
                        <a:rPr lang="en-US" dirty="0" smtClean="0" sz="1600"/>
                        <a:t>Total</a:t>
                      </a:r>
                      <a:endParaRPr lang="en-US" sz="1600" dirty="0"/>
                    </a:p>
                  </a:txBody>
                  <a:tcPr/>
                </a:tc>
                <a:tc>
                  <a:txBody>
                    <a:bodyPr/>
                    <a:lstStyle/>
                    <a:p>
                      <a:r>
                        <a:rPr lang="en-US" dirty="0" smtClean="0" sz="1600"/>
                        <a:t>11</a:t>
                      </a:r>
                      <a:endParaRPr lang="en-US" sz="1600" dirty="0"/>
                    </a:p>
                  </a:txBody>
                  <a:tcPr/>
                </a:tc>
                <a:tc>
                  <a:txBody>
                    <a:bodyPr/>
                    <a:lstStyle/>
                    <a:p>
                      <a:r>
                        <a:rPr lang="en-US" dirty="0" smtClean="0" sz="1600"/>
                        <a:t>Total</a:t>
                      </a:r>
                      <a:endParaRPr lang="en-US" sz="1600" dirty="0"/>
                    </a:p>
                  </a:txBody>
                  <a:tcPr/>
                </a:tc>
                <a:tc>
                  <a:txBody>
                    <a:bodyPr/>
                    <a:lstStyle/>
                    <a:p>
                      <a:r>
                        <a:rPr lang="en-US" dirty="0" smtClean="0" sz="1600"/>
                        <a:t>50</a:t>
                      </a:r>
                      <a:endParaRPr lang="en-US" sz="1600" dirty="0"/>
                    </a:p>
                  </a:txBody>
                  <a:tcPr/>
                </a:tc>
                <a:tc>
                  <a:txBody>
                    <a:bodyPr/>
                    <a:lstStyle/>
                    <a:p>
                      <a:r>
                        <a:rPr lang="en-US" dirty="0" smtClean="0" sz="1600"/>
                        <a:t>Total</a:t>
                      </a:r>
                      <a:endParaRPr lang="en-US" sz="1600" dirty="0"/>
                    </a:p>
                  </a:txBody>
                  <a:tcPr/>
                </a:tc>
                <a:tc>
                  <a:txBody>
                    <a:bodyPr/>
                    <a:lstStyle/>
                    <a:p>
                      <a:r>
                        <a:rPr lang="en-US" dirty="0" smtClean="0" sz="1600"/>
                        <a:t>97</a:t>
                      </a:r>
                      <a:endParaRPr lang="en-US" sz="1600"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Q4.1 - List out and describe any/all the ways in which you used the multiple monitors? What content did you have on each monitor?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List out and describe any/all the ways in which you used the multiple monit...</a:t>
                      </a:r>
                      <a:endParaRPr lang="en-US" sz="1600" dirty="0"/>
                    </a:p>
                  </a:txBody>
                  <a:tcPr/>
                </a:tc>
              </a:tr>
              <a:tr h="370840">
                <a:tc>
                  <a:txBody>
                    <a:bodyPr/>
                    <a:lstStyle/>
                    <a:p>
                      <a:r>
                        <a:rPr lang="en-US" dirty="0" smtClean="0" sz="1600"/>
                        <a:t>On the left monitor i had eclipse open and on the right i had the assignment, lecture slides or stackoverflow open.</a:t>
                      </a:r>
                      <a:endParaRPr lang="en-US" sz="1600" dirty="0"/>
                    </a:p>
                  </a:txBody>
                  <a:tcPr/>
                </a:tc>
              </a:tr>
              <a:tr h="370840">
                <a:tc>
                  <a:txBody>
                    <a:bodyPr/>
                    <a:lstStyle/>
                    <a:p>
                      <a:r>
                        <a:rPr lang="en-US" dirty="0" smtClean="0" sz="1600"/>
                        <a:t>I would have the lab requirements and/or lecture notes on one screen and then be programming on the other</a:t>
                      </a:r>
                      <a:endParaRPr lang="en-US" sz="1600" dirty="0"/>
                    </a:p>
                  </a:txBody>
                  <a:tcPr/>
                </a:tc>
              </a:tr>
              <a:tr h="370840">
                <a:tc>
                  <a:txBody>
                    <a:bodyPr/>
                    <a:lstStyle/>
                    <a:p>
                      <a:r>
                        <a:rPr lang="en-US" dirty="0" smtClean="0" sz="1600"/>
                        <a:t>I had the assignment details on one monitor, while using the other monitor to work on the assignment.</a:t>
                      </a:r>
                      <a:endParaRPr lang="en-US" sz="1600" dirty="0"/>
                    </a:p>
                  </a:txBody>
                  <a:tcPr/>
                </a:tc>
              </a:tr>
              <a:tr h="370840">
                <a:tc>
                  <a:txBody>
                    <a:bodyPr/>
                    <a:lstStyle/>
                    <a:p>
                      <a:r>
                        <a:rPr lang="en-US" dirty="0" smtClean="0" sz="1600"/>
                        <a:t>I had Eclipse open on one screen and Google Chrome open on the other.  I switched between the lab requirements and StackOverflow on the Chrome tab.</a:t>
                      </a:r>
                      <a:endParaRPr lang="en-US" sz="1600" dirty="0"/>
                    </a:p>
                  </a:txBody>
                  <a:tcPr/>
                </a:tc>
              </a:tr>
              <a:tr h="370840">
                <a:tc>
                  <a:txBody>
                    <a:bodyPr/>
                    <a:lstStyle/>
                    <a:p>
                      <a:r>
                        <a:rPr lang="en-US" dirty="0" smtClean="0" sz="1600"/>
                        <a:t>Have the assignment on one monitor and Eclipse on the other</a:t>
                      </a:r>
                      <a:endParaRPr lang="en-US" sz="1600" dirty="0"/>
                    </a:p>
                  </a:txBody>
                  <a:tcPr/>
                </a:tc>
              </a:tr>
              <a:tr h="370840">
                <a:tc>
                  <a:txBody>
                    <a:bodyPr/>
                    <a:lstStyle/>
                    <a:p>
                      <a:r>
                        <a:rPr lang="en-US" dirty="0" smtClean="0" sz="1600"/>
                        <a:t>I put Eclipse (where I code) on one monitor and the requirement of the lab on the other monitor</a:t>
                      </a:r>
                      <a:endParaRPr lang="en-US" sz="1600" dirty="0"/>
                    </a:p>
                  </a:txBody>
                  <a:tcPr/>
                </a:tc>
              </a:tr>
              <a:tr h="370840">
                <a:tc>
                  <a:txBody>
                    <a:bodyPr/>
                    <a:lstStyle/>
                    <a:p>
                      <a:r>
                        <a:rPr lang="en-US" dirty="0" smtClean="0" sz="1600"/>
                        <a:t>Eclipse on one monitor and lab requirements and lecture slides on the other.</a:t>
                      </a:r>
                      <a:endParaRPr lang="en-US" sz="1600" dirty="0"/>
                    </a:p>
                  </a:txBody>
                  <a:tcPr/>
                </a:tc>
              </a:tr>
              <a:tr h="370840">
                <a:tc>
                  <a:txBody>
                    <a:bodyPr/>
                    <a:lstStyle/>
                    <a:p>
                      <a:r>
                        <a:rPr lang="en-US" dirty="0" smtClean="0" sz="1600"/>
                        <a:t>Almost always the code I was writing was on one screen, usually the right. The other screen either had the API, the PDF fir the assignment, or just any other helpful information/material. Sometimes I even had previously created code I wrote from other assignments or that we had from class lecture.</a:t>
                      </a:r>
                      <a:endParaRPr lang="en-US" sz="1600"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Q4.1 - List out and describe any/all the ways in which you used the multiple monitors? What content did you have on each monitor?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List out and describe any/all the ways in which you used the multiple monit...</a:t>
                      </a:r>
                      <a:endParaRPr lang="en-US" sz="1600" dirty="0"/>
                    </a:p>
                  </a:txBody>
                  <a:tcPr/>
                </a:tc>
              </a:tr>
              <a:tr h="370840">
                <a:tc>
                  <a:txBody>
                    <a:bodyPr/>
                    <a:lstStyle/>
                    <a:p>
                      <a:r>
                        <a:rPr lang="en-US" dirty="0" smtClean="0" sz="1600"/>
                        <a:t>I would keep the PDF of my lab on the left monitor and have eclipse open in the right monitor. If I had to look anything up I did it on the left monitor.</a:t>
                      </a:r>
                      <a:endParaRPr lang="en-US" sz="1600" dirty="0"/>
                    </a:p>
                  </a:txBody>
                  <a:tcPr/>
                </a:tc>
              </a:tr>
              <a:tr h="370840">
                <a:tc>
                  <a:txBody>
                    <a:bodyPr/>
                    <a:lstStyle/>
                    <a:p>
                      <a:r>
                        <a:rPr lang="en-US" dirty="0" smtClean="0" sz="1600"/>
                        <a:t>For the most part, I put the assignment on the left monitor to refer to, and actually coded on the right monitor.</a:t>
                      </a:r>
                      <a:endParaRPr lang="en-US" sz="1600" dirty="0"/>
                    </a:p>
                  </a:txBody>
                  <a:tcPr/>
                </a:tc>
              </a:tr>
              <a:tr h="370840">
                <a:tc>
                  <a:txBody>
                    <a:bodyPr/>
                    <a:lstStyle/>
                    <a:p>
                      <a:r>
                        <a:rPr lang="en-US" dirty="0" smtClean="0" sz="1600"/>
                        <a:t>I had Eclipse in the left monitor and the assignment requirements in the right monitor.</a:t>
                      </a:r>
                      <a:endParaRPr lang="en-US" sz="1600" dirty="0"/>
                    </a:p>
                  </a:txBody>
                  <a:tcPr/>
                </a:tc>
              </a:tr>
              <a:tr h="370840">
                <a:tc>
                  <a:txBody>
                    <a:bodyPr/>
                    <a:lstStyle/>
                    <a:p>
                      <a:r>
                        <a:rPr lang="en-US" dirty="0" smtClean="0" sz="1600"/>
                        <a:t>I was able to have Eclipse open on one monitor and the lab instructions or anything necessary that I needed to see such as notes on the other monitor. This allowed for me to easily look back and forth and get the information I needed in a fast notion.</a:t>
                      </a:r>
                      <a:endParaRPr lang="en-US" sz="1600" dirty="0"/>
                    </a:p>
                  </a:txBody>
                  <a:tcPr/>
                </a:tc>
              </a:tr>
              <a:tr h="370840">
                <a:tc>
                  <a:txBody>
                    <a:bodyPr/>
                    <a:lstStyle/>
                    <a:p>
                      <a:r>
                        <a:rPr lang="en-US" dirty="0" smtClean="0" sz="1600"/>
                        <a:t>I put my actual coding on one monitor and the lab description and my web browser on another. </a:t>
                      </a:r>
                      <a:endParaRPr lang="en-US" sz="1600" dirty="0"/>
                    </a:p>
                  </a:txBody>
                  <a:tcPr/>
                </a:tc>
              </a:tr>
              <a:tr h="370840">
                <a:tc>
                  <a:txBody>
                    <a:bodyPr/>
                    <a:lstStyle/>
                    <a:p>
                      <a:r>
                        <a:rPr lang="en-US" dirty="0" smtClean="0" sz="1600"/>
                        <a:t>I would have eclipse on one and any other stuff on the other</a:t>
                      </a:r>
                      <a:endParaRPr lang="en-US" sz="1600" dirty="0"/>
                    </a:p>
                  </a:txBody>
                  <a:tcPr/>
                </a:tc>
              </a:tr>
              <a:tr h="370840">
                <a:tc>
                  <a:txBody>
                    <a:bodyPr/>
                    <a:lstStyle/>
                    <a:p>
                      <a:r>
                        <a:rPr lang="en-US" dirty="0" smtClean="0" sz="1600"/>
                        <a:t>Had the lab instructions on one screen and eclipse on the other</a:t>
                      </a:r>
                      <a:endParaRPr lang="en-US" sz="1600" dirty="0"/>
                    </a:p>
                  </a:txBody>
                  <a:tcPr/>
                </a:tc>
              </a:tr>
              <a:tr h="370840">
                <a:tc>
                  <a:txBody>
                    <a:bodyPr/>
                    <a:lstStyle/>
                    <a:p>
                      <a:r>
                        <a:rPr lang="en-US" dirty="0" smtClean="0" sz="1600"/>
                        <a:t>On one monitor, you could have eclipse running while on the other have the PDF with the requirements of the lab. It let you code while periodically glancing over at the actual lab.</a:t>
                      </a:r>
                      <a:endParaRPr lang="en-US" sz="1600" dirty="0"/>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Q4.1 - List out and describe any/all the ways in which you used the multiple monitors? What content did you have on each monitor?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List out and describe any/all the ways in which you used the multiple monit...</a:t>
                      </a:r>
                      <a:endParaRPr lang="en-US" sz="1600" dirty="0"/>
                    </a:p>
                  </a:txBody>
                  <a:tcPr/>
                </a:tc>
              </a:tr>
              <a:tr h="370840">
                <a:tc>
                  <a:txBody>
                    <a:bodyPr/>
                    <a:lstStyle/>
                    <a:p>
                      <a:r>
                        <a:rPr lang="en-US" dirty="0" smtClean="0" sz="1600"/>
                        <a:t>I would have the two lectures from the week on one monitor and the lab instructions and lab discussion up on the other monitor and then I actually programmed on eclipse on my laptop. </a:t>
                      </a:r>
                      <a:endParaRPr lang="en-US" sz="1600" dirty="0"/>
                    </a:p>
                  </a:txBody>
                  <a:tcPr/>
                </a:tc>
              </a:tr>
              <a:tr h="370840">
                <a:tc>
                  <a:txBody>
                    <a:bodyPr/>
                    <a:lstStyle/>
                    <a:p>
                      <a:r>
                        <a:rPr lang="en-US" dirty="0" smtClean="0" sz="1600"/>
                        <a:t>The monitor that was positioned to face directly at me I used to contain the Eclipse window and to do the actual coding in. The other monitor, the one that was tilted more towards its side, held lecture slides, additional internet windows, and anything else that was deemed as helpful towards my coding.</a:t>
                      </a:r>
                      <a:endParaRPr lang="en-US" sz="1600" dirty="0"/>
                    </a:p>
                  </a:txBody>
                  <a:tcPr/>
                </a:tc>
              </a:tr>
              <a:tr h="370840">
                <a:tc>
                  <a:txBody>
                    <a:bodyPr/>
                    <a:lstStyle/>
                    <a:p>
                      <a:r>
                        <a:rPr lang="en-US" dirty="0" smtClean="0" sz="1600"/>
                        <a:t>It was really helpful to have Eclipse pulled up on one of the monitors and Google Chrome pulled up on the other one. On Chrome, I had the lab pulled up for the most part. When I experienced a problem coding, it was nice to be able to go to stack overflow to receive help while also having my program pulled up at the same time.</a:t>
                      </a:r>
                      <a:endParaRPr lang="en-US" sz="1600" dirty="0"/>
                    </a:p>
                  </a:txBody>
                  <a:tcPr/>
                </a:tc>
              </a:tr>
              <a:tr h="370840">
                <a:tc>
                  <a:txBody>
                    <a:bodyPr/>
                    <a:lstStyle/>
                    <a:p>
                      <a:r>
                        <a:rPr lang="en-US" dirty="0" smtClean="0" sz="1600"/>
                        <a:t>I put lab instructions and power points from class on the left monitor and eclipse on the right monitor.</a:t>
                      </a:r>
                      <a:endParaRPr lang="en-US" sz="1600" dirty="0"/>
                    </a:p>
                  </a:txBody>
                  <a:tcPr/>
                </a:tc>
              </a:tr>
              <a:tr h="370840">
                <a:tc>
                  <a:txBody>
                    <a:bodyPr/>
                    <a:lstStyle/>
                    <a:p>
                      <a:r>
                        <a:rPr lang="en-US" dirty="0" smtClean="0" sz="1600"/>
                        <a:t>On one monitor I would have my eclipse software and the other I would have the lab requirements or even the lecture slides.</a:t>
                      </a:r>
                      <a:endParaRPr lang="en-US" sz="1600" dirty="0"/>
                    </a:p>
                  </a:txBody>
                  <a:tcPr/>
                </a:tc>
              </a:tr>
              <a:tr h="370840">
                <a:tc>
                  <a:txBody>
                    <a:bodyPr/>
                    <a:lstStyle/>
                    <a:p>
                      <a:r>
                        <a:rPr lang="en-US" dirty="0" smtClean="0" sz="1600"/>
                        <a:t>The requirements/coding examples on one side and eclipse on the other</a:t>
                      </a:r>
                      <a:endParaRPr lang="en-US" sz="1600"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Q4.1 - List out and describe any/all the ways in which you used the multiple monitors? What content did you have on each monitor?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List out and describe any/all the ways in which you used the multiple monit...</a:t>
                      </a:r>
                      <a:endParaRPr lang="en-US" sz="1600" dirty="0"/>
                    </a:p>
                  </a:txBody>
                  <a:tcPr/>
                </a:tc>
              </a:tr>
              <a:tr h="370840">
                <a:tc>
                  <a:txBody>
                    <a:bodyPr/>
                    <a:lstStyle/>
                    <a:p>
                      <a:r>
                        <a:rPr lang="en-US" dirty="0" smtClean="0" sz="1600"/>
                        <a:t>I would always go out of my way to put myself in a situation where I have multiple screens for programming, whether it be my laptop and a computer, or my iPad, everything is much easier with two screens. You can place the outline for the lab on one monitor with the compiler on the other. You can also place other resources such as the textbook on a separate monitor from your compiler.</a:t>
                      </a:r>
                      <a:endParaRPr lang="en-US" sz="1600" dirty="0"/>
                    </a:p>
                  </a:txBody>
                  <a:tcPr/>
                </a:tc>
              </a:tr>
              <a:tr h="370840">
                <a:tc>
                  <a:txBody>
                    <a:bodyPr/>
                    <a:lstStyle/>
                    <a:p>
                      <a:r>
                        <a:rPr lang="en-US" dirty="0" smtClean="0" sz="1600"/>
                        <a:t>I generally used the left monitor for multiple resources like design documents and java docs. I used the right monitor for code exclusively.</a:t>
                      </a:r>
                      <a:endParaRPr lang="en-US" sz="1600" dirty="0"/>
                    </a:p>
                  </a:txBody>
                  <a:tcPr/>
                </a:tc>
              </a:tr>
              <a:tr h="370840">
                <a:tc>
                  <a:txBody>
                    <a:bodyPr/>
                    <a:lstStyle/>
                    <a:p>
                      <a:r>
                        <a:rPr lang="en-US" dirty="0" smtClean="0" sz="1600"/>
                        <a:t>I would have the lab assignment on the right monitor and then lecture notes on the left. I also unnecessarily brought me laptop and would program on my laptop and use the monitors as aids.</a:t>
                      </a:r>
                      <a:endParaRPr lang="en-US" sz="1600" dirty="0"/>
                    </a:p>
                  </a:txBody>
                  <a:tcPr/>
                </a:tc>
              </a:tr>
              <a:tr h="370840">
                <a:tc>
                  <a:txBody>
                    <a:bodyPr/>
                    <a:lstStyle/>
                    <a:p>
                      <a:r>
                        <a:rPr lang="en-US" dirty="0" smtClean="0" sz="1600"/>
                        <a:t>instruction on left screen and program on right screen, this help me program while watch the rules and the requirement.</a:t>
                      </a:r>
                      <a:endParaRPr lang="en-US" sz="1600" dirty="0"/>
                    </a:p>
                  </a:txBody>
                  <a:tcPr/>
                </a:tc>
              </a:tr>
              <a:tr h="370840">
                <a:tc>
                  <a:txBody>
                    <a:bodyPr/>
                    <a:lstStyle/>
                    <a:p>
                      <a:r>
                        <a:rPr lang="en-US" dirty="0" smtClean="0" sz="1600"/>
                        <a:t>I had project requirements on one monitor and the project on another. Or I had two different classes on each monitor. This helped. </a:t>
                      </a:r>
                      <a:endParaRPr lang="en-US" sz="1600" dirty="0"/>
                    </a:p>
                  </a:txBody>
                  <a:tcPr/>
                </a:tc>
              </a:tr>
              <a:tr h="370840">
                <a:tc>
                  <a:txBody>
                    <a:bodyPr/>
                    <a:lstStyle/>
                    <a:p>
                      <a:r>
                        <a:rPr lang="en-US" dirty="0" smtClean="0" sz="1600"/>
                        <a:t>I had a web browser to access previous lectures and posted example code on one monitor, and on the other monitor I had Eclipse opened</a:t>
                      </a:r>
                      <a:endParaRPr lang="en-US" sz="1600" dirty="0"/>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Q4.1 - List out and describe any/all the ways in which you used the multiple monitors? What content did you have on each monitor?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List out and describe any/all the ways in which you used the multiple monit...</a:t>
                      </a:r>
                      <a:endParaRPr lang="en-US" sz="1600" dirty="0"/>
                    </a:p>
                  </a:txBody>
                  <a:tcPr/>
                </a:tc>
              </a:tr>
              <a:tr h="370840">
                <a:tc>
                  <a:txBody>
                    <a:bodyPr/>
                    <a:lstStyle/>
                    <a:p>
                      <a:r>
                        <a:rPr lang="en-US" dirty="0" smtClean="0" sz="1600"/>
                        <a:t>Typically I would have my IDE on one monitor, and on the other monitor I would rotate between the programming language API on the internet and the lab requirements handout.</a:t>
                      </a:r>
                      <a:endParaRPr lang="en-US" sz="1600" dirty="0"/>
                    </a:p>
                  </a:txBody>
                  <a:tcPr/>
                </a:tc>
              </a:tr>
              <a:tr h="370840">
                <a:tc>
                  <a:txBody>
                    <a:bodyPr/>
                    <a:lstStyle/>
                    <a:p>
                      <a:r>
                        <a:rPr lang="en-US" dirty="0" smtClean="0" sz="1600"/>
                        <a:t>I would have the assignment or a reference on one monitor and eclipse on the other. </a:t>
                      </a:r>
                      <a:endParaRPr lang="en-US" sz="1600" dirty="0"/>
                    </a:p>
                  </a:txBody>
                  <a:tcPr/>
                </a:tc>
              </a:tr>
              <a:tr h="370840">
                <a:tc>
                  <a:txBody>
                    <a:bodyPr/>
                    <a:lstStyle/>
                    <a:p>
                      <a:r>
                        <a:rPr lang="en-US" dirty="0" smtClean="0" sz="1600"/>
                        <a:t>I'd put eclipse on one, and other resources on the other. I could put the lecture notes or other research on the other screen. It was very useful and much easier than switching back and forth.</a:t>
                      </a:r>
                      <a:endParaRPr lang="en-US" sz="1600" dirty="0"/>
                    </a:p>
                  </a:txBody>
                  <a:tcPr/>
                </a:tc>
              </a:tr>
              <a:tr h="370840">
                <a:tc>
                  <a:txBody>
                    <a:bodyPr/>
                    <a:lstStyle/>
                    <a:p>
                      <a:r>
                        <a:rPr lang="en-US" dirty="0" smtClean="0" sz="1600"/>
                        <a:t>I would usually have eclipse open on one monitor and have the lab requirements and notes on the other monitor.</a:t>
                      </a:r>
                      <a:endParaRPr lang="en-US" sz="1600" dirty="0"/>
                    </a:p>
                  </a:txBody>
                  <a:tcPr/>
                </a:tc>
              </a:tr>
              <a:tr h="370840">
                <a:tc>
                  <a:txBody>
                    <a:bodyPr/>
                    <a:lstStyle/>
                    <a:p>
                      <a:r>
                        <a:rPr lang="en-US" dirty="0" smtClean="0" sz="1600"/>
                        <a:t>When I used multiple monitors for programming, I usually have the instructions for the lab/project, as well as the internet, on one screen, and my IDE on the other.</a:t>
                      </a:r>
                      <a:endParaRPr lang="en-US" sz="1600" dirty="0"/>
                    </a:p>
                  </a:txBody>
                  <a:tcPr/>
                </a:tc>
              </a:tr>
              <a:tr h="370840">
                <a:tc>
                  <a:txBody>
                    <a:bodyPr/>
                    <a:lstStyle/>
                    <a:p>
                      <a:r>
                        <a:rPr lang="en-US" dirty="0" smtClean="0" sz="1600"/>
                        <a:t>Eclipse on one. Lab instructions on the other </a:t>
                      </a:r>
                      <a:endParaRPr lang="en-US" sz="1600" dirty="0"/>
                    </a:p>
                  </a:txBody>
                  <a:tcPr/>
                </a:tc>
              </a:tr>
              <a:tr h="370840">
                <a:tc>
                  <a:txBody>
                    <a:bodyPr/>
                    <a:lstStyle/>
                    <a:p>
                      <a:r>
                        <a:rPr lang="en-US" dirty="0" smtClean="0" sz="1600"/>
                        <a:t>The prompt was split along with helper material on the left monitor and my code was on the right monitor.</a:t>
                      </a:r>
                      <a:endParaRPr lang="en-US" sz="1600" dirty="0"/>
                    </a:p>
                  </a:txBody>
                  <a:tcPr/>
                </a:tc>
              </a:tr>
              <a:tr h="370840">
                <a:tc>
                  <a:txBody>
                    <a:bodyPr/>
                    <a:lstStyle/>
                    <a:p>
                      <a:r>
                        <a:rPr lang="en-US" dirty="0" smtClean="0" sz="1600"/>
                        <a:t>Normally, I would have my IDE open all the time on one screen and use the other screen to go through the assignment and look up resources to help write the code so I could write and look at useful information at the same time.</a:t>
                      </a:r>
                      <a:endParaRPr lang="en-US" sz="1600" dirty="0"/>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Q4.1 - List out and describe any/all the ways in which you used the multiple monitors? What content did you have on each monitor?</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List out and describe any/all the ways in which you used the multiple monit...</a:t>
                      </a:r>
                      <a:endParaRPr lang="en-US" sz="1600" dirty="0"/>
                    </a:p>
                  </a:txBody>
                  <a:tcPr/>
                </a:tc>
              </a:tr>
              <a:tr h="370840">
                <a:tc>
                  <a:txBody>
                    <a:bodyPr/>
                    <a:lstStyle/>
                    <a:p>
                      <a:r>
                        <a:rPr lang="en-US" dirty="0" smtClean="0" sz="1600"/>
                        <a:t>I would put the instructions or helpful websites on one monitor and I would code on eclipse on the other monitor.</a:t>
                      </a:r>
                      <a:endParaRPr lang="en-US" sz="1600" dirty="0"/>
                    </a:p>
                  </a:txBody>
                  <a:tcPr/>
                </a:tc>
              </a:tr>
              <a:tr h="370840">
                <a:tc>
                  <a:txBody>
                    <a:bodyPr/>
                    <a:lstStyle/>
                    <a:p>
                      <a:r>
                        <a:rPr lang="en-US" dirty="0" smtClean="0" sz="1600"/>
                        <a:t>On one monitor I usually had program specifications and anything I was searching online (such as API documents), and the other monitor almost always was the eclipse window of the code I was working on</a:t>
                      </a:r>
                      <a:endParaRPr lang="en-US" sz="1600" dirty="0"/>
                    </a:p>
                  </a:txBody>
                  <a:tcPr/>
                </a:tc>
              </a:tr>
              <a:tr h="370840">
                <a:tc>
                  <a:txBody>
                    <a:bodyPr/>
                    <a:lstStyle/>
                    <a:p>
                      <a:r>
                        <a:rPr lang="en-US" dirty="0" smtClean="0" sz="1600"/>
                        <a:t>Browser on left monitor, with assignment/requirements open.  Code on right monitor</a:t>
                      </a:r>
                      <a:endParaRPr lang="en-US" sz="1600" dirty="0"/>
                    </a:p>
                  </a:txBody>
                  <a:tcPr/>
                </a:tc>
              </a:tr>
              <a:tr h="370840">
                <a:tc>
                  <a:txBody>
                    <a:bodyPr/>
                    <a:lstStyle/>
                    <a:p>
                      <a:r>
                        <a:rPr lang="en-US" dirty="0" smtClean="0" sz="1600"/>
                        <a:t>I like to have the right-side monitor dedicated entirely to the Eclipse window. On the left I have all my browser windows and the Lab requirements pdf</a:t>
                      </a:r>
                      <a:endParaRPr lang="en-US" sz="1600"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Q4.2 - Describe ways in which you found multiple monitors assisted your learning?</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Describe ways in which you found multiple monitors assisted your learning?</a:t>
                      </a:r>
                      <a:endParaRPr lang="en-US" sz="1600" dirty="0"/>
                    </a:p>
                  </a:txBody>
                  <a:tcPr/>
                </a:tc>
              </a:tr>
              <a:tr h="370840">
                <a:tc>
                  <a:txBody>
                    <a:bodyPr/>
                    <a:lstStyle/>
                    <a:p>
                      <a:r>
                        <a:rPr lang="en-US" dirty="0" smtClean="0" sz="1600"/>
                        <a:t>I didnt have to alt tap to look something up and im used to having more than one monitor</a:t>
                      </a:r>
                      <a:endParaRPr lang="en-US" sz="1600" dirty="0"/>
                    </a:p>
                  </a:txBody>
                  <a:tcPr/>
                </a:tc>
              </a:tr>
              <a:tr h="370840">
                <a:tc>
                  <a:txBody>
                    <a:bodyPr/>
                    <a:lstStyle/>
                    <a:p>
                      <a:r>
                        <a:rPr lang="en-US" dirty="0" smtClean="0" sz="1600"/>
                        <a:t>Able to read the requirements more thoroughly and be able to easily reference back to lecture notes to review material. Allowed for a less stressful process of flipping between pages.</a:t>
                      </a:r>
                      <a:endParaRPr lang="en-US" sz="1600" dirty="0"/>
                    </a:p>
                  </a:txBody>
                  <a:tcPr/>
                </a:tc>
              </a:tr>
              <a:tr h="370840">
                <a:tc>
                  <a:txBody>
                    <a:bodyPr/>
                    <a:lstStyle/>
                    <a:p>
                      <a:r>
                        <a:rPr lang="en-US" dirty="0" smtClean="0" sz="1600"/>
                        <a:t>I could easily refer to assignment guidelines or class notes on one monitor without losing sight of my code. </a:t>
                      </a:r>
                      <a:endParaRPr lang="en-US" sz="1600" dirty="0"/>
                    </a:p>
                  </a:txBody>
                  <a:tcPr/>
                </a:tc>
              </a:tr>
              <a:tr h="370840">
                <a:tc>
                  <a:txBody>
                    <a:bodyPr/>
                    <a:lstStyle/>
                    <a:p>
                      <a:r>
                        <a:rPr lang="en-US" dirty="0" smtClean="0" sz="1600"/>
                        <a:t>It didn't really help with learning.  It's just a convenience not having to switch programs or have smaller versions of them setup next to each other.</a:t>
                      </a:r>
                      <a:endParaRPr lang="en-US" sz="1600" dirty="0"/>
                    </a:p>
                  </a:txBody>
                  <a:tcPr/>
                </a:tc>
              </a:tr>
              <a:tr h="370840">
                <a:tc>
                  <a:txBody>
                    <a:bodyPr/>
                    <a:lstStyle/>
                    <a:p>
                      <a:r>
                        <a:rPr lang="en-US" dirty="0" smtClean="0" sz="1600"/>
                        <a:t>Was able to keep focus much easier by not needing to tab through multiple windows constantly</a:t>
                      </a:r>
                      <a:endParaRPr lang="en-US" sz="1600" dirty="0"/>
                    </a:p>
                  </a:txBody>
                  <a:tcPr/>
                </a:tc>
              </a:tr>
              <a:tr h="370840">
                <a:tc>
                  <a:txBody>
                    <a:bodyPr/>
                    <a:lstStyle/>
                    <a:p>
                      <a:r>
                        <a:rPr lang="en-US" dirty="0" smtClean="0" sz="1600"/>
                        <a:t>I can look at different site on the computer at the same time, which is really convenient</a:t>
                      </a:r>
                      <a:endParaRPr lang="en-US" sz="1600" dirty="0"/>
                    </a:p>
                  </a:txBody>
                  <a:tcPr/>
                </a:tc>
              </a:tr>
              <a:tr h="370840">
                <a:tc>
                  <a:txBody>
                    <a:bodyPr/>
                    <a:lstStyle/>
                    <a:p>
                      <a:r>
                        <a:rPr lang="en-US" dirty="0" smtClean="0" sz="1600"/>
                        <a:t>Didn't have to minimize windows constatantly, which let me concentrate on the actual work.</a:t>
                      </a:r>
                      <a:endParaRPr lang="en-US" sz="1600" dirty="0"/>
                    </a:p>
                  </a:txBody>
                  <a:tcPr/>
                </a:tc>
              </a:tr>
              <a:tr h="370840">
                <a:tc>
                  <a:txBody>
                    <a:bodyPr/>
                    <a:lstStyle/>
                    <a:p>
                      <a:r>
                        <a:rPr lang="en-US" dirty="0" smtClean="0" sz="1600"/>
                        <a:t>Being able to have code on one screen and info on another screen. Like being able to easily learn how to use some code that is new to me and  simultaneously implementing it in my program with switching windows like I would with one screen.</a:t>
                      </a:r>
                      <a:endParaRPr lang="en-US" sz="1600" dirty="0"/>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Q4.2 - Describe ways in which you found multiple monitors assisted your learning?</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Describe ways in which you found multiple monitors assisted your learning?</a:t>
                      </a:r>
                      <a:endParaRPr lang="en-US" sz="1600" dirty="0"/>
                    </a:p>
                  </a:txBody>
                  <a:tcPr/>
                </a:tc>
              </a:tr>
              <a:tr h="370840">
                <a:tc>
                  <a:txBody>
                    <a:bodyPr/>
                    <a:lstStyle/>
                    <a:p>
                      <a:r>
                        <a:rPr lang="en-US" dirty="0" smtClean="0" sz="1600"/>
                        <a:t>It helped me to complete my labs quicker and more efficiently and helped me with the content of my programs because I was able to see the requirements as I did the lab.</a:t>
                      </a:r>
                      <a:endParaRPr lang="en-US" sz="1600" dirty="0"/>
                    </a:p>
                  </a:txBody>
                  <a:tcPr/>
                </a:tc>
              </a:tr>
              <a:tr h="370840">
                <a:tc>
                  <a:txBody>
                    <a:bodyPr/>
                    <a:lstStyle/>
                    <a:p>
                      <a:r>
                        <a:rPr lang="en-US" dirty="0" smtClean="0" sz="1600"/>
                        <a:t>I thought it was easier just because I didn't have to keep switching between applications to check the assignment and then going back to the program.</a:t>
                      </a:r>
                      <a:endParaRPr lang="en-US" sz="1600" dirty="0"/>
                    </a:p>
                  </a:txBody>
                  <a:tcPr/>
                </a:tc>
              </a:tr>
              <a:tr h="370840">
                <a:tc>
                  <a:txBody>
                    <a:bodyPr/>
                    <a:lstStyle/>
                    <a:p>
                      <a:r>
                        <a:rPr lang="en-US" dirty="0" smtClean="0" sz="1600"/>
                        <a:t>More information was able to be displayed at any one time, allowing  for me to quickly look back and forth between my program and notes.</a:t>
                      </a:r>
                      <a:endParaRPr lang="en-US" sz="1600" dirty="0"/>
                    </a:p>
                  </a:txBody>
                  <a:tcPr/>
                </a:tc>
              </a:tr>
              <a:tr h="370840">
                <a:tc>
                  <a:txBody>
                    <a:bodyPr/>
                    <a:lstStyle/>
                    <a:p>
                      <a:r>
                        <a:rPr lang="en-US" dirty="0" smtClean="0" sz="1600"/>
                        <a:t>Everything isn't so cluttered onto one screen and you don't have to switch back and forth between each window you're using, everything is just laid out for you. </a:t>
                      </a:r>
                      <a:endParaRPr lang="en-US" sz="1600" dirty="0"/>
                    </a:p>
                  </a:txBody>
                  <a:tcPr/>
                </a:tc>
              </a:tr>
              <a:tr h="370840">
                <a:tc>
                  <a:txBody>
                    <a:bodyPr/>
                    <a:lstStyle/>
                    <a:p>
                      <a:r>
                        <a:rPr lang="en-US" dirty="0" smtClean="0" sz="1600"/>
                        <a:t>Efficient in getting my work done</a:t>
                      </a:r>
                      <a:endParaRPr lang="en-US" sz="1600" dirty="0"/>
                    </a:p>
                  </a:txBody>
                  <a:tcPr/>
                </a:tc>
              </a:tr>
              <a:tr h="370840">
                <a:tc>
                  <a:txBody>
                    <a:bodyPr/>
                    <a:lstStyle/>
                    <a:p>
                      <a:r>
                        <a:rPr lang="en-US" dirty="0" smtClean="0" sz="1600"/>
                        <a:t>Able to look up help while looking at code simultaneously</a:t>
                      </a:r>
                      <a:endParaRPr lang="en-US" sz="1600" dirty="0"/>
                    </a:p>
                  </a:txBody>
                  <a:tcPr/>
                </a:tc>
              </a:tr>
              <a:tr h="370840">
                <a:tc>
                  <a:txBody>
                    <a:bodyPr/>
                    <a:lstStyle/>
                    <a:p>
                      <a:r>
                        <a:rPr lang="en-US" dirty="0" smtClean="0" sz="1600"/>
                        <a:t>Learning something is easier when you can do it faster. Multiple monitors decreases the amount of time it takes to code by not having to switch between multiple screens. Also, you can have a tutorial up on one screen walking you through a specific idea and be trying it on your own at the same time.</a:t>
                      </a:r>
                      <a:endParaRPr lang="en-US" sz="1600" dirty="0"/>
                    </a:p>
                  </a:txBody>
                  <a:tcPr/>
                </a:tc>
              </a:tr>
              <a:tr h="370840">
                <a:tc>
                  <a:txBody>
                    <a:bodyPr/>
                    <a:lstStyle/>
                    <a:p>
                      <a:r>
                        <a:rPr lang="en-US" dirty="0" smtClean="0" sz="1600"/>
                        <a:t>It cut out the time spent between finding different windows and having everything all jumbled up and hard to find</a:t>
                      </a:r>
                      <a:endParaRPr lang="en-US" sz="1600"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200000"/>
            <a:ext cx="8229600" cy="369332"/>
          </a:xfrm>
          <a:prstGeom prst="rect">
            <a:avLst/>
          </a:prstGeom>
          <a:noFill/>
        </p:spPr>
        <p:txBody>
          <a:bodyPr wrap="square" rtlCol="0"/>
          <a:lstStyle/>
          <a:p>
            <a:r>
              <a:rPr lang="en-US" sz="2200" dirty="0" smtClean="0"/>
              <a:t>Q1.1 - The purpose of this research is to examine the impact of students using multiple monitors in labs in order to learn introduction programming. Completing the survey should take about 5-10 minutes. </a:t>
            </a:r>
          </a:p>
          <a:p>
            <a:r>
              <a:rPr lang="en-US" sz="2200" dirty="0" smtClean="0"/>
              <a:t>This study is being conducted by researchers from the Computer Science and Software Engineering Department at Miami University. Invitations to complete this online survey will be sent to about 150 students. Participation in this research is restricted to persons 18 years of age or older.</a:t>
            </a:r>
          </a:p>
          <a:p>
            <a:r>
              <a:rPr lang="en-US" sz="2200" dirty="0" smtClean="0"/>
              <a:t>Your participation is voluntary, you may skip questions you do not want to answer, and you may stop at any time. The survey does not request information that would explicitly identify you. If you inadvertently include identifying information, such information will be removed from stored data. Only the researchers will have access to individual responses. Results of the survey will only be presented publicly as aggregate summaries. If you have any questions about this research or you feel you need more information to complete this survey or you would like to receive a report of the general results of this project please send an email to Dr. Matthew Stephan at matthew.stephan@miamioh.edu , unless you have already done so.</a:t>
            </a:r>
          </a:p>
          <a:p>
            <a:r>
              <a:rPr lang="en-US" sz="2200" dirty="0" smtClean="0"/>
              <a:t>If you have questions or concerns about the rights of research subjects, you may contact our reviewing body: the Research Ethics and Integrity Office at Miami University at (513) 529-3600 or humansubjects@miamioh.edu.</a:t>
            </a:r>
          </a:p>
          <a:p>
            <a:r>
              <a:rPr lang="en-US" sz="2200" dirty="0" smtClean="0"/>
              <a:t>‐‐‐‐ Thank you for your participation. Dr. Matthew Stephan</a:t>
            </a:r>
          </a:p>
          <a:p>
            <a:r>
              <a:rPr lang="en-US" sz="2200" dirty="0" smtClean="0"/>
              <a:t>If you agree, please select "Yes". Otherwise, you may click "No" or close the page.</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Q4.2 - Describe ways in which you found multiple monitors assisted your learning?</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Describe ways in which you found multiple monitors assisted your learning?</a:t>
                      </a:r>
                      <a:endParaRPr lang="en-US" sz="1600" dirty="0"/>
                    </a:p>
                  </a:txBody>
                  <a:tcPr/>
                </a:tc>
              </a:tr>
              <a:tr h="370840">
                <a:tc>
                  <a:txBody>
                    <a:bodyPr/>
                    <a:lstStyle/>
                    <a:p>
                      <a:r>
                        <a:rPr lang="en-US" dirty="0" smtClean="0" sz="1600"/>
                        <a:t>Multiple monitors allowed me to better organize my window and center my focus when coding. When I had a single window on one of the monitors dedicated to holding the entire Eclipse application, it allowed me to keep my focus on that single task and my attention was less likely to stray. It also provided me with a quicker method of finding necessary tabs/windows when looking for resources to help me code because I could simply turn my head and it was all there, just on a separate monitor. Rather than sift through endless tabs with the Eclipse window crowded on one side of my laptop's screen, which proved to be an overwhelming work environment, the multiple monitors spaced everything out and provided a clean and easy to navigate interface.</a:t>
                      </a:r>
                      <a:endParaRPr lang="en-US" sz="1600" dirty="0"/>
                    </a:p>
                  </a:txBody>
                  <a:tcPr/>
                </a:tc>
              </a:tr>
              <a:tr h="370840">
                <a:tc>
                  <a:txBody>
                    <a:bodyPr/>
                    <a:lstStyle/>
                    <a:p>
                      <a:r>
                        <a:rPr lang="en-US" dirty="0" smtClean="0" sz="1600"/>
                        <a:t>It saved me so much time! When I program on my laptop, I have to keep switching back and forth between Chrome and Eclipse. The double monitors are nice to have to be able to problem solve easier and more effectively.</a:t>
                      </a:r>
                      <a:endParaRPr lang="en-US" sz="1600" dirty="0"/>
                    </a:p>
                  </a:txBody>
                  <a:tcPr/>
                </a:tc>
              </a:tr>
              <a:tr h="370840">
                <a:tc>
                  <a:txBody>
                    <a:bodyPr/>
                    <a:lstStyle/>
                    <a:p>
                      <a:r>
                        <a:rPr lang="en-US" dirty="0" smtClean="0" sz="1600"/>
                        <a:t>The screen wasn't as cluttered and it made it easier to navigate between different pages.</a:t>
                      </a:r>
                      <a:endParaRPr lang="en-US" sz="1600" dirty="0"/>
                    </a:p>
                  </a:txBody>
                  <a:tcPr/>
                </a:tc>
              </a:tr>
              <a:tr h="370840">
                <a:tc>
                  <a:txBody>
                    <a:bodyPr/>
                    <a:lstStyle/>
                    <a:p>
                      <a:r>
                        <a:rPr lang="en-US" dirty="0" smtClean="0" sz="1600"/>
                        <a:t>I was more likely to frequently look at the directions for the labs more often because it took less effort. I was also more will to consult resource material.</a:t>
                      </a:r>
                      <a:endParaRPr lang="en-US" sz="1600" dirty="0"/>
                    </a:p>
                  </a:txBody>
                  <a:tcPr/>
                </a:tc>
              </a:tr>
              <a:tr h="370840">
                <a:tc>
                  <a:txBody>
                    <a:bodyPr/>
                    <a:lstStyle/>
                    <a:p>
                      <a:r>
                        <a:rPr lang="en-US" dirty="0" smtClean="0" sz="1600"/>
                        <a:t>Accelerated programming process</a:t>
                      </a:r>
                      <a:endParaRPr lang="en-US" sz="1600" dirty="0"/>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Q4.2 - Describe ways in which you found multiple monitors assisted your learning?</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Describe ways in which you found multiple monitors assisted your learning?</a:t>
                      </a:r>
                      <a:endParaRPr lang="en-US" sz="1600" dirty="0"/>
                    </a:p>
                  </a:txBody>
                  <a:tcPr/>
                </a:tc>
              </a:tr>
              <a:tr h="370840">
                <a:tc>
                  <a:txBody>
                    <a:bodyPr/>
                    <a:lstStyle/>
                    <a:p>
                      <a:r>
                        <a:rPr lang="en-US" dirty="0" smtClean="0" sz="1600"/>
                        <a:t>In every way.</a:t>
                      </a:r>
                      <a:endParaRPr lang="en-US" sz="1600" dirty="0"/>
                    </a:p>
                  </a:txBody>
                  <a:tcPr/>
                </a:tc>
              </a:tr>
              <a:tr h="370840">
                <a:tc>
                  <a:txBody>
                    <a:bodyPr/>
                    <a:lstStyle/>
                    <a:p>
                      <a:r>
                        <a:rPr lang="en-US" dirty="0" smtClean="0" sz="1600"/>
                        <a:t>Being able to glance back and forth between code and documents was incredibly helpful, as compared to only being able to view one at a time.</a:t>
                      </a:r>
                      <a:endParaRPr lang="en-US" sz="1600" dirty="0"/>
                    </a:p>
                  </a:txBody>
                  <a:tcPr/>
                </a:tc>
              </a:tr>
              <a:tr h="370840">
                <a:tc>
                  <a:txBody>
                    <a:bodyPr/>
                    <a:lstStyle/>
                    <a:p>
                      <a:r>
                        <a:rPr lang="en-US" dirty="0" smtClean="0" sz="1600"/>
                        <a:t>I was able to look at multiple things at once, helping me better understand concepts and more efficiently look up notes or questions.</a:t>
                      </a:r>
                      <a:endParaRPr lang="en-US" sz="1600" dirty="0"/>
                    </a:p>
                  </a:txBody>
                  <a:tcPr/>
                </a:tc>
              </a:tr>
              <a:tr h="370840">
                <a:tc>
                  <a:txBody>
                    <a:bodyPr/>
                    <a:lstStyle/>
                    <a:p>
                      <a:r>
                        <a:rPr lang="en-US" dirty="0" smtClean="0" sz="1600"/>
                        <a:t>It's more efficient when you want to check some codes or api because you don't need to hide your own code and also you can compare your code with the solution founded online.</a:t>
                      </a:r>
                      <a:endParaRPr lang="en-US" sz="1600" dirty="0"/>
                    </a:p>
                  </a:txBody>
                  <a:tcPr/>
                </a:tc>
              </a:tr>
              <a:tr h="370840">
                <a:tc>
                  <a:txBody>
                    <a:bodyPr/>
                    <a:lstStyle/>
                    <a:p>
                      <a:r>
                        <a:rPr lang="en-US" dirty="0" smtClean="0" sz="1600"/>
                        <a:t>It allowed me to more easily use sources to complete my work and allowed me work more quickly in general.</a:t>
                      </a:r>
                      <a:endParaRPr lang="en-US" sz="1600" dirty="0"/>
                    </a:p>
                  </a:txBody>
                  <a:tcPr/>
                </a:tc>
              </a:tr>
              <a:tr h="370840">
                <a:tc>
                  <a:txBody>
                    <a:bodyPr/>
                    <a:lstStyle/>
                    <a:p>
                      <a:r>
                        <a:rPr lang="en-US" dirty="0" smtClean="0" sz="1600"/>
                        <a:t>It made going from reference (lecture material or posted codes) to programming much easier.</a:t>
                      </a:r>
                      <a:endParaRPr lang="en-US" sz="1600" dirty="0"/>
                    </a:p>
                  </a:txBody>
                  <a:tcPr/>
                </a:tc>
              </a:tr>
              <a:tr h="370840">
                <a:tc>
                  <a:txBody>
                    <a:bodyPr/>
                    <a:lstStyle/>
                    <a:p>
                      <a:r>
                        <a:rPr lang="en-US" dirty="0" smtClean="0" sz="1600"/>
                        <a:t>It made it easier to reference information that was immediately relevant when writing code.  For instance, using two monitors allowed me to write a method or constructor directly from the API without needing to toggle back and forth between windows if I forgot small details which reduced the mental energy I needed to spend on minutiae.  I believe this ultimately helped me retain more of the information and lessons learned from a lab session than when I used one monitor.</a:t>
                      </a:r>
                      <a:endParaRPr lang="en-US" sz="1600" dirty="0"/>
                    </a:p>
                  </a:txBody>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Q4.2 - Describe ways in which you found multiple monitors assisted your learning?</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Describe ways in which you found multiple monitors assisted your learning?</a:t>
                      </a:r>
                      <a:endParaRPr lang="en-US" sz="1600" dirty="0"/>
                    </a:p>
                  </a:txBody>
                  <a:tcPr/>
                </a:tc>
              </a:tr>
              <a:tr h="370840">
                <a:tc>
                  <a:txBody>
                    <a:bodyPr/>
                    <a:lstStyle/>
                    <a:p>
                      <a:r>
                        <a:rPr lang="en-US" dirty="0" smtClean="0" sz="1600"/>
                        <a:t>I found that I did not have to switch between references or my assignment and eclipse all the time, making the assignment much easier to complete. </a:t>
                      </a:r>
                      <a:endParaRPr lang="en-US" sz="1600" dirty="0"/>
                    </a:p>
                  </a:txBody>
                  <a:tcPr/>
                </a:tc>
              </a:tr>
              <a:tr h="370840">
                <a:tc>
                  <a:txBody>
                    <a:bodyPr/>
                    <a:lstStyle/>
                    <a:p>
                      <a:r>
                        <a:rPr lang="en-US" dirty="0" smtClean="0" sz="1600"/>
                        <a:t>It made the process of researching and implementing your research much more efficient. It allowed me to look at my code on one screen, and look at research on the other to see what exactly I'm doing wrong and how to fix it. </a:t>
                      </a:r>
                      <a:endParaRPr lang="en-US" sz="1600" dirty="0"/>
                    </a:p>
                  </a:txBody>
                  <a:tcPr/>
                </a:tc>
              </a:tr>
              <a:tr h="370840">
                <a:tc>
                  <a:txBody>
                    <a:bodyPr/>
                    <a:lstStyle/>
                    <a:p>
                      <a:r>
                        <a:rPr lang="en-US" dirty="0" smtClean="0" sz="1600"/>
                        <a:t>By having one monitor with eclipse and one with the lab requirements and notes, I could easily make sure I followed all of the directions without flipping between my work and the requirements.  </a:t>
                      </a:r>
                      <a:endParaRPr lang="en-US" sz="1600" dirty="0"/>
                    </a:p>
                  </a:txBody>
                  <a:tcPr/>
                </a:tc>
              </a:tr>
              <a:tr h="370840">
                <a:tc>
                  <a:txBody>
                    <a:bodyPr/>
                    <a:lstStyle/>
                    <a:p>
                      <a:r>
                        <a:rPr lang="en-US" dirty="0" smtClean="0" sz="1600"/>
                        <a:t>Multiple monitors seems to simplify my workflow in a way because I do not have to spend time clicking back and forth between webpages, documents, or IDEs.</a:t>
                      </a:r>
                      <a:endParaRPr lang="en-US" sz="1600" dirty="0"/>
                    </a:p>
                  </a:txBody>
                  <a:tcPr/>
                </a:tc>
              </a:tr>
              <a:tr h="370840">
                <a:tc>
                  <a:txBody>
                    <a:bodyPr/>
                    <a:lstStyle/>
                    <a:p>
                      <a:r>
                        <a:rPr lang="en-US" dirty="0" smtClean="0" sz="1600"/>
                        <a:t>Meant that you didn't have to keep switching windows</a:t>
                      </a:r>
                      <a:endParaRPr lang="en-US" sz="1600" dirty="0"/>
                    </a:p>
                  </a:txBody>
                  <a:tcPr/>
                </a:tc>
              </a:tr>
              <a:tr h="370840">
                <a:tc>
                  <a:txBody>
                    <a:bodyPr/>
                    <a:lstStyle/>
                    <a:p>
                      <a:r>
                        <a:rPr lang="en-US" dirty="0" smtClean="0" sz="1600"/>
                        <a:t>It allowed me to view multiple material conveniently.</a:t>
                      </a:r>
                      <a:endParaRPr lang="en-US" sz="1600" dirty="0"/>
                    </a:p>
                  </a:txBody>
                  <a:tcPr/>
                </a:tc>
              </a:tr>
              <a:tr h="370840">
                <a:tc>
                  <a:txBody>
                    <a:bodyPr/>
                    <a:lstStyle/>
                    <a:p>
                      <a:r>
                        <a:rPr lang="en-US" dirty="0" smtClean="0" sz="1600"/>
                        <a:t>I was able to read class notes and other resources while writing code simultaneously. This was especially helpful for me because I am a very visual learner. It also helped organize my work space, which made it easier to focus on coding instead of managing all the information on my desktop.</a:t>
                      </a:r>
                      <a:endParaRPr lang="en-US" sz="1600" dirty="0"/>
                    </a:p>
                  </a:txBody>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Q4.2 - Describe ways in which you found multiple monitors assisted your learning?</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Describe ways in which you found multiple monitors assisted your learning?</a:t>
                      </a:r>
                      <a:endParaRPr lang="en-US" sz="1600" dirty="0"/>
                    </a:p>
                  </a:txBody>
                  <a:tcPr/>
                </a:tc>
              </a:tr>
              <a:tr h="370840">
                <a:tc>
                  <a:txBody>
                    <a:bodyPr/>
                    <a:lstStyle/>
                    <a:p>
                      <a:r>
                        <a:rPr lang="en-US" dirty="0" smtClean="0" sz="1600"/>
                        <a:t>It was quicker- I didn't have to switch back and forth. Less room for error that way. </a:t>
                      </a:r>
                      <a:endParaRPr lang="en-US" sz="1600" dirty="0"/>
                    </a:p>
                  </a:txBody>
                  <a:tcPr/>
                </a:tc>
              </a:tr>
              <a:tr h="370840">
                <a:tc>
                  <a:txBody>
                    <a:bodyPr/>
                    <a:lstStyle/>
                    <a:p>
                      <a:r>
                        <a:rPr lang="en-US" dirty="0" smtClean="0" sz="1600"/>
                        <a:t>It's much easier to have everything in front of you (where it's also large enough to see) than flipping back and forth between multiple tabs trying to figure out where certain applications are</a:t>
                      </a:r>
                      <a:endParaRPr lang="en-US" sz="1600" dirty="0"/>
                    </a:p>
                  </a:txBody>
                  <a:tcPr/>
                </a:tc>
              </a:tr>
              <a:tr h="370840">
                <a:tc>
                  <a:txBody>
                    <a:bodyPr/>
                    <a:lstStyle/>
                    <a:p>
                      <a:r>
                        <a:rPr lang="en-US" dirty="0" smtClean="0" sz="1600"/>
                        <a:t>easier to take in more information at once</a:t>
                      </a:r>
                      <a:endParaRPr lang="en-US" sz="1600" dirty="0"/>
                    </a:p>
                  </a:txBody>
                  <a:tcPr/>
                </a:tc>
              </a:tr>
              <a:tr h="370840">
                <a:tc>
                  <a:txBody>
                    <a:bodyPr/>
                    <a:lstStyle/>
                    <a:p>
                      <a:r>
                        <a:rPr lang="en-US" dirty="0" smtClean="0" sz="1600"/>
                        <a:t>Being able to cross reference between multiple documents at once saves a ton of time and frustration. It's annoying to have to memorize something while you switch to a new window. Having both right there in front of me makes a big difference in the speed I am able to work as well as my enjoyment</a:t>
                      </a:r>
                      <a:endParaRPr lang="en-US" sz="1600" dirty="0"/>
                    </a:p>
                  </a:txBody>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Q4.3 - Which aspects of using multiple monitors did you find challenging?  Did they hinder your learning in any way?</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Which aspects of using multiple monitors did you find challenging?</a:t>
                      </a:r>
                      <a:endParaRPr lang="en-US" sz="1600" dirty="0"/>
                    </a:p>
                  </a:txBody>
                  <a:tcPr/>
                </a:tc>
              </a:tr>
              <a:tr h="370840">
                <a:tc>
                  <a:txBody>
                    <a:bodyPr/>
                    <a:lstStyle/>
                    <a:p>
                      <a:r>
                        <a:rPr lang="en-US" dirty="0" smtClean="0" sz="1600"/>
                        <a:t>I didnt find anything hindering me.</a:t>
                      </a:r>
                      <a:endParaRPr lang="en-US" sz="1600" dirty="0"/>
                    </a:p>
                  </a:txBody>
                  <a:tcPr/>
                </a:tc>
              </a:tr>
              <a:tr h="370840">
                <a:tc>
                  <a:txBody>
                    <a:bodyPr/>
                    <a:lstStyle/>
                    <a:p>
                      <a:r>
                        <a:rPr lang="en-US" dirty="0" smtClean="0" sz="1600"/>
                        <a:t>None.</a:t>
                      </a:r>
                      <a:endParaRPr lang="en-US" sz="1600" dirty="0"/>
                    </a:p>
                  </a:txBody>
                  <a:tcPr/>
                </a:tc>
              </a:tr>
              <a:tr h="370840">
                <a:tc>
                  <a:txBody>
                    <a:bodyPr/>
                    <a:lstStyle/>
                    <a:p>
                      <a:r>
                        <a:rPr lang="en-US" dirty="0" smtClean="0" sz="1600"/>
                        <a:t>No</a:t>
                      </a:r>
                      <a:endParaRPr lang="en-US" sz="1600" dirty="0"/>
                    </a:p>
                  </a:txBody>
                  <a:tcPr/>
                </a:tc>
              </a:tr>
              <a:tr h="370840">
                <a:tc>
                  <a:txBody>
                    <a:bodyPr/>
                    <a:lstStyle/>
                    <a:p>
                      <a:r>
                        <a:rPr lang="en-US" dirty="0" smtClean="0" sz="1600"/>
                        <a:t>When I sat at a different computer I had to switch around which one I wanted as my main display and whether it was extended or copy ever now and again, but other than that I had no trouble using them.</a:t>
                      </a:r>
                      <a:endParaRPr lang="en-US" sz="1600" dirty="0"/>
                    </a:p>
                  </a:txBody>
                  <a:tcPr/>
                </a:tc>
              </a:tr>
              <a:tr h="370840">
                <a:tc>
                  <a:txBody>
                    <a:bodyPr/>
                    <a:lstStyle/>
                    <a:p>
                      <a:r>
                        <a:rPr lang="en-US" dirty="0" smtClean="0" sz="1600"/>
                        <a:t>Finding the correct setup for what window should be on what screen</a:t>
                      </a:r>
                      <a:endParaRPr lang="en-US" sz="1600" dirty="0"/>
                    </a:p>
                  </a:txBody>
                  <a:tcPr/>
                </a:tc>
              </a:tr>
              <a:tr h="370840">
                <a:tc>
                  <a:txBody>
                    <a:bodyPr/>
                    <a:lstStyle/>
                    <a:p>
                      <a:r>
                        <a:rPr lang="en-US" dirty="0" smtClean="0" sz="1600"/>
                        <a:t>Not at all</a:t>
                      </a:r>
                      <a:endParaRPr lang="en-US" sz="1600" dirty="0"/>
                    </a:p>
                  </a:txBody>
                  <a:tcPr/>
                </a:tc>
              </a:tr>
              <a:tr h="370840">
                <a:tc>
                  <a:txBody>
                    <a:bodyPr/>
                    <a:lstStyle/>
                    <a:p>
                      <a:r>
                        <a:rPr lang="en-US" dirty="0" smtClean="0" sz="1600"/>
                        <a:t>Nope</a:t>
                      </a:r>
                      <a:endParaRPr lang="en-US" sz="1600" dirty="0"/>
                    </a:p>
                  </a:txBody>
                  <a:tcPr/>
                </a:tc>
              </a:tr>
              <a:tr h="370840">
                <a:tc>
                  <a:txBody>
                    <a:bodyPr/>
                    <a:lstStyle/>
                    <a:p>
                      <a:r>
                        <a:rPr lang="en-US" dirty="0" smtClean="0" sz="1600"/>
                        <a:t>None actually.</a:t>
                      </a:r>
                      <a:endParaRPr lang="en-US" sz="1600" dirty="0"/>
                    </a:p>
                  </a:txBody>
                  <a:tcPr/>
                </a:tc>
              </a:tr>
              <a:tr h="370840">
                <a:tc>
                  <a:txBody>
                    <a:bodyPr/>
                    <a:lstStyle/>
                    <a:p>
                      <a:r>
                        <a:rPr lang="en-US" dirty="0" smtClean="0" sz="1600"/>
                        <a:t>They did not hinder my learning, I did not find using multiple monitors challenging.</a:t>
                      </a:r>
                      <a:endParaRPr lang="en-US" sz="1600" dirty="0"/>
                    </a:p>
                  </a:txBody>
                  <a:tcPr/>
                </a:tc>
              </a:tr>
              <a:tr h="370840">
                <a:tc>
                  <a:txBody>
                    <a:bodyPr/>
                    <a:lstStyle/>
                    <a:p>
                      <a:r>
                        <a:rPr lang="en-US" dirty="0" smtClean="0" sz="1600"/>
                        <a:t>Did not hinder at all.</a:t>
                      </a:r>
                      <a:endParaRPr lang="en-US" sz="1600" dirty="0"/>
                    </a:p>
                  </a:txBody>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Q4.3 - Which aspects of using multiple monitors did you find challenging?  Did they hinder your learning in any way?</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Which aspects of using multiple monitors did you find challenging?</a:t>
                      </a:r>
                      <a:endParaRPr lang="en-US" sz="1600" dirty="0"/>
                    </a:p>
                  </a:txBody>
                  <a:tcPr/>
                </a:tc>
              </a:tr>
              <a:tr h="370840">
                <a:tc>
                  <a:txBody>
                    <a:bodyPr/>
                    <a:lstStyle/>
                    <a:p>
                      <a:r>
                        <a:rPr lang="en-US" dirty="0" smtClean="0" sz="1600"/>
                        <a:t>None, no.</a:t>
                      </a:r>
                      <a:endParaRPr lang="en-US" sz="1600" dirty="0"/>
                    </a:p>
                  </a:txBody>
                  <a:tcPr/>
                </a:tc>
              </a:tr>
              <a:tr h="370840">
                <a:tc>
                  <a:txBody>
                    <a:bodyPr/>
                    <a:lstStyle/>
                    <a:p>
                      <a:r>
                        <a:rPr lang="en-US" dirty="0" smtClean="0" sz="1600"/>
                        <a:t>The only thing I had to pick up on was if i wanted to switch from window to window I have to actually click on the window I want to work on to edit it. </a:t>
                      </a:r>
                      <a:endParaRPr lang="en-US" sz="1600" dirty="0"/>
                    </a:p>
                  </a:txBody>
                  <a:tcPr/>
                </a:tc>
              </a:tr>
              <a:tr h="370840">
                <a:tc>
                  <a:txBody>
                    <a:bodyPr/>
                    <a:lstStyle/>
                    <a:p>
                      <a:r>
                        <a:rPr lang="en-US" dirty="0" smtClean="0" sz="1600"/>
                        <a:t>The only time there was a problem is when you turned the computer on and for some reason it swapped which was which so that you had to go off the left screen on the left side to get to the screen on the right. This was easily fixed by 'turning it off and back on again'.</a:t>
                      </a:r>
                      <a:endParaRPr lang="en-US" sz="1600" dirty="0"/>
                    </a:p>
                  </a:txBody>
                  <a:tcPr/>
                </a:tc>
              </a:tr>
              <a:tr h="370840">
                <a:tc>
                  <a:txBody>
                    <a:bodyPr/>
                    <a:lstStyle/>
                    <a:p>
                      <a:r>
                        <a:rPr lang="en-US" dirty="0" smtClean="0" sz="1600"/>
                        <a:t>Nothing about using multiple monitors was challenging</a:t>
                      </a:r>
                      <a:endParaRPr lang="en-US" sz="1600" dirty="0"/>
                    </a:p>
                  </a:txBody>
                  <a:tcPr/>
                </a:tc>
              </a:tr>
              <a:tr h="370840">
                <a:tc>
                  <a:txBody>
                    <a:bodyPr/>
                    <a:lstStyle/>
                    <a:p>
                      <a:r>
                        <a:rPr lang="en-US" dirty="0" smtClean="0" sz="1600"/>
                        <a:t>It was a bit overwhelming and often times I chose to simply use my own laptop in class. Not because the multiple monitors were in anyway disadvantageous towards my coding, but because I found it easier to access whatever work I had completed during the allotted lab time if I'd started it on my own laptop. Often time I would forget to send my own work to myself at the end of the lab period and would have to come back at random hours to access the network.</a:t>
                      </a:r>
                      <a:endParaRPr lang="en-US" sz="1600" dirty="0"/>
                    </a:p>
                  </a:txBody>
                  <a:tcPr/>
                </a:tc>
              </a:tr>
              <a:tr h="370840">
                <a:tc>
                  <a:txBody>
                    <a:bodyPr/>
                    <a:lstStyle/>
                    <a:p>
                      <a:r>
                        <a:rPr lang="en-US" dirty="0" smtClean="0" sz="1600"/>
                        <a:t>They didn't hinder my learning in any way!</a:t>
                      </a:r>
                      <a:endParaRPr lang="en-US" sz="1600" dirty="0"/>
                    </a:p>
                  </a:txBody>
                  <a:tcPr/>
                </a:tc>
              </a:tr>
              <a:tr h="370840">
                <a:tc>
                  <a:txBody>
                    <a:bodyPr/>
                    <a:lstStyle/>
                    <a:p>
                      <a:r>
                        <a:rPr lang="en-US" dirty="0" smtClean="0" sz="1600"/>
                        <a:t>I didn't think any part was challenging and do not think it hindered my learning at all.</a:t>
                      </a:r>
                      <a:endParaRPr lang="en-US" sz="1600" dirty="0"/>
                    </a:p>
                  </a:txBody>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Q4.3 - Which aspects of using multiple monitors did you find challenging?  Did they hinder your learning in any way?</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Which aspects of using multiple monitors did you find challenging?</a:t>
                      </a:r>
                      <a:endParaRPr lang="en-US" sz="1600" dirty="0"/>
                    </a:p>
                  </a:txBody>
                  <a:tcPr/>
                </a:tc>
              </a:tr>
              <a:tr h="370840">
                <a:tc>
                  <a:txBody>
                    <a:bodyPr/>
                    <a:lstStyle/>
                    <a:p>
                      <a:r>
                        <a:rPr lang="en-US" dirty="0" smtClean="0" sz="1600"/>
                        <a:t>Nothing.</a:t>
                      </a:r>
                      <a:endParaRPr lang="en-US" sz="1600" dirty="0"/>
                    </a:p>
                  </a:txBody>
                  <a:tcPr/>
                </a:tc>
              </a:tr>
              <a:tr h="370840">
                <a:tc>
                  <a:txBody>
                    <a:bodyPr/>
                    <a:lstStyle/>
                    <a:p>
                      <a:r>
                        <a:rPr lang="en-US" dirty="0" smtClean="0" sz="1600"/>
                        <a:t>None</a:t>
                      </a:r>
                      <a:endParaRPr lang="en-US" sz="1600" dirty="0"/>
                    </a:p>
                  </a:txBody>
                  <a:tcPr/>
                </a:tc>
              </a:tr>
              <a:tr h="370840">
                <a:tc>
                  <a:txBody>
                    <a:bodyPr/>
                    <a:lstStyle/>
                    <a:p>
                      <a:r>
                        <a:rPr lang="en-US" dirty="0" smtClean="0" sz="1600"/>
                        <a:t>No challenges. Very simple stuff.</a:t>
                      </a:r>
                      <a:endParaRPr lang="en-US" sz="1600" dirty="0"/>
                    </a:p>
                  </a:txBody>
                  <a:tcPr/>
                </a:tc>
              </a:tr>
              <a:tr h="370840">
                <a:tc>
                  <a:txBody>
                    <a:bodyPr/>
                    <a:lstStyle/>
                    <a:p>
                      <a:r>
                        <a:rPr lang="en-US" dirty="0" smtClean="0" sz="1600"/>
                        <a:t>Multiple monitors on the Mac OSX operating system function differently than multiple monitors on a windows system. Tool bars and such migrate in counter-intuitive ways.</a:t>
                      </a:r>
                      <a:endParaRPr lang="en-US" sz="1600" dirty="0"/>
                    </a:p>
                  </a:txBody>
                  <a:tcPr/>
                </a:tc>
              </a:tr>
              <a:tr h="370840">
                <a:tc>
                  <a:txBody>
                    <a:bodyPr/>
                    <a:lstStyle/>
                    <a:p>
                      <a:r>
                        <a:rPr lang="en-US" dirty="0" smtClean="0" sz="1600"/>
                        <a:t>I didn't find them hindering at all.</a:t>
                      </a:r>
                      <a:endParaRPr lang="en-US" sz="1600" dirty="0"/>
                    </a:p>
                  </a:txBody>
                  <a:tcPr/>
                </a:tc>
              </a:tr>
              <a:tr h="370840">
                <a:tc>
                  <a:txBody>
                    <a:bodyPr/>
                    <a:lstStyle/>
                    <a:p>
                      <a:r>
                        <a:rPr lang="en-US" dirty="0" smtClean="0" sz="1600"/>
                        <a:t>May be some people will feel uncomfortable at the first, but when I used to it multiple is very useful and comforter than only one screen.</a:t>
                      </a:r>
                      <a:endParaRPr lang="en-US" sz="1600" dirty="0"/>
                    </a:p>
                  </a:txBody>
                  <a:tcPr/>
                </a:tc>
              </a:tr>
              <a:tr h="370840">
                <a:tc>
                  <a:txBody>
                    <a:bodyPr/>
                    <a:lstStyle/>
                    <a:p>
                      <a:r>
                        <a:rPr lang="en-US" dirty="0" smtClean="0" sz="1600"/>
                        <a:t>I didn't. And no.</a:t>
                      </a:r>
                      <a:endParaRPr lang="en-US" sz="1600" dirty="0"/>
                    </a:p>
                  </a:txBody>
                  <a:tcPr/>
                </a:tc>
              </a:tr>
              <a:tr h="370840">
                <a:tc>
                  <a:txBody>
                    <a:bodyPr/>
                    <a:lstStyle/>
                    <a:p>
                      <a:r>
                        <a:rPr lang="en-US" dirty="0" smtClean="0" sz="1600"/>
                        <a:t>It was somewhat annoying moving windows between monitors (sometimes windows would open on a monitor that I didn't want it to open on), but it didn't hinder my learning.</a:t>
                      </a:r>
                      <a:endParaRPr lang="en-US" sz="1600" dirty="0"/>
                    </a:p>
                  </a:txBody>
                  <a:tcPr/>
                </a:tc>
              </a:tr>
              <a:tr h="370840">
                <a:tc>
                  <a:txBody>
                    <a:bodyPr/>
                    <a:lstStyle/>
                    <a:p>
                      <a:r>
                        <a:rPr lang="en-US" dirty="0" smtClean="0" sz="1600"/>
                        <a:t>There was nothing challenging about using two monitors.</a:t>
                      </a:r>
                      <a:endParaRPr lang="en-US" sz="1600" dirty="0"/>
                    </a:p>
                  </a:txBody>
                  <a:tcPr/>
                </a:tc>
              </a:tr>
              <a:tr h="370840">
                <a:tc>
                  <a:txBody>
                    <a:bodyPr/>
                    <a:lstStyle/>
                    <a:p>
                      <a:r>
                        <a:rPr lang="en-US" dirty="0" smtClean="0" sz="1600"/>
                        <a:t>I did not find using multiple monitors challenging at all. I did not think that they hindered my learning.</a:t>
                      </a:r>
                      <a:endParaRPr lang="en-US" sz="1600" dirty="0"/>
                    </a:p>
                  </a:txBody>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Q4.3 - Which aspects of using multiple monitors did you find challenging?  Did they hinder your learning in any way?</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Which aspects of using multiple monitors did you find challenging?</a:t>
                      </a:r>
                      <a:endParaRPr lang="en-US" sz="1600" dirty="0"/>
                    </a:p>
                  </a:txBody>
                  <a:tcPr/>
                </a:tc>
              </a:tr>
              <a:tr h="370840">
                <a:tc>
                  <a:txBody>
                    <a:bodyPr/>
                    <a:lstStyle/>
                    <a:p>
                      <a:r>
                        <a:rPr lang="en-US" dirty="0" smtClean="0" sz="1600"/>
                        <a:t>This made nothing more challenging. I think it was a great addition.</a:t>
                      </a:r>
                      <a:endParaRPr lang="en-US" sz="1600" dirty="0"/>
                    </a:p>
                  </a:txBody>
                  <a:tcPr/>
                </a:tc>
              </a:tr>
              <a:tr h="370840">
                <a:tc>
                  <a:txBody>
                    <a:bodyPr/>
                    <a:lstStyle/>
                    <a:p>
                      <a:r>
                        <a:rPr lang="en-US" dirty="0" smtClean="0" sz="1600"/>
                        <a:t>I did not find the monitors challenging to use.</a:t>
                      </a:r>
                      <a:endParaRPr lang="en-US" sz="1600" dirty="0"/>
                    </a:p>
                  </a:txBody>
                  <a:tcPr/>
                </a:tc>
              </a:tr>
              <a:tr h="370840">
                <a:tc>
                  <a:txBody>
                    <a:bodyPr/>
                    <a:lstStyle/>
                    <a:p>
                      <a:r>
                        <a:rPr lang="en-US" dirty="0" smtClean="0" sz="1600"/>
                        <a:t>No</a:t>
                      </a:r>
                      <a:endParaRPr lang="en-US" sz="1600" dirty="0"/>
                    </a:p>
                  </a:txBody>
                  <a:tcPr/>
                </a:tc>
              </a:tr>
              <a:tr h="370840">
                <a:tc>
                  <a:txBody>
                    <a:bodyPr/>
                    <a:lstStyle/>
                    <a:p>
                      <a:r>
                        <a:rPr lang="en-US" dirty="0" smtClean="0" sz="1600"/>
                        <a:t>They did not.</a:t>
                      </a:r>
                      <a:endParaRPr lang="en-US" sz="1600" dirty="0"/>
                    </a:p>
                  </a:txBody>
                  <a:tcPr/>
                </a:tc>
              </a:tr>
              <a:tr h="370840">
                <a:tc>
                  <a:txBody>
                    <a:bodyPr/>
                    <a:lstStyle/>
                    <a:p>
                      <a:r>
                        <a:rPr lang="en-US" dirty="0" smtClean="0" sz="1600"/>
                        <a:t>I do not feel they hindered my learning any way. It made my experience much easier.</a:t>
                      </a:r>
                      <a:endParaRPr lang="en-US" sz="1600" dirty="0"/>
                    </a:p>
                  </a:txBody>
                  <a:tcPr/>
                </a:tc>
              </a:tr>
              <a:tr h="370840">
                <a:tc>
                  <a:txBody>
                    <a:bodyPr/>
                    <a:lstStyle/>
                    <a:p>
                      <a:r>
                        <a:rPr lang="en-US" dirty="0" smtClean="0" sz="1600"/>
                        <a:t>None</a:t>
                      </a:r>
                      <a:endParaRPr lang="en-US" sz="1600" dirty="0"/>
                    </a:p>
                  </a:txBody>
                  <a:tcPr/>
                </a:tc>
              </a:tr>
              <a:tr h="370840">
                <a:tc>
                  <a:txBody>
                    <a:bodyPr/>
                    <a:lstStyle/>
                    <a:p>
                      <a:r>
                        <a:rPr lang="en-US" dirty="0" smtClean="0" sz="1600"/>
                        <a:t>Sometimes applications open up on a different monitor than the one I clicked on, but all I had to do was drag it to the other side</a:t>
                      </a:r>
                      <a:endParaRPr lang="en-US" sz="1600" dirty="0"/>
                    </a:p>
                  </a:txBody>
                  <a:tcPr/>
                </a:tc>
              </a:tr>
              <a:tr h="370840">
                <a:tc>
                  <a:txBody>
                    <a:bodyPr/>
                    <a:lstStyle/>
                    <a:p>
                      <a:r>
                        <a:rPr lang="en-US" dirty="0" smtClean="0" sz="1600"/>
                        <a:t>Full screen on OSX is a little weird, but nothing too bad.  Did not hinder my learning in any way.</a:t>
                      </a:r>
                      <a:endParaRPr lang="en-US" sz="1600" dirty="0"/>
                    </a:p>
                  </a:txBody>
                  <a:tcPr/>
                </a:tc>
              </a:tr>
              <a:tr h="370840">
                <a:tc>
                  <a:txBody>
                    <a:bodyPr/>
                    <a:lstStyle/>
                    <a:p>
                      <a:r>
                        <a:rPr lang="en-US" dirty="0" smtClean="0" sz="1600"/>
                        <a:t>Honestly I didn't think it was challenging at all. I have no negative comments about using multiple monitors.</a:t>
                      </a:r>
                      <a:endParaRPr lang="en-US" sz="1600" dirty="0"/>
                    </a:p>
                  </a:txBody>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2200" dirty="0" smtClean="0"/>
              <a:t>Q4.4 - What other comments, observations, or conclusions do you have?</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What other comments, observations, or conclusions do you have?</a:t>
                      </a:r>
                      <a:endParaRPr lang="en-US" sz="1600" dirty="0"/>
                    </a:p>
                  </a:txBody>
                  <a:tcPr/>
                </a:tc>
              </a:tr>
              <a:tr h="370840">
                <a:tc>
                  <a:txBody>
                    <a:bodyPr/>
                    <a:lstStyle/>
                    <a:p>
                      <a:r>
                        <a:rPr lang="en-US" dirty="0" smtClean="0" sz="1600"/>
                        <a:t>I have been using multiple monitors for years now. I have one as my main monitor and the other as a notification/google monitor. I have also occasionaly hooked up a third monitor as well, though only when i have streamed because I turn to look at 6-7 different windows while gaming. 
People will be more or less productive based on how they use them. If they use the second monitor to browse social media or watch videos their production will decline. I find that with my own computer 90% of the time i will be looking and paying attetion to my main monitor only looking occasionally to the others. The second monitor drastically reduces the time spent checking a message or changing a spotify station. I belive that some people will have trouble if they try to split there attention 50/50. When its 50/50 they are not fully engaged on their one task. Multiple monitors dont allow for multiitasking but they do allow for decreased time spent on things outside of a task. The effectivness of multiple monitors depends on the person.
I am personally for multiple monitors but I belive that there would be some people that use the secondary monitor for distracting things that causes reduced productivity. As long as you continue to monitor the situation I would think that in a lab setting people wil do more work. The issue only occurs when people are not interested in the task they are doing. That is also why alot of studies have different results, depending on the workplace. 
TL;DR 
I like them but be cautious as people are affected differently.</a:t>
                      </a:r>
                      <a:endParaRPr lang="en-US" sz="1600" dirty="0"/>
                    </a:p>
                  </a:txBody>
                  <a:tcPr/>
                </a:tc>
              </a:tr>
              <a:tr h="370840">
                <a:tc>
                  <a:txBody>
                    <a:bodyPr/>
                    <a:lstStyle/>
                    <a:p>
                      <a:r>
                        <a:rPr lang="en-US" dirty="0" smtClean="0" sz="1600"/>
                        <a:t>I think they're nice, but  not a necessity.  Personally I like to use my own personal computer to complete projects so I only used them when I was forced to be in the room for a lab.</a:t>
                      </a:r>
                      <a:endParaRPr lang="en-US" sz="1600" dirty="0"/>
                    </a:p>
                  </a:txBody>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2200" dirty="0" smtClean="0"/>
              <a:t>Q4.4 - What other comments, observations, or conclusions do you have?</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What other comments, observations, or conclusions do you have?</a:t>
                      </a:r>
                      <a:endParaRPr lang="en-US" sz="1600" dirty="0"/>
                    </a:p>
                  </a:txBody>
                  <a:tcPr/>
                </a:tc>
              </a:tr>
              <a:tr h="370840">
                <a:tc>
                  <a:txBody>
                    <a:bodyPr/>
                    <a:lstStyle/>
                    <a:p>
                      <a:r>
                        <a:rPr lang="en-US" dirty="0" smtClean="0" sz="1600"/>
                        <a:t>Multiple monitors is great, would recommend it to everyone
</a:t>
                      </a:r>
                      <a:endParaRPr lang="en-US" sz="1600" dirty="0"/>
                    </a:p>
                  </a:txBody>
                  <a:tcPr/>
                </a:tc>
              </a:tr>
              <a:tr h="370840">
                <a:tc>
                  <a:txBody>
                    <a:bodyPr/>
                    <a:lstStyle/>
                    <a:p>
                      <a:r>
                        <a:rPr lang="en-US" dirty="0" smtClean="0" sz="1600"/>
                        <a:t>None</a:t>
                      </a:r>
                      <a:endParaRPr lang="en-US" sz="1600" dirty="0"/>
                    </a:p>
                  </a:txBody>
                  <a:tcPr/>
                </a:tc>
              </a:tr>
              <a:tr h="370840">
                <a:tc>
                  <a:txBody>
                    <a:bodyPr/>
                    <a:lstStyle/>
                    <a:p>
                      <a:r>
                        <a:rPr lang="en-US" dirty="0" smtClean="0" sz="1600"/>
                        <a:t>Multiple screens in itself is great but the way the screens are set up in room 10 are perfect. Both facing inwards at an angle, so there was no awkward position I had to sit at.</a:t>
                      </a:r>
                      <a:endParaRPr lang="en-US" sz="1600" dirty="0"/>
                    </a:p>
                  </a:txBody>
                  <a:tcPr/>
                </a:tc>
              </a:tr>
              <a:tr h="370840">
                <a:tc>
                  <a:txBody>
                    <a:bodyPr/>
                    <a:lstStyle/>
                    <a:p>
                      <a:r>
                        <a:rPr lang="en-US" dirty="0" smtClean="0" sz="1600"/>
                        <a:t>None</a:t>
                      </a:r>
                      <a:endParaRPr lang="en-US" sz="1600" dirty="0"/>
                    </a:p>
                  </a:txBody>
                  <a:tcPr/>
                </a:tc>
              </a:tr>
              <a:tr h="370840">
                <a:tc>
                  <a:txBody>
                    <a:bodyPr/>
                    <a:lstStyle/>
                    <a:p>
                      <a:r>
                        <a:rPr lang="en-US" dirty="0" smtClean="0" sz="1600"/>
                        <a:t>Although I found it useful, towards the end of the semester I used my laptop because it was easier to keep track of my program.</a:t>
                      </a:r>
                      <a:endParaRPr lang="en-US" sz="1600" dirty="0"/>
                    </a:p>
                  </a:txBody>
                  <a:tcPr/>
                </a:tc>
              </a:tr>
              <a:tr h="370840">
                <a:tc>
                  <a:txBody>
                    <a:bodyPr/>
                    <a:lstStyle/>
                    <a:p>
                      <a:r>
                        <a:rPr lang="en-US" dirty="0" smtClean="0" sz="1600"/>
                        <a:t>This isn't so much as a "multiple monitors" issue but a hardware issue: I know the reason many of my classmates and I were dissuaded from using the multiple monitors was because, over time, we'd come to learn the hard way that many of the computers would slow down, freeze, and then crash when we would compile and run our codes. Many times this resulted in the loss of work (because we'd forgotten to save before it crashed) and much frustration, and eventually, we just began bringing our own laptops to class. I don't know if this an issue that concerns you guys, but an issue worth noting nonetheless.</a:t>
                      </a:r>
                      <a:endParaRPr lang="en-US" sz="1600" dirty="0"/>
                    </a:p>
                  </a:txBody>
                  <a:tcPr/>
                </a:tc>
              </a:tr>
              <a:tr h="370840">
                <a:tc>
                  <a:txBody>
                    <a:bodyPr/>
                    <a:lstStyle/>
                    <a:p>
                      <a:r>
                        <a:rPr lang="en-US" dirty="0" smtClean="0" sz="1600"/>
                        <a:t>Double monitors are the way to go! It makes life easier for the student.</a:t>
                      </a:r>
                      <a:endParaRPr lang="en-US" sz="1600"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Q1.1 - The purpose of this research is to examine the impact of students using multiple monitors in labs in order to learn introduction programming. Completing the survey should take about 5-10 minutes. </a:t>
            </a:r>
          </a:p>
          <a:p>
            <a:r>
              <a:rPr lang="en-US" sz="1600" dirty="0" smtClean="0"/>
              <a:t>This study is being conducted by researchers from the Computer Science and Software Engineering Department at Miami University. Invitations to complete this online survey will be sent to about 150 students. Participation in this research is restricted to persons 18 years of age or older.</a:t>
            </a:r>
          </a:p>
          <a:p>
            <a:r>
              <a:rPr lang="en-US" sz="1600" dirty="0" smtClean="0"/>
              <a:t>Your participation is voluntary, you may skip questions you do not want to answer, and you may stop at any time. The survey does not request information that would explicitly identify you. If you inadvertently include identifying information, such information will be removed from stored data. Only the researchers will have access to individual responses. Results of the survey will only be presented publicly as aggregate summaries. If you have any questions about this research or you feel you need more information to complete this survey or you would like to receive a report of the general results of this project please send an email to Dr. Matthew Stephan at matthew.stephan@miamioh.edu , unless you have already done so.</a:t>
            </a:r>
          </a:p>
          <a:p>
            <a:r>
              <a:rPr lang="en-US" sz="1600" dirty="0" smtClean="0"/>
              <a:t>If you have questions or concerns about the rights of research subjects, you may contact our reviewing body: the Research Ethics and Integrity Office at Miami University at (513) 529-3600 or humansubjects@miamioh.edu.</a:t>
            </a:r>
          </a:p>
          <a:p>
            <a:r>
              <a:rPr lang="en-US" sz="1600" dirty="0" smtClean="0"/>
              <a:t>‐‐‐‐ Thank you for your participation. Dr. Matthew Stephan</a:t>
            </a:r>
          </a:p>
          <a:p>
            <a:r>
              <a:rPr lang="en-US" sz="1600" dirty="0" smtClean="0"/>
              <a:t>If you agree, please select "Yes". Otherwise, you may click "No" or close the page.</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dirty="0" smtClean="0" sz="1600"/>
                        <a:t>#</a:t>
                      </a:r>
                      <a:endParaRPr lang="en-US" sz="1600" dirty="0"/>
                    </a:p>
                  </a:txBody>
                  <a:tcPr/>
                </a:tc>
                <a:tc>
                  <a:txBody>
                    <a:bodyPr/>
                    <a:lstStyle/>
                    <a:p>
                      <a:r>
                        <a:rPr lang="en-US" dirty="0" smtClean="0" sz="1600"/>
                        <a:t>Answer</a:t>
                      </a:r>
                      <a:endParaRPr lang="en-US" sz="1600" dirty="0"/>
                    </a:p>
                  </a:txBody>
                  <a:tcPr/>
                </a:tc>
                <a:tc>
                  <a:txBody>
                    <a:bodyPr/>
                    <a:lstStyle/>
                    <a:p>
                      <a:r>
                        <a:rPr lang="en-US" dirty="0" smtClean="0" sz="1600"/>
                        <a:t>%</a:t>
                      </a:r>
                      <a:endParaRPr lang="en-US" sz="1600" dirty="0"/>
                    </a:p>
                  </a:txBody>
                  <a:tcPr/>
                </a:tc>
                <a:tc>
                  <a:txBody>
                    <a:bodyPr/>
                    <a:lstStyle/>
                    <a:p>
                      <a:r>
                        <a:rPr lang="en-US" dirty="0" smtClean="0" sz="1600"/>
                        <a:t>Count</a:t>
                      </a:r>
                      <a:endParaRPr lang="en-US" sz="1600" dirty="0"/>
                    </a:p>
                  </a:txBody>
                  <a:tcPr/>
                </a:tc>
              </a:tr>
              <a:tr h="370840">
                <a:tc>
                  <a:txBody>
                    <a:bodyPr/>
                    <a:lstStyle/>
                    <a:p>
                      <a:r>
                        <a:rPr lang="en-US" dirty="0" smtClean="0" sz="1600"/>
                        <a:t>1</a:t>
                      </a:r>
                      <a:endParaRPr lang="en-US" sz="1600" dirty="0"/>
                    </a:p>
                  </a:txBody>
                  <a:tcPr/>
                </a:tc>
                <a:tc>
                  <a:txBody>
                    <a:bodyPr/>
                    <a:lstStyle/>
                    <a:p>
                      <a:r>
                        <a:rPr lang="en-US" dirty="0" smtClean="0" sz="1600"/>
                        <a:t>Yes</a:t>
                      </a:r>
                      <a:endParaRPr lang="en-US" sz="1600" dirty="0"/>
                    </a:p>
                  </a:txBody>
                  <a:tcPr/>
                </a:tc>
                <a:tc>
                  <a:txBody>
                    <a:bodyPr/>
                    <a:lstStyle/>
                    <a:p>
                      <a:r>
                        <a:rPr lang="en-US" dirty="0" smtClean="0" sz="1600"/>
                        <a:t>100.00%</a:t>
                      </a:r>
                      <a:endParaRPr lang="en-US" sz="1600" dirty="0"/>
                    </a:p>
                  </a:txBody>
                  <a:tcPr/>
                </a:tc>
                <a:tc>
                  <a:txBody>
                    <a:bodyPr/>
                    <a:lstStyle/>
                    <a:p>
                      <a:r>
                        <a:rPr lang="en-US" dirty="0" smtClean="0" sz="1600"/>
                        <a:t>50</a:t>
                      </a:r>
                      <a:endParaRPr lang="en-US" sz="1600" dirty="0"/>
                    </a:p>
                  </a:txBody>
                  <a:tcPr/>
                </a:tc>
              </a:tr>
              <a:tr h="370840">
                <a:tc>
                  <a:txBody>
                    <a:bodyPr/>
                    <a:lstStyle/>
                    <a:p>
                      <a:r>
                        <a:rPr lang="en-US" dirty="0" smtClean="0" sz="1600"/>
                        <a:t>2</a:t>
                      </a:r>
                      <a:endParaRPr lang="en-US" sz="1600" dirty="0"/>
                    </a:p>
                  </a:txBody>
                  <a:tcPr/>
                </a:tc>
                <a:tc>
                  <a:txBody>
                    <a:bodyPr/>
                    <a:lstStyle/>
                    <a:p>
                      <a:r>
                        <a:rPr lang="en-US" dirty="0" smtClean="0" sz="1600"/>
                        <a:t>No</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r>
              <a:tr h="370840">
                <a:tc>
                  <a:txBody>
                    <a:bodyPr/>
                    <a:lstStyle/>
                    <a:p>
                      <a:r>
                        <a:rPr lang="en-US" dirty="0" smtClean="0" sz="1600"/>
                        <a:t/>
                      </a:r>
                      <a:endParaRPr lang="en-US" sz="1600" dirty="0"/>
                    </a:p>
                  </a:txBody>
                  <a:tcPr/>
                </a:tc>
                <a:tc>
                  <a:txBody>
                    <a:bodyPr/>
                    <a:lstStyle/>
                    <a:p>
                      <a:r>
                        <a:rPr lang="en-US" dirty="0" smtClean="0" sz="1600"/>
                        <a:t>Total</a:t>
                      </a:r>
                      <a:endParaRPr lang="en-US" sz="1600" dirty="0"/>
                    </a:p>
                  </a:txBody>
                  <a:tcPr/>
                </a:tc>
                <a:tc>
                  <a:txBody>
                    <a:bodyPr/>
                    <a:lstStyle/>
                    <a:p>
                      <a:r>
                        <a:rPr lang="en-US" dirty="0" smtClean="0" sz="1600"/>
                        <a:t>100%</a:t>
                      </a:r>
                      <a:endParaRPr lang="en-US" sz="1600" dirty="0"/>
                    </a:p>
                  </a:txBody>
                  <a:tcPr/>
                </a:tc>
                <a:tc>
                  <a:txBody>
                    <a:bodyPr/>
                    <a:lstStyle/>
                    <a:p>
                      <a:r>
                        <a:rPr lang="en-US" dirty="0" smtClean="0" sz="1600"/>
                        <a:t>50</a:t>
                      </a:r>
                      <a:endParaRPr lang="en-US" sz="1600" dirty="0"/>
                    </a:p>
                  </a:txBody>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2200" dirty="0" smtClean="0"/>
              <a:t>Q4.4 - What other comments, observations, or conclusions do you have?</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What other comments, observations, or conclusions do you have?</a:t>
                      </a:r>
                      <a:endParaRPr lang="en-US" sz="1600" dirty="0"/>
                    </a:p>
                  </a:txBody>
                  <a:tcPr/>
                </a:tc>
              </a:tr>
              <a:tr h="370840">
                <a:tc>
                  <a:txBody>
                    <a:bodyPr/>
                    <a:lstStyle/>
                    <a:p>
                      <a:r>
                        <a:rPr lang="en-US" dirty="0" smtClean="0" sz="1600"/>
                        <a:t>No down side</a:t>
                      </a:r>
                      <a:endParaRPr lang="en-US" sz="1600" dirty="0"/>
                    </a:p>
                  </a:txBody>
                  <a:tcPr/>
                </a:tc>
              </a:tr>
              <a:tr h="370840">
                <a:tc>
                  <a:txBody>
                    <a:bodyPr/>
                    <a:lstStyle/>
                    <a:p>
                      <a:r>
                        <a:rPr lang="en-US" dirty="0" smtClean="0" sz="1600"/>
                        <a:t>Thank you for getting this going. I would love for more multiple monitor stations in Benton, or increased availability of the lab with them so I can use them outside of class.</a:t>
                      </a:r>
                      <a:endParaRPr lang="en-US" sz="1600" dirty="0"/>
                    </a:p>
                  </a:txBody>
                  <a:tcPr/>
                </a:tc>
              </a:tr>
              <a:tr h="370840">
                <a:tc>
                  <a:txBody>
                    <a:bodyPr/>
                    <a:lstStyle/>
                    <a:p>
                      <a:r>
                        <a:rPr lang="en-US" dirty="0" smtClean="0" sz="1600"/>
                        <a:t>Sometimes I would type in the wrong keyboard lol</a:t>
                      </a:r>
                      <a:endParaRPr lang="en-US" sz="1600" dirty="0"/>
                    </a:p>
                  </a:txBody>
                  <a:tcPr/>
                </a:tc>
              </a:tr>
              <a:tr h="370840">
                <a:tc>
                  <a:txBody>
                    <a:bodyPr/>
                    <a:lstStyle/>
                    <a:p>
                      <a:r>
                        <a:rPr lang="en-US" dirty="0" smtClean="0" sz="1600"/>
                        <a:t>multiple monitors is good, but if the total area of screen is same as only one screen than it's becomes not to effective. Because the larger size single screen can have nearly same function as multiple monitor did. So it's better to have larger size multiple monitor.</a:t>
                      </a:r>
                      <a:endParaRPr lang="en-US" sz="1600" dirty="0"/>
                    </a:p>
                  </a:txBody>
                  <a:tcPr/>
                </a:tc>
              </a:tr>
              <a:tr h="370840">
                <a:tc>
                  <a:txBody>
                    <a:bodyPr/>
                    <a:lstStyle/>
                    <a:p>
                      <a:r>
                        <a:rPr lang="en-US" dirty="0" smtClean="0" sz="1600"/>
                        <a:t>They're great. It's how the real world codes. </a:t>
                      </a:r>
                      <a:endParaRPr lang="en-US" sz="1600" dirty="0"/>
                    </a:p>
                  </a:txBody>
                  <a:tcPr/>
                </a:tc>
              </a:tr>
              <a:tr h="370840">
                <a:tc>
                  <a:txBody>
                    <a:bodyPr/>
                    <a:lstStyle/>
                    <a:p>
                      <a:r>
                        <a:rPr lang="en-US" dirty="0" smtClean="0" sz="1600"/>
                        <a:t>I've only briefly used multiple monitors before, but it felt really nice for workflow. It instantly felt like I had more real estate to work with, and I never felt crowded or confused navigating between different windows (sometimes on a single monitor it can feel cramped or confusing when there are many windows open)</a:t>
                      </a:r>
                      <a:endParaRPr lang="en-US" sz="1600" dirty="0"/>
                    </a:p>
                  </a:txBody>
                  <a:tcPr/>
                </a:tc>
              </a:tr>
              <a:tr h="370840">
                <a:tc>
                  <a:txBody>
                    <a:bodyPr/>
                    <a:lstStyle/>
                    <a:p>
                      <a:r>
                        <a:rPr lang="en-US" dirty="0" smtClean="0" sz="1600"/>
                        <a:t>Using two monitors was a major improvement to the lab experience -- dual monitors made it easier to program and follow instructions / reference programming resources as well as complete the labs in less time.  As a result, it also made the labs more enjoyable.</a:t>
                      </a:r>
                      <a:endParaRPr lang="en-US" sz="1600" dirty="0"/>
                    </a:p>
                  </a:txBody>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2200" dirty="0" smtClean="0"/>
              <a:t>Q4.4 - What other comments, observations, or conclusions do you have?</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8349264"/>
              </a:tblGrid>
              <a:tr h="370840">
                <a:tc>
                  <a:txBody>
                    <a:bodyPr/>
                    <a:lstStyle/>
                    <a:p>
                      <a:r>
                        <a:rPr lang="en-US" dirty="0" smtClean="0" sz="1600"/>
                        <a:t>What other comments, observations, or conclusions do you have?</a:t>
                      </a:r>
                      <a:endParaRPr lang="en-US" sz="1600" dirty="0"/>
                    </a:p>
                  </a:txBody>
                  <a:tcPr/>
                </a:tc>
              </a:tr>
              <a:tr h="370840">
                <a:tc>
                  <a:txBody>
                    <a:bodyPr/>
                    <a:lstStyle/>
                    <a:p>
                      <a:r>
                        <a:rPr lang="en-US" dirty="0" smtClean="0" sz="1600"/>
                        <a:t>I thought it was a wise decision to have multiple monitors, and most other colleges I visited prior to coming to Miami also had multiple monitors.</a:t>
                      </a:r>
                      <a:endParaRPr lang="en-US" sz="1600" dirty="0"/>
                    </a:p>
                  </a:txBody>
                  <a:tcPr/>
                </a:tc>
              </a:tr>
              <a:tr h="370840">
                <a:tc>
                  <a:txBody>
                    <a:bodyPr/>
                    <a:lstStyle/>
                    <a:p>
                      <a:r>
                        <a:rPr lang="en-US" dirty="0" smtClean="0" sz="1600"/>
                        <a:t>I use two monitors for my setup, and the only qualm I have is that I don't have 3.</a:t>
                      </a:r>
                      <a:endParaRPr lang="en-US" sz="1600" dirty="0"/>
                    </a:p>
                  </a:txBody>
                  <a:tcPr/>
                </a:tc>
              </a:tr>
              <a:tr h="370840">
                <a:tc>
                  <a:txBody>
                    <a:bodyPr/>
                    <a:lstStyle/>
                    <a:p>
                      <a:r>
                        <a:rPr lang="en-US" dirty="0" smtClean="0" sz="1600"/>
                        <a:t>Overall, I liked the addition of the multiple monitors.</a:t>
                      </a:r>
                      <a:endParaRPr lang="en-US" sz="1600" dirty="0"/>
                    </a:p>
                  </a:txBody>
                  <a:tcPr/>
                </a:tc>
              </a:tr>
              <a:tr h="370840">
                <a:tc>
                  <a:txBody>
                    <a:bodyPr/>
                    <a:lstStyle/>
                    <a:p>
                      <a:r>
                        <a:rPr lang="en-US" dirty="0" smtClean="0" sz="1600"/>
                        <a:t>I found myself primarily using my laptop, even when multiple monitors were available, simply because it made taking my work on the go significantly easier.   For the CSE 271 labs, I generally like to start the lab in class on my computer and then simply take it with me to make working outside of class/lab much easier.</a:t>
                      </a:r>
                      <a:endParaRPr lang="en-US" sz="1600" dirty="0"/>
                    </a:p>
                  </a:txBody>
                  <a:tcPr/>
                </a:tc>
              </a:tr>
              <a:tr h="370840">
                <a:tc>
                  <a:txBody>
                    <a:bodyPr/>
                    <a:lstStyle/>
                    <a:p>
                      <a:r>
                        <a:rPr lang="en-US" dirty="0" smtClean="0" sz="1600"/>
                        <a:t>I liked the dual monitors.</a:t>
                      </a:r>
                      <a:endParaRPr lang="en-US" sz="1600" dirty="0"/>
                    </a:p>
                  </a:txBody>
                  <a:tcPr/>
                </a:tc>
              </a:tr>
              <a:tr h="370840">
                <a:tc>
                  <a:txBody>
                    <a:bodyPr/>
                    <a:lstStyle/>
                    <a:p>
                      <a:r>
                        <a:rPr lang="en-US" dirty="0" smtClean="0" sz="1600"/>
                        <a:t>Having multiple monitors greatly impacted the easiness of working on labs during class</a:t>
                      </a:r>
                      <a:endParaRPr lang="en-US" sz="1600" dirty="0"/>
                    </a:p>
                  </a:txBody>
                  <a:tcPr/>
                </a:tc>
              </a:tr>
              <a:tr h="370840">
                <a:tc>
                  <a:txBody>
                    <a:bodyPr/>
                    <a:lstStyle/>
                    <a:p>
                      <a:r>
                        <a:rPr lang="en-US" dirty="0" smtClean="0" sz="1600"/>
                        <a:t>I really loved having multiple monitors in lab, as that is what I prefer for programming in general.</a:t>
                      </a:r>
                      <a:endParaRPr lang="en-US" sz="1600" dirty="0"/>
                    </a:p>
                  </a:txBody>
                  <a:tcPr/>
                </a:tc>
              </a:tr>
              <a:tr h="370840">
                <a:tc>
                  <a:txBody>
                    <a:bodyPr/>
                    <a:lstStyle/>
                    <a:p>
                      <a:r>
                        <a:rPr lang="en-US" dirty="0" smtClean="0" sz="1600"/>
                        <a:t>It's a no-brainer for me... use multiple monitors when they are available. I would love to have multiple monitors for when I do CAD work.</a:t>
                      </a:r>
                      <a:endParaRPr lang="en-US" sz="1600" dirty="0"/>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200000"/>
            <a:ext cx="8229600" cy="369332"/>
          </a:xfrm>
          <a:prstGeom prst="rect">
            <a:avLst/>
          </a:prstGeom>
          <a:noFill/>
        </p:spPr>
        <p:txBody>
          <a:bodyPr wrap="square" rtlCol="0"/>
          <a:lstStyle/>
          <a:p>
            <a:r>
              <a:rPr lang="en-US" sz="2200" dirty="0" smtClean="0"/>
              <a:t>Q4.3 - Topics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2000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2200" dirty="0" smtClean="0"/>
              <a:t>Q4.3 - Topics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2783088"/>
                <a:gridCol w="2783088"/>
                <a:gridCol w="2783088"/>
              </a:tblGrid>
              <a:tr h="370840">
                <a:tc>
                  <a:txBody>
                    <a:bodyPr/>
                    <a:lstStyle/>
                    <a:p>
                      <a:r>
                        <a:rPr lang="en-US" dirty="0" smtClean="0" sz="1600"/>
                        <a:t>Answer</a:t>
                      </a:r>
                      <a:endParaRPr lang="en-US" sz="1600" dirty="0"/>
                    </a:p>
                  </a:txBody>
                  <a:tcPr/>
                </a:tc>
                <a:tc>
                  <a:txBody>
                    <a:bodyPr/>
                    <a:lstStyle/>
                    <a:p>
                      <a:r>
                        <a:rPr lang="en-US" dirty="0" smtClean="0" sz="1600"/>
                        <a:t>%</a:t>
                      </a:r>
                      <a:endParaRPr lang="en-US" sz="1600" dirty="0"/>
                    </a:p>
                  </a:txBody>
                  <a:tcPr/>
                </a:tc>
                <a:tc>
                  <a:txBody>
                    <a:bodyPr/>
                    <a:lstStyle/>
                    <a:p>
                      <a:r>
                        <a:rPr lang="en-US" dirty="0" smtClean="0" sz="1600"/>
                        <a:t>Count</a:t>
                      </a:r>
                      <a:endParaRPr lang="en-US" sz="1600" dirty="0"/>
                    </a:p>
                  </a:txBody>
                  <a:tcPr/>
                </a:tc>
              </a:tr>
              <a:tr h="370840">
                <a:tc>
                  <a:txBody>
                    <a:bodyPr/>
                    <a:lstStyle/>
                    <a:p>
                      <a:r>
                        <a:rPr lang="en-US" dirty="0" smtClean="0" sz="1600"/>
                        <a:t>Total</a:t>
                      </a:r>
                      <a:endParaRPr lang="en-US" sz="1600" dirty="0"/>
                    </a:p>
                  </a:txBody>
                  <a:tcPr/>
                </a:tc>
                <a:tc>
                  <a:txBody>
                    <a:bodyPr/>
                    <a:lstStyle/>
                    <a:p>
                      <a:r>
                        <a:rPr lang="en-US" dirty="0" smtClean="0" sz="1600"/>
                        <a:t>100%</a:t>
                      </a:r>
                      <a:endParaRPr lang="en-US" sz="1600" dirty="0"/>
                    </a:p>
                  </a:txBody>
                  <a:tcPr/>
                </a:tc>
                <a:tc>
                  <a:txBody>
                    <a:bodyPr/>
                    <a:lstStyle/>
                    <a:p>
                      <a:r>
                        <a:rPr lang="en-US" dirty="0" smtClean="0" sz="1600"/>
                        <a:t>0</a:t>
                      </a:r>
                      <a:endParaRPr lang="en-US" sz="1600"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200000"/>
            <a:ext cx="8229600" cy="369332"/>
          </a:xfrm>
          <a:prstGeom prst="rect">
            <a:avLst/>
          </a:prstGeom>
          <a:noFill/>
        </p:spPr>
        <p:txBody>
          <a:bodyPr wrap="square" rtlCol="0"/>
          <a:lstStyle/>
          <a:p>
            <a:r>
              <a:rPr lang="en-US" sz="2200" dirty="0" smtClean="0"/>
              <a:t>Q2.1 - Was this your first time using multiple monitors?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2200" dirty="0" smtClean="0"/>
              <a:t>Q2.1 - Was this your first time using multiple monitors?</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dirty="0" smtClean="0" sz="1600"/>
                        <a:t>#</a:t>
                      </a:r>
                      <a:endParaRPr lang="en-US" sz="1600" dirty="0"/>
                    </a:p>
                  </a:txBody>
                  <a:tcPr/>
                </a:tc>
                <a:tc>
                  <a:txBody>
                    <a:bodyPr/>
                    <a:lstStyle/>
                    <a:p>
                      <a:r>
                        <a:rPr lang="en-US" dirty="0" smtClean="0" sz="1600"/>
                        <a:t>Answer</a:t>
                      </a:r>
                      <a:endParaRPr lang="en-US" sz="1600" dirty="0"/>
                    </a:p>
                  </a:txBody>
                  <a:tcPr/>
                </a:tc>
                <a:tc>
                  <a:txBody>
                    <a:bodyPr/>
                    <a:lstStyle/>
                    <a:p>
                      <a:r>
                        <a:rPr lang="en-US" dirty="0" smtClean="0" sz="1600"/>
                        <a:t>%</a:t>
                      </a:r>
                      <a:endParaRPr lang="en-US" sz="1600" dirty="0"/>
                    </a:p>
                  </a:txBody>
                  <a:tcPr/>
                </a:tc>
                <a:tc>
                  <a:txBody>
                    <a:bodyPr/>
                    <a:lstStyle/>
                    <a:p>
                      <a:r>
                        <a:rPr lang="en-US" dirty="0" smtClean="0" sz="1600"/>
                        <a:t>Count</a:t>
                      </a:r>
                      <a:endParaRPr lang="en-US" sz="1600" dirty="0"/>
                    </a:p>
                  </a:txBody>
                  <a:tcPr/>
                </a:tc>
              </a:tr>
              <a:tr h="370840">
                <a:tc>
                  <a:txBody>
                    <a:bodyPr/>
                    <a:lstStyle/>
                    <a:p>
                      <a:r>
                        <a:rPr lang="en-US" dirty="0" smtClean="0" sz="1600"/>
                        <a:t>1</a:t>
                      </a:r>
                      <a:endParaRPr lang="en-US" sz="1600" dirty="0"/>
                    </a:p>
                  </a:txBody>
                  <a:tcPr/>
                </a:tc>
                <a:tc>
                  <a:txBody>
                    <a:bodyPr/>
                    <a:lstStyle/>
                    <a:p>
                      <a:r>
                        <a:rPr lang="en-US" dirty="0" smtClean="0" sz="1600"/>
                        <a:t>Yes</a:t>
                      </a:r>
                      <a:endParaRPr lang="en-US" sz="1600" dirty="0"/>
                    </a:p>
                  </a:txBody>
                  <a:tcPr/>
                </a:tc>
                <a:tc>
                  <a:txBody>
                    <a:bodyPr/>
                    <a:lstStyle/>
                    <a:p>
                      <a:r>
                        <a:rPr lang="en-US" dirty="0" smtClean="0" sz="1600"/>
                        <a:t>29.79%</a:t>
                      </a:r>
                      <a:endParaRPr lang="en-US" sz="1600" dirty="0"/>
                    </a:p>
                  </a:txBody>
                  <a:tcPr/>
                </a:tc>
                <a:tc>
                  <a:txBody>
                    <a:bodyPr/>
                    <a:lstStyle/>
                    <a:p>
                      <a:r>
                        <a:rPr lang="en-US" dirty="0" smtClean="0" sz="1600"/>
                        <a:t>14</a:t>
                      </a:r>
                      <a:endParaRPr lang="en-US" sz="1600" dirty="0"/>
                    </a:p>
                  </a:txBody>
                  <a:tcPr/>
                </a:tc>
              </a:tr>
              <a:tr h="370840">
                <a:tc>
                  <a:txBody>
                    <a:bodyPr/>
                    <a:lstStyle/>
                    <a:p>
                      <a:r>
                        <a:rPr lang="en-US" dirty="0" smtClean="0" sz="1600"/>
                        <a:t>2</a:t>
                      </a:r>
                      <a:endParaRPr lang="en-US" sz="1600" dirty="0"/>
                    </a:p>
                  </a:txBody>
                  <a:tcPr/>
                </a:tc>
                <a:tc>
                  <a:txBody>
                    <a:bodyPr/>
                    <a:lstStyle/>
                    <a:p>
                      <a:r>
                        <a:rPr lang="en-US" dirty="0" smtClean="0" sz="1600"/>
                        <a:t>No</a:t>
                      </a:r>
                      <a:endParaRPr lang="en-US" sz="1600" dirty="0"/>
                    </a:p>
                  </a:txBody>
                  <a:tcPr/>
                </a:tc>
                <a:tc>
                  <a:txBody>
                    <a:bodyPr/>
                    <a:lstStyle/>
                    <a:p>
                      <a:r>
                        <a:rPr lang="en-US" dirty="0" smtClean="0" sz="1600"/>
                        <a:t>70.21%</a:t>
                      </a:r>
                      <a:endParaRPr lang="en-US" sz="1600" dirty="0"/>
                    </a:p>
                  </a:txBody>
                  <a:tcPr/>
                </a:tc>
                <a:tc>
                  <a:txBody>
                    <a:bodyPr/>
                    <a:lstStyle/>
                    <a:p>
                      <a:r>
                        <a:rPr lang="en-US" dirty="0" smtClean="0" sz="1600"/>
                        <a:t>33</a:t>
                      </a:r>
                      <a:endParaRPr lang="en-US" sz="1600" dirty="0"/>
                    </a:p>
                  </a:txBody>
                  <a:tcPr/>
                </a:tc>
              </a:tr>
              <a:tr h="370840">
                <a:tc>
                  <a:txBody>
                    <a:bodyPr/>
                    <a:lstStyle/>
                    <a:p>
                      <a:r>
                        <a:rPr lang="en-US" dirty="0" smtClean="0" sz="1600"/>
                        <a:t/>
                      </a:r>
                      <a:endParaRPr lang="en-US" sz="1600" dirty="0"/>
                    </a:p>
                  </a:txBody>
                  <a:tcPr/>
                </a:tc>
                <a:tc>
                  <a:txBody>
                    <a:bodyPr/>
                    <a:lstStyle/>
                    <a:p>
                      <a:r>
                        <a:rPr lang="en-US" dirty="0" smtClean="0" sz="1600"/>
                        <a:t>Total</a:t>
                      </a:r>
                      <a:endParaRPr lang="en-US" sz="1600" dirty="0"/>
                    </a:p>
                  </a:txBody>
                  <a:tcPr/>
                </a:tc>
                <a:tc>
                  <a:txBody>
                    <a:bodyPr/>
                    <a:lstStyle/>
                    <a:p>
                      <a:r>
                        <a:rPr lang="en-US" dirty="0" smtClean="0" sz="1600"/>
                        <a:t>100%</a:t>
                      </a:r>
                      <a:endParaRPr lang="en-US" sz="1600" dirty="0"/>
                    </a:p>
                  </a:txBody>
                  <a:tcPr/>
                </a:tc>
                <a:tc>
                  <a:txBody>
                    <a:bodyPr/>
                    <a:lstStyle/>
                    <a:p>
                      <a:r>
                        <a:rPr lang="en-US" dirty="0" smtClean="0" sz="1600"/>
                        <a:t>47</a:t>
                      </a:r>
                      <a:endParaRPr lang="en-US" sz="1600"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200000"/>
            <a:ext cx="8229600" cy="369332"/>
          </a:xfrm>
          <a:prstGeom prst="rect">
            <a:avLst/>
          </a:prstGeom>
          <a:noFill/>
        </p:spPr>
        <p:txBody>
          <a:bodyPr wrap="square" rtlCol="0"/>
          <a:lstStyle/>
          <a:p>
            <a:r>
              <a:rPr lang="en-US" sz="2200" dirty="0" smtClean="0"/>
              <a:t>Q2.2 - Was this your first time using multiple monitors for programming?</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2200" dirty="0" smtClean="0"/>
              <a:t>Q2.2 - Was this your first time using multiple monitors for programming?</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2087316"/>
                <a:gridCol w="2087316"/>
                <a:gridCol w="2087316"/>
                <a:gridCol w="2087316"/>
              </a:tblGrid>
              <a:tr h="370840">
                <a:tc>
                  <a:txBody>
                    <a:bodyPr/>
                    <a:lstStyle/>
                    <a:p>
                      <a:r>
                        <a:rPr lang="en-US" dirty="0" smtClean="0" sz="1600"/>
                        <a:t>#</a:t>
                      </a:r>
                      <a:endParaRPr lang="en-US" sz="1600" dirty="0"/>
                    </a:p>
                  </a:txBody>
                  <a:tcPr/>
                </a:tc>
                <a:tc>
                  <a:txBody>
                    <a:bodyPr/>
                    <a:lstStyle/>
                    <a:p>
                      <a:r>
                        <a:rPr lang="en-US" dirty="0" smtClean="0" sz="1600"/>
                        <a:t>Answer</a:t>
                      </a:r>
                      <a:endParaRPr lang="en-US" sz="1600" dirty="0"/>
                    </a:p>
                  </a:txBody>
                  <a:tcPr/>
                </a:tc>
                <a:tc>
                  <a:txBody>
                    <a:bodyPr/>
                    <a:lstStyle/>
                    <a:p>
                      <a:r>
                        <a:rPr lang="en-US" dirty="0" smtClean="0" sz="1600"/>
                        <a:t>%</a:t>
                      </a:r>
                      <a:endParaRPr lang="en-US" sz="1600" dirty="0"/>
                    </a:p>
                  </a:txBody>
                  <a:tcPr/>
                </a:tc>
                <a:tc>
                  <a:txBody>
                    <a:bodyPr/>
                    <a:lstStyle/>
                    <a:p>
                      <a:r>
                        <a:rPr lang="en-US" dirty="0" smtClean="0" sz="1600"/>
                        <a:t>Count</a:t>
                      </a:r>
                      <a:endParaRPr lang="en-US" sz="1600" dirty="0"/>
                    </a:p>
                  </a:txBody>
                  <a:tcPr/>
                </a:tc>
              </a:tr>
              <a:tr h="370840">
                <a:tc>
                  <a:txBody>
                    <a:bodyPr/>
                    <a:lstStyle/>
                    <a:p>
                      <a:r>
                        <a:rPr lang="en-US" dirty="0" smtClean="0" sz="1600"/>
                        <a:t>1</a:t>
                      </a:r>
                      <a:endParaRPr lang="en-US" sz="1600" dirty="0"/>
                    </a:p>
                  </a:txBody>
                  <a:tcPr/>
                </a:tc>
                <a:tc>
                  <a:txBody>
                    <a:bodyPr/>
                    <a:lstStyle/>
                    <a:p>
                      <a:r>
                        <a:rPr lang="en-US" dirty="0" smtClean="0" sz="1600"/>
                        <a:t>Yes</a:t>
                      </a:r>
                      <a:endParaRPr lang="en-US" sz="1600" dirty="0"/>
                    </a:p>
                  </a:txBody>
                  <a:tcPr/>
                </a:tc>
                <a:tc>
                  <a:txBody>
                    <a:bodyPr/>
                    <a:lstStyle/>
                    <a:p>
                      <a:r>
                        <a:rPr lang="en-US" dirty="0" smtClean="0" sz="1600"/>
                        <a:t>65.96%</a:t>
                      </a:r>
                      <a:endParaRPr lang="en-US" sz="1600" dirty="0"/>
                    </a:p>
                  </a:txBody>
                  <a:tcPr/>
                </a:tc>
                <a:tc>
                  <a:txBody>
                    <a:bodyPr/>
                    <a:lstStyle/>
                    <a:p>
                      <a:r>
                        <a:rPr lang="en-US" dirty="0" smtClean="0" sz="1600"/>
                        <a:t>31</a:t>
                      </a:r>
                      <a:endParaRPr lang="en-US" sz="1600" dirty="0"/>
                    </a:p>
                  </a:txBody>
                  <a:tcPr/>
                </a:tc>
              </a:tr>
              <a:tr h="370840">
                <a:tc>
                  <a:txBody>
                    <a:bodyPr/>
                    <a:lstStyle/>
                    <a:p>
                      <a:r>
                        <a:rPr lang="en-US" dirty="0" smtClean="0" sz="1600"/>
                        <a:t>2</a:t>
                      </a:r>
                      <a:endParaRPr lang="en-US" sz="1600" dirty="0"/>
                    </a:p>
                  </a:txBody>
                  <a:tcPr/>
                </a:tc>
                <a:tc>
                  <a:txBody>
                    <a:bodyPr/>
                    <a:lstStyle/>
                    <a:p>
                      <a:r>
                        <a:rPr lang="en-US" dirty="0" smtClean="0" sz="1600"/>
                        <a:t>No</a:t>
                      </a:r>
                      <a:endParaRPr lang="en-US" sz="1600" dirty="0"/>
                    </a:p>
                  </a:txBody>
                  <a:tcPr/>
                </a:tc>
                <a:tc>
                  <a:txBody>
                    <a:bodyPr/>
                    <a:lstStyle/>
                    <a:p>
                      <a:r>
                        <a:rPr lang="en-US" dirty="0" smtClean="0" sz="1600"/>
                        <a:t>34.04%</a:t>
                      </a:r>
                      <a:endParaRPr lang="en-US" sz="1600" dirty="0"/>
                    </a:p>
                  </a:txBody>
                  <a:tcPr/>
                </a:tc>
                <a:tc>
                  <a:txBody>
                    <a:bodyPr/>
                    <a:lstStyle/>
                    <a:p>
                      <a:r>
                        <a:rPr lang="en-US" dirty="0" smtClean="0" sz="1600"/>
                        <a:t>16</a:t>
                      </a:r>
                      <a:endParaRPr lang="en-US" sz="1600" dirty="0"/>
                    </a:p>
                  </a:txBody>
                  <a:tcPr/>
                </a:tc>
              </a:tr>
              <a:tr h="370840">
                <a:tc>
                  <a:txBody>
                    <a:bodyPr/>
                    <a:lstStyle/>
                    <a:p>
                      <a:r>
                        <a:rPr lang="en-US" dirty="0" smtClean="0" sz="1600"/>
                        <a:t/>
                      </a:r>
                      <a:endParaRPr lang="en-US" sz="1600" dirty="0"/>
                    </a:p>
                  </a:txBody>
                  <a:tcPr/>
                </a:tc>
                <a:tc>
                  <a:txBody>
                    <a:bodyPr/>
                    <a:lstStyle/>
                    <a:p>
                      <a:r>
                        <a:rPr lang="en-US" dirty="0" smtClean="0" sz="1600"/>
                        <a:t>Total</a:t>
                      </a:r>
                      <a:endParaRPr lang="en-US" sz="1600" dirty="0"/>
                    </a:p>
                  </a:txBody>
                  <a:tcPr/>
                </a:tc>
                <a:tc>
                  <a:txBody>
                    <a:bodyPr/>
                    <a:lstStyle/>
                    <a:p>
                      <a:r>
                        <a:rPr lang="en-US" dirty="0" smtClean="0" sz="1600"/>
                        <a:t>100%</a:t>
                      </a:r>
                      <a:endParaRPr lang="en-US" sz="1600" dirty="0"/>
                    </a:p>
                  </a:txBody>
                  <a:tcPr/>
                </a:tc>
                <a:tc>
                  <a:txBody>
                    <a:bodyPr/>
                    <a:lstStyle/>
                    <a:p>
                      <a:r>
                        <a:rPr lang="en-US" dirty="0" smtClean="0" sz="1600"/>
                        <a:t>47</a:t>
                      </a:r>
                      <a:endParaRPr lang="en-US" sz="1600"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00000" y="200000"/>
            <a:ext cx="8229600" cy="369332"/>
          </a:xfrm>
          <a:prstGeom prst="rect">
            <a:avLst/>
          </a:prstGeom>
          <a:noFill/>
        </p:spPr>
        <p:txBody>
          <a:bodyPr wrap="square" rtlCol="0"/>
          <a:lstStyle/>
          <a:p>
            <a:r>
              <a:rPr lang="en-US" sz="2200" dirty="0" smtClean="0"/>
              <a:t>Q3.1 - Please indicate how much you agree (left) or disagree (right) with the following statements</a:t>
            </a:r>
            <a:endParaRPr lang="en-US" sz="2200" dirty="0"/>
          </a:p>
        </p:txBody>
      </p:sp>
      <p:pic>
        <p:nvPicPr>
          <p:cNvPr id="3" name="Object 2"/>
          <p:cNvPicPr>
            <a:picLocks noChangeAspect="1"/>
          </p:cNvPicPr>
          <p:nvPr/>
        </p:nvPicPr>
        <p:blipFill>
          <a:blip r:embed="rId2" cstate="print"/>
          <a:stretch>
            <a:fillRect/>
          </a:stretch>
        </p:blipFill>
        <p:spPr>
          <a:xfrm>
            <a:off x="572000" y="1200000"/>
            <a:ext cx="8000000" cy="5000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70000" y="200000"/>
            <a:ext cx="8229600" cy="369332"/>
          </a:xfrm>
          <a:prstGeom prst="rect">
            <a:avLst/>
          </a:prstGeom>
          <a:noFill/>
        </p:spPr>
        <p:txBody>
          <a:bodyPr wrap="square" rtlCol="0"/>
          <a:lstStyle/>
          <a:p>
            <a:r>
              <a:rPr lang="en-US" sz="1600" dirty="0" smtClean="0"/>
              <a:t>Q3.1 - Please indicate how much you agree (left) or disagree (right) with the following statements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1579011935"/>
              </p:ext>
            </p:extLst>
          </p:nvPr>
        </p:nvGraphicFramePr>
        <p:xfrm>
          <a:off x="354000" y="904000"/>
          <a:ext cx="204800000" cy="204800000"/>
        </p:xfrm>
        <a:graphic>
          <a:graphicData uri="http://schemas.openxmlformats.org/drawingml/2006/table">
            <a:tbl>
              <a:tblPr firstRow="1" bandRow="1">
                <a:tableStyleId>{69012ECD-51FC-41F1-AA8D-1B2483CD663E}</a:tableStyleId>
              </a:tblPr>
              <a:tblGrid>
                <a:gridCol w="992752"/>
                <a:gridCol w="992752"/>
                <a:gridCol w="992752"/>
                <a:gridCol w="992752"/>
                <a:gridCol w="992752"/>
                <a:gridCol w="992752"/>
                <a:gridCol w="992752"/>
                <a:gridCol w="992752"/>
                <a:gridCol w="992752"/>
                <a:gridCol w="992752"/>
                <a:gridCol w="992752"/>
                <a:gridCol w="992752"/>
                <a:gridCol w="992752"/>
                <a:gridCol w="992752"/>
                <a:gridCol w="992752"/>
                <a:gridCol w="992752"/>
              </a:tblGrid>
              <a:tr h="370840">
                <a:tc>
                  <a:txBody>
                    <a:bodyPr/>
                    <a:lstStyle/>
                    <a:p>
                      <a:r>
                        <a:rPr lang="en-US" dirty="0" smtClean="0" sz="1600"/>
                        <a:t>#</a:t>
                      </a:r>
                      <a:endParaRPr lang="en-US" sz="1600" dirty="0"/>
                    </a:p>
                  </a:txBody>
                  <a:tcPr/>
                </a:tc>
                <a:tc>
                  <a:txBody>
                    <a:bodyPr/>
                    <a:lstStyle/>
                    <a:p>
                      <a:r>
                        <a:rPr lang="en-US" dirty="0" smtClean="0" sz="1600"/>
                        <a:t>Question</a:t>
                      </a:r>
                      <a:endParaRPr lang="en-US" sz="1600" dirty="0"/>
                    </a:p>
                  </a:txBody>
                  <a:tcPr/>
                </a:tc>
                <a:tc>
                  <a:txBody>
                    <a:bodyPr/>
                    <a:lstStyle/>
                    <a:p>
                      <a:r>
                        <a:rPr lang="en-US" dirty="0" smtClean="0" sz="1600"/>
                        <a:t>Strongly agree</a:t>
                      </a:r>
                      <a:endParaRPr lang="en-US" sz="1600" dirty="0"/>
                    </a:p>
                  </a:txBody>
                  <a:tcPr/>
                </a:tc>
                <a:tc>
                  <a:txBody>
                    <a:bodyPr/>
                    <a:lstStyle/>
                    <a:p>
                      <a:r>
                        <a:rPr lang="en-US" dirty="0" smtClean="0" sz="1600"/>
                        <a:t/>
                      </a:r>
                      <a:endParaRPr lang="en-US" sz="1600" dirty="0"/>
                    </a:p>
                  </a:txBody>
                  <a:tcPr/>
                </a:tc>
                <a:tc>
                  <a:txBody>
                    <a:bodyPr/>
                    <a:lstStyle/>
                    <a:p>
                      <a:r>
                        <a:rPr lang="en-US" dirty="0" smtClean="0" sz="1600"/>
                        <a:t>Agree</a:t>
                      </a:r>
                      <a:endParaRPr lang="en-US" sz="1600" dirty="0"/>
                    </a:p>
                  </a:txBody>
                  <a:tcPr/>
                </a:tc>
                <a:tc>
                  <a:txBody>
                    <a:bodyPr/>
                    <a:lstStyle/>
                    <a:p>
                      <a:r>
                        <a:rPr lang="en-US" dirty="0" smtClean="0" sz="1600"/>
                        <a:t/>
                      </a:r>
                      <a:endParaRPr lang="en-US" sz="1600" dirty="0"/>
                    </a:p>
                  </a:txBody>
                  <a:tcPr/>
                </a:tc>
                <a:tc>
                  <a:txBody>
                    <a:bodyPr/>
                    <a:lstStyle/>
                    <a:p>
                      <a:r>
                        <a:rPr lang="en-US" dirty="0" smtClean="0" sz="1600"/>
                        <a:t>Somewhat agree</a:t>
                      </a:r>
                      <a:endParaRPr lang="en-US" sz="1600" dirty="0"/>
                    </a:p>
                  </a:txBody>
                  <a:tcPr/>
                </a:tc>
                <a:tc>
                  <a:txBody>
                    <a:bodyPr/>
                    <a:lstStyle/>
                    <a:p>
                      <a:r>
                        <a:rPr lang="en-US" dirty="0" smtClean="0" sz="1600"/>
                        <a:t/>
                      </a:r>
                      <a:endParaRPr lang="en-US" sz="1600" dirty="0"/>
                    </a:p>
                  </a:txBody>
                  <a:tcPr/>
                </a:tc>
                <a:tc>
                  <a:txBody>
                    <a:bodyPr/>
                    <a:lstStyle/>
                    <a:p>
                      <a:r>
                        <a:rPr lang="en-US" dirty="0" smtClean="0" sz="1600"/>
                        <a:t>Neither agree nor disagree</a:t>
                      </a:r>
                      <a:endParaRPr lang="en-US" sz="1600" dirty="0"/>
                    </a:p>
                  </a:txBody>
                  <a:tcPr/>
                </a:tc>
                <a:tc>
                  <a:txBody>
                    <a:bodyPr/>
                    <a:lstStyle/>
                    <a:p>
                      <a:r>
                        <a:rPr lang="en-US" dirty="0" smtClean="0" sz="1600"/>
                        <a:t/>
                      </a:r>
                      <a:endParaRPr lang="en-US" sz="1600" dirty="0"/>
                    </a:p>
                  </a:txBody>
                  <a:tcPr/>
                </a:tc>
                <a:tc>
                  <a:txBody>
                    <a:bodyPr/>
                    <a:lstStyle/>
                    <a:p>
                      <a:r>
                        <a:rPr lang="en-US" dirty="0" smtClean="0" sz="1600"/>
                        <a:t>Somewhat disagree</a:t>
                      </a:r>
                      <a:endParaRPr lang="en-US" sz="1600" dirty="0"/>
                    </a:p>
                  </a:txBody>
                  <a:tcPr/>
                </a:tc>
                <a:tc>
                  <a:txBody>
                    <a:bodyPr/>
                    <a:lstStyle/>
                    <a:p>
                      <a:r>
                        <a:rPr lang="en-US" dirty="0" smtClean="0" sz="1600"/>
                        <a:t/>
                      </a:r>
                      <a:endParaRPr lang="en-US" sz="1600" dirty="0"/>
                    </a:p>
                  </a:txBody>
                  <a:tcPr/>
                </a:tc>
                <a:tc>
                  <a:txBody>
                    <a:bodyPr/>
                    <a:lstStyle/>
                    <a:p>
                      <a:r>
                        <a:rPr lang="en-US" dirty="0" smtClean="0" sz="1600"/>
                        <a:t>Disagree</a:t>
                      </a:r>
                      <a:endParaRPr lang="en-US" sz="1600" dirty="0"/>
                    </a:p>
                  </a:txBody>
                  <a:tcPr/>
                </a:tc>
                <a:tc>
                  <a:txBody>
                    <a:bodyPr/>
                    <a:lstStyle/>
                    <a:p>
                      <a:r>
                        <a:rPr lang="en-US" dirty="0" smtClean="0" sz="1600"/>
                        <a:t/>
                      </a:r>
                      <a:endParaRPr lang="en-US" sz="1600" dirty="0"/>
                    </a:p>
                  </a:txBody>
                  <a:tcPr/>
                </a:tc>
                <a:tc>
                  <a:txBody>
                    <a:bodyPr/>
                    <a:lstStyle/>
                    <a:p>
                      <a:r>
                        <a:rPr lang="en-US" dirty="0" smtClean="0" sz="1600"/>
                        <a:t>Strongly disagree</a:t>
                      </a:r>
                      <a:endParaRPr lang="en-US" sz="1600" dirty="0"/>
                    </a:p>
                  </a:txBody>
                  <a:tcPr/>
                </a:tc>
                <a:tc>
                  <a:txBody>
                    <a:bodyPr/>
                    <a:lstStyle/>
                    <a:p>
                      <a:r>
                        <a:rPr lang="en-US" dirty="0" smtClean="0" sz="1600"/>
                        <a:t/>
                      </a:r>
                      <a:endParaRPr lang="en-US" sz="1600" dirty="0"/>
                    </a:p>
                  </a:txBody>
                  <a:tcPr/>
                </a:tc>
              </a:tr>
              <a:tr h="370840">
                <a:tc>
                  <a:txBody>
                    <a:bodyPr/>
                    <a:lstStyle/>
                    <a:p>
                      <a:r>
                        <a:rPr lang="en-US" dirty="0" smtClean="0" sz="1600"/>
                        <a:t>1</a:t>
                      </a:r>
                      <a:endParaRPr lang="en-US" sz="1600" dirty="0"/>
                    </a:p>
                  </a:txBody>
                  <a:tcPr/>
                </a:tc>
                <a:tc>
                  <a:txBody>
                    <a:bodyPr/>
                    <a:lstStyle/>
                    <a:p>
                      <a:r>
                        <a:rPr lang="en-US" dirty="0" smtClean="0" sz="1600"/>
                        <a:t>I would choose to use multiple monitors for programming again in the future</a:t>
                      </a:r>
                      <a:endParaRPr lang="en-US" sz="1600" dirty="0"/>
                    </a:p>
                  </a:txBody>
                  <a:tcPr/>
                </a:tc>
                <a:tc>
                  <a:txBody>
                    <a:bodyPr/>
                    <a:lstStyle/>
                    <a:p>
                      <a:r>
                        <a:rPr lang="en-US" dirty="0" smtClean="0" sz="1600"/>
                        <a:t>31.68%</a:t>
                      </a:r>
                      <a:endParaRPr lang="en-US" sz="1600" dirty="0"/>
                    </a:p>
                  </a:txBody>
                  <a:tcPr/>
                </a:tc>
                <a:tc>
                  <a:txBody>
                    <a:bodyPr/>
                    <a:lstStyle/>
                    <a:p>
                      <a:r>
                        <a:rPr lang="en-US" dirty="0" smtClean="0" sz="1600"/>
                        <a:t>32</a:t>
                      </a:r>
                      <a:endParaRPr lang="en-US" sz="1600" dirty="0"/>
                    </a:p>
                  </a:txBody>
                  <a:tcPr/>
                </a:tc>
                <a:tc>
                  <a:txBody>
                    <a:bodyPr/>
                    <a:lstStyle/>
                    <a:p>
                      <a:r>
                        <a:rPr lang="en-US" dirty="0" smtClean="0" sz="1600"/>
                        <a:t>17.95%</a:t>
                      </a:r>
                      <a:endParaRPr lang="en-US" sz="1600" dirty="0"/>
                    </a:p>
                  </a:txBody>
                  <a:tcPr/>
                </a:tc>
                <a:tc>
                  <a:txBody>
                    <a:bodyPr/>
                    <a:lstStyle/>
                    <a:p>
                      <a:r>
                        <a:rPr lang="en-US" dirty="0" smtClean="0" sz="1600"/>
                        <a:t>7</a:t>
                      </a:r>
                      <a:endParaRPr lang="en-US" sz="1600" dirty="0"/>
                    </a:p>
                  </a:txBody>
                  <a:tcPr/>
                </a:tc>
                <a:tc>
                  <a:txBody>
                    <a:bodyPr/>
                    <a:lstStyle/>
                    <a:p>
                      <a:r>
                        <a:rPr lang="en-US" dirty="0" smtClean="0" sz="1600"/>
                        <a:t>10.53%</a:t>
                      </a:r>
                      <a:endParaRPr lang="en-US" sz="1600" dirty="0"/>
                    </a:p>
                  </a:txBody>
                  <a:tcPr/>
                </a:tc>
                <a:tc>
                  <a:txBody>
                    <a:bodyPr/>
                    <a:lstStyle/>
                    <a:p>
                      <a:r>
                        <a:rPr lang="en-US" dirty="0" smtClean="0" sz="1600"/>
                        <a:t>2</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c>
                  <a:txBody>
                    <a:bodyPr/>
                    <a:lstStyle/>
                    <a:p>
                      <a:r>
                        <a:rPr lang="en-US" dirty="0" smtClean="0" sz="1600"/>
                        <a:t>2.00%</a:t>
                      </a:r>
                      <a:endParaRPr lang="en-US" sz="1600" dirty="0"/>
                    </a:p>
                  </a:txBody>
                  <a:tcPr/>
                </a:tc>
                <a:tc>
                  <a:txBody>
                    <a:bodyPr/>
                    <a:lstStyle/>
                    <a:p>
                      <a:r>
                        <a:rPr lang="en-US" dirty="0" smtClean="0" sz="1600"/>
                        <a:t>1</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r>
              <a:tr h="370840">
                <a:tc>
                  <a:txBody>
                    <a:bodyPr/>
                    <a:lstStyle/>
                    <a:p>
                      <a:r>
                        <a:rPr lang="en-US" dirty="0" smtClean="0" sz="1600"/>
                        <a:t>2</a:t>
                      </a:r>
                      <a:endParaRPr lang="en-US" sz="1600" dirty="0"/>
                    </a:p>
                  </a:txBody>
                  <a:tcPr/>
                </a:tc>
                <a:tc>
                  <a:txBody>
                    <a:bodyPr/>
                    <a:lstStyle/>
                    <a:p>
                      <a:r>
                        <a:rPr lang="en-US" dirty="0" smtClean="0" sz="1600"/>
                        <a:t>Using multiple monitors was very difficult for me and caused me discomfort</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c>
                  <a:txBody>
                    <a:bodyPr/>
                    <a:lstStyle/>
                    <a:p>
                      <a:r>
                        <a:rPr lang="en-US" dirty="0" smtClean="0" sz="1600"/>
                        <a:t>2.56%</a:t>
                      </a:r>
                      <a:endParaRPr lang="en-US" sz="1600" dirty="0"/>
                    </a:p>
                  </a:txBody>
                  <a:tcPr/>
                </a:tc>
                <a:tc>
                  <a:txBody>
                    <a:bodyPr/>
                    <a:lstStyle/>
                    <a:p>
                      <a:r>
                        <a:rPr lang="en-US" dirty="0" smtClean="0" sz="1600"/>
                        <a:t>1</a:t>
                      </a:r>
                      <a:endParaRPr lang="en-US" sz="1600" dirty="0"/>
                    </a:p>
                  </a:txBody>
                  <a:tcPr/>
                </a:tc>
                <a:tc>
                  <a:txBody>
                    <a:bodyPr/>
                    <a:lstStyle/>
                    <a:p>
                      <a:r>
                        <a:rPr lang="en-US" dirty="0" smtClean="0" sz="1600"/>
                        <a:t>5.26%</a:t>
                      </a:r>
                      <a:endParaRPr lang="en-US" sz="1600" dirty="0"/>
                    </a:p>
                  </a:txBody>
                  <a:tcPr/>
                </a:tc>
                <a:tc>
                  <a:txBody>
                    <a:bodyPr/>
                    <a:lstStyle/>
                    <a:p>
                      <a:r>
                        <a:rPr lang="en-US" dirty="0" smtClean="0" sz="1600"/>
                        <a:t>1</a:t>
                      </a:r>
                      <a:endParaRPr lang="en-US" sz="1600" dirty="0"/>
                    </a:p>
                  </a:txBody>
                  <a:tcPr/>
                </a:tc>
                <a:tc>
                  <a:txBody>
                    <a:bodyPr/>
                    <a:lstStyle/>
                    <a:p>
                      <a:r>
                        <a:rPr lang="en-US" dirty="0" smtClean="0" sz="1600"/>
                        <a:t>5.26%</a:t>
                      </a:r>
                      <a:endParaRPr lang="en-US" sz="1600" dirty="0"/>
                    </a:p>
                  </a:txBody>
                  <a:tcPr/>
                </a:tc>
                <a:tc>
                  <a:txBody>
                    <a:bodyPr/>
                    <a:lstStyle/>
                    <a:p>
                      <a:r>
                        <a:rPr lang="en-US" dirty="0" smtClean="0" sz="1600"/>
                        <a:t>1</a:t>
                      </a:r>
                      <a:endParaRPr lang="en-US" sz="1600" dirty="0"/>
                    </a:p>
                  </a:txBody>
                  <a:tcPr/>
                </a:tc>
                <a:tc>
                  <a:txBody>
                    <a:bodyPr/>
                    <a:lstStyle/>
                    <a:p>
                      <a:r>
                        <a:rPr lang="en-US" dirty="0" smtClean="0" sz="1600"/>
                        <a:t>18.18%</a:t>
                      </a:r>
                      <a:endParaRPr lang="en-US" sz="1600" dirty="0"/>
                    </a:p>
                  </a:txBody>
                  <a:tcPr/>
                </a:tc>
                <a:tc>
                  <a:txBody>
                    <a:bodyPr/>
                    <a:lstStyle/>
                    <a:p>
                      <a:r>
                        <a:rPr lang="en-US" dirty="0" smtClean="0" sz="1600"/>
                        <a:t>2</a:t>
                      </a:r>
                      <a:endParaRPr lang="en-US" sz="1600" dirty="0"/>
                    </a:p>
                  </a:txBody>
                  <a:tcPr/>
                </a:tc>
                <a:tc>
                  <a:txBody>
                    <a:bodyPr/>
                    <a:lstStyle/>
                    <a:p>
                      <a:r>
                        <a:rPr lang="en-US" dirty="0" smtClean="0" sz="1600"/>
                        <a:t>14.00%</a:t>
                      </a:r>
                      <a:endParaRPr lang="en-US" sz="1600" dirty="0"/>
                    </a:p>
                  </a:txBody>
                  <a:tcPr/>
                </a:tc>
                <a:tc>
                  <a:txBody>
                    <a:bodyPr/>
                    <a:lstStyle/>
                    <a:p>
                      <a:r>
                        <a:rPr lang="en-US" dirty="0" smtClean="0" sz="1600"/>
                        <a:t>7</a:t>
                      </a:r>
                      <a:endParaRPr lang="en-US" sz="1600" dirty="0"/>
                    </a:p>
                  </a:txBody>
                  <a:tcPr/>
                </a:tc>
                <a:tc>
                  <a:txBody>
                    <a:bodyPr/>
                    <a:lstStyle/>
                    <a:p>
                      <a:r>
                        <a:rPr lang="en-US" dirty="0" smtClean="0" sz="1600"/>
                        <a:t>30.93%</a:t>
                      </a:r>
                      <a:endParaRPr lang="en-US" sz="1600" dirty="0"/>
                    </a:p>
                  </a:txBody>
                  <a:tcPr/>
                </a:tc>
                <a:tc>
                  <a:txBody>
                    <a:bodyPr/>
                    <a:lstStyle/>
                    <a:p>
                      <a:r>
                        <a:rPr lang="en-US" dirty="0" smtClean="0" sz="1600"/>
                        <a:t>30</a:t>
                      </a:r>
                      <a:endParaRPr lang="en-US" sz="1600" dirty="0"/>
                    </a:p>
                  </a:txBody>
                  <a:tcPr/>
                </a:tc>
              </a:tr>
              <a:tr h="370840">
                <a:tc>
                  <a:txBody>
                    <a:bodyPr/>
                    <a:lstStyle/>
                    <a:p>
                      <a:r>
                        <a:rPr lang="en-US" dirty="0" smtClean="0" sz="1600"/>
                        <a:t>3</a:t>
                      </a:r>
                      <a:endParaRPr lang="en-US" sz="1600" dirty="0"/>
                    </a:p>
                  </a:txBody>
                  <a:tcPr/>
                </a:tc>
                <a:tc>
                  <a:txBody>
                    <a:bodyPr/>
                    <a:lstStyle/>
                    <a:p>
                      <a:r>
                        <a:rPr lang="en-US" dirty="0" smtClean="0" sz="1600"/>
                        <a:t>I think programming should be taught by having students use multiple monitors</a:t>
                      </a:r>
                      <a:endParaRPr lang="en-US" sz="1600" dirty="0"/>
                    </a:p>
                  </a:txBody>
                  <a:tcPr/>
                </a:tc>
                <a:tc>
                  <a:txBody>
                    <a:bodyPr/>
                    <a:lstStyle/>
                    <a:p>
                      <a:r>
                        <a:rPr lang="en-US" dirty="0" smtClean="0" sz="1600"/>
                        <a:t>18.81%</a:t>
                      </a:r>
                      <a:endParaRPr lang="en-US" sz="1600" dirty="0"/>
                    </a:p>
                  </a:txBody>
                  <a:tcPr/>
                </a:tc>
                <a:tc>
                  <a:txBody>
                    <a:bodyPr/>
                    <a:lstStyle/>
                    <a:p>
                      <a:r>
                        <a:rPr lang="en-US" dirty="0" smtClean="0" sz="1600"/>
                        <a:t>19</a:t>
                      </a:r>
                      <a:endParaRPr lang="en-US" sz="1600" dirty="0"/>
                    </a:p>
                  </a:txBody>
                  <a:tcPr/>
                </a:tc>
                <a:tc>
                  <a:txBody>
                    <a:bodyPr/>
                    <a:lstStyle/>
                    <a:p>
                      <a:r>
                        <a:rPr lang="en-US" dirty="0" smtClean="0" sz="1600"/>
                        <a:t>25.64%</a:t>
                      </a:r>
                      <a:endParaRPr lang="en-US" sz="1600" dirty="0"/>
                    </a:p>
                  </a:txBody>
                  <a:tcPr/>
                </a:tc>
                <a:tc>
                  <a:txBody>
                    <a:bodyPr/>
                    <a:lstStyle/>
                    <a:p>
                      <a:r>
                        <a:rPr lang="en-US" dirty="0" smtClean="0" sz="1600"/>
                        <a:t>10</a:t>
                      </a:r>
                      <a:endParaRPr lang="en-US" sz="1600" dirty="0"/>
                    </a:p>
                  </a:txBody>
                  <a:tcPr/>
                </a:tc>
                <a:tc>
                  <a:txBody>
                    <a:bodyPr/>
                    <a:lstStyle/>
                    <a:p>
                      <a:r>
                        <a:rPr lang="en-US" dirty="0" smtClean="0" sz="1600"/>
                        <a:t>15.79%</a:t>
                      </a:r>
                      <a:endParaRPr lang="en-US" sz="1600" dirty="0"/>
                    </a:p>
                  </a:txBody>
                  <a:tcPr/>
                </a:tc>
                <a:tc>
                  <a:txBody>
                    <a:bodyPr/>
                    <a:lstStyle/>
                    <a:p>
                      <a:r>
                        <a:rPr lang="en-US" dirty="0" smtClean="0" sz="1600"/>
                        <a:t>3</a:t>
                      </a:r>
                      <a:endParaRPr lang="en-US" sz="1600" dirty="0"/>
                    </a:p>
                  </a:txBody>
                  <a:tcPr/>
                </a:tc>
                <a:tc>
                  <a:txBody>
                    <a:bodyPr/>
                    <a:lstStyle/>
                    <a:p>
                      <a:r>
                        <a:rPr lang="en-US" dirty="0" smtClean="0" sz="1600"/>
                        <a:t>42.11%</a:t>
                      </a:r>
                      <a:endParaRPr lang="en-US" sz="1600" dirty="0"/>
                    </a:p>
                  </a:txBody>
                  <a:tcPr/>
                </a:tc>
                <a:tc>
                  <a:txBody>
                    <a:bodyPr/>
                    <a:lstStyle/>
                    <a:p>
                      <a:r>
                        <a:rPr lang="en-US" dirty="0" smtClean="0" sz="1600"/>
                        <a:t>8</a:t>
                      </a:r>
                      <a:endParaRPr lang="en-US" sz="1600" dirty="0"/>
                    </a:p>
                  </a:txBody>
                  <a:tcPr/>
                </a:tc>
                <a:tc>
                  <a:txBody>
                    <a:bodyPr/>
                    <a:lstStyle/>
                    <a:p>
                      <a:r>
                        <a:rPr lang="en-US" dirty="0" smtClean="0" sz="1600"/>
                        <a:t>9.09%</a:t>
                      </a:r>
                      <a:endParaRPr lang="en-US" sz="1600" dirty="0"/>
                    </a:p>
                  </a:txBody>
                  <a:tcPr/>
                </a:tc>
                <a:tc>
                  <a:txBody>
                    <a:bodyPr/>
                    <a:lstStyle/>
                    <a:p>
                      <a:r>
                        <a:rPr lang="en-US" dirty="0" smtClean="0" sz="1600"/>
                        <a:t>1</a:t>
                      </a:r>
                      <a:endParaRPr lang="en-US" sz="1600" dirty="0"/>
                    </a:p>
                  </a:txBody>
                  <a:tcPr/>
                </a:tc>
                <a:tc>
                  <a:txBody>
                    <a:bodyPr/>
                    <a:lstStyle/>
                    <a:p>
                      <a:r>
                        <a:rPr lang="en-US" dirty="0" smtClean="0" sz="1600"/>
                        <a:t>2.00%</a:t>
                      </a:r>
                      <a:endParaRPr lang="en-US" sz="1600" dirty="0"/>
                    </a:p>
                  </a:txBody>
                  <a:tcPr/>
                </a:tc>
                <a:tc>
                  <a:txBody>
                    <a:bodyPr/>
                    <a:lstStyle/>
                    <a:p>
                      <a:r>
                        <a:rPr lang="en-US" dirty="0" smtClean="0" sz="1600"/>
                        <a:t>1</a:t>
                      </a:r>
                      <a:endParaRPr lang="en-US" sz="1600" dirty="0"/>
                    </a:p>
                  </a:txBody>
                  <a:tcPr/>
                </a:tc>
                <a:tc>
                  <a:txBody>
                    <a:bodyPr/>
                    <a:lstStyle/>
                    <a:p>
                      <a:r>
                        <a:rPr lang="en-US" dirty="0" smtClean="0" sz="1600"/>
                        <a:t>0.00%</a:t>
                      </a:r>
                      <a:endParaRPr lang="en-US" sz="1600" dirty="0"/>
                    </a:p>
                  </a:txBody>
                  <a:tcPr/>
                </a:tc>
                <a:tc>
                  <a:txBody>
                    <a:bodyPr/>
                    <a:lstStyle/>
                    <a:p>
                      <a:r>
                        <a:rPr lang="en-US" dirty="0" smtClean="0" sz="1600"/>
                        <a:t>0</a:t>
                      </a:r>
                      <a:endParaRPr lang="en-US" sz="1600" dirty="0"/>
                    </a:p>
                  </a:txBody>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MS P????"/>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MS P????"/>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vector>
  </TitlesOfParts>
  <Company>officegen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officegen</dc:creator>
  <cp:lastModifiedBy>officegen</cp:lastModifiedBy>
  <cp:revision>1</cp:revision>
  <dcterms:created xsi:type="dcterms:W3CDTF">2017-08-14T19:07:54Z</dcterms:created>
  <dcterms:modified xsi:type="dcterms:W3CDTF">2017-08-14T19:07:54Z</dcterms:modified>
</cp:coreProperties>
</file>