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Cabin"/>
      <p:regular r:id="rId23"/>
      <p:bold r:id="rId24"/>
      <p:italic r:id="rId25"/>
      <p:boldItalic r:id="rId26"/>
    </p:embeddedFont>
    <p:embeddedFont>
      <p:font typeface="Lato"/>
      <p:regular r:id="rId27"/>
      <p:bold r:id="rId28"/>
      <p:italic r:id="rId29"/>
      <p:boldItalic r:id="rId30"/>
    </p:embeddedFont>
    <p:embeddedFont>
      <p:font typeface="Libre Baskerville"/>
      <p:regular r:id="rId31"/>
      <p:bold r:id="rId32"/>
      <p:italic r:id="rId33"/>
    </p:embeddedFont>
    <p:embeddedFont>
      <p:font typeface="Merriweather Black"/>
      <p:bold r:id="rId34"/>
      <p:boldItalic r:id="rId35"/>
    </p:embeddedFont>
    <p:embeddedFont>
      <p:font typeface="Barlow"/>
      <p:regular r:id="rId36"/>
      <p:bold r:id="rId37"/>
      <p:italic r:id="rId38"/>
      <p:boldItalic r:id="rId39"/>
    </p:embeddedFont>
    <p:embeddedFont>
      <p:font typeface="Merriweather"/>
      <p:regular r:id="rId40"/>
      <p:bold r:id="rId41"/>
      <p:italic r:id="rId42"/>
      <p:boldItalic r:id="rId43"/>
    </p:embeddedFont>
    <p:embeddedFont>
      <p:font typeface="Open Sans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erriweather-regular.fntdata"/><Relationship Id="rId20" Type="http://schemas.openxmlformats.org/officeDocument/2006/relationships/slide" Target="slides/slide16.xml"/><Relationship Id="rId42" Type="http://schemas.openxmlformats.org/officeDocument/2006/relationships/font" Target="fonts/Merriweather-italic.fntdata"/><Relationship Id="rId41" Type="http://schemas.openxmlformats.org/officeDocument/2006/relationships/font" Target="fonts/Merriweather-bold.fntdata"/><Relationship Id="rId22" Type="http://schemas.openxmlformats.org/officeDocument/2006/relationships/slide" Target="slides/slide18.xml"/><Relationship Id="rId44" Type="http://schemas.openxmlformats.org/officeDocument/2006/relationships/font" Target="fonts/OpenSans-regular.fntdata"/><Relationship Id="rId21" Type="http://schemas.openxmlformats.org/officeDocument/2006/relationships/slide" Target="slides/slide17.xml"/><Relationship Id="rId43" Type="http://schemas.openxmlformats.org/officeDocument/2006/relationships/font" Target="fonts/Merriweather-boldItalic.fntdata"/><Relationship Id="rId24" Type="http://schemas.openxmlformats.org/officeDocument/2006/relationships/font" Target="fonts/Cabin-bold.fntdata"/><Relationship Id="rId46" Type="http://schemas.openxmlformats.org/officeDocument/2006/relationships/font" Target="fonts/OpenSans-italic.fntdata"/><Relationship Id="rId23" Type="http://schemas.openxmlformats.org/officeDocument/2006/relationships/font" Target="fonts/Cabin-regular.fntdata"/><Relationship Id="rId45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Cabin-boldItalic.fntdata"/><Relationship Id="rId25" Type="http://schemas.openxmlformats.org/officeDocument/2006/relationships/font" Target="fonts/Cabin-italic.fntdata"/><Relationship Id="rId47" Type="http://schemas.openxmlformats.org/officeDocument/2006/relationships/font" Target="fonts/OpenSans-boldItalic.fntdata"/><Relationship Id="rId28" Type="http://schemas.openxmlformats.org/officeDocument/2006/relationships/font" Target="fonts/Lato-bold.fntdata"/><Relationship Id="rId27" Type="http://schemas.openxmlformats.org/officeDocument/2006/relationships/font" Target="fonts/Lat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La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LibreBaskerville-regular.fntdata"/><Relationship Id="rId30" Type="http://schemas.openxmlformats.org/officeDocument/2006/relationships/font" Target="fonts/Lato-boldItalic.fntdata"/><Relationship Id="rId11" Type="http://schemas.openxmlformats.org/officeDocument/2006/relationships/slide" Target="slides/slide7.xml"/><Relationship Id="rId33" Type="http://schemas.openxmlformats.org/officeDocument/2006/relationships/font" Target="fonts/LibreBaskerville-italic.fntdata"/><Relationship Id="rId10" Type="http://schemas.openxmlformats.org/officeDocument/2006/relationships/slide" Target="slides/slide6.xml"/><Relationship Id="rId32" Type="http://schemas.openxmlformats.org/officeDocument/2006/relationships/font" Target="fonts/LibreBaskerville-bold.fntdata"/><Relationship Id="rId13" Type="http://schemas.openxmlformats.org/officeDocument/2006/relationships/slide" Target="slides/slide9.xml"/><Relationship Id="rId35" Type="http://schemas.openxmlformats.org/officeDocument/2006/relationships/font" Target="fonts/MerriweatherBlack-boldItalic.fntdata"/><Relationship Id="rId12" Type="http://schemas.openxmlformats.org/officeDocument/2006/relationships/slide" Target="slides/slide8.xml"/><Relationship Id="rId34" Type="http://schemas.openxmlformats.org/officeDocument/2006/relationships/font" Target="fonts/MerriweatherBlack-bold.fntdata"/><Relationship Id="rId15" Type="http://schemas.openxmlformats.org/officeDocument/2006/relationships/slide" Target="slides/slide11.xml"/><Relationship Id="rId37" Type="http://schemas.openxmlformats.org/officeDocument/2006/relationships/font" Target="fonts/Barlow-bold.fntdata"/><Relationship Id="rId14" Type="http://schemas.openxmlformats.org/officeDocument/2006/relationships/slide" Target="slides/slide10.xml"/><Relationship Id="rId36" Type="http://schemas.openxmlformats.org/officeDocument/2006/relationships/font" Target="fonts/Barlow-regular.fntdata"/><Relationship Id="rId17" Type="http://schemas.openxmlformats.org/officeDocument/2006/relationships/slide" Target="slides/slide13.xml"/><Relationship Id="rId39" Type="http://schemas.openxmlformats.org/officeDocument/2006/relationships/font" Target="fonts/Barlow-boldItalic.fntdata"/><Relationship Id="rId16" Type="http://schemas.openxmlformats.org/officeDocument/2006/relationships/slide" Target="slides/slide12.xml"/><Relationship Id="rId38" Type="http://schemas.openxmlformats.org/officeDocument/2006/relationships/font" Target="fonts/Barlow-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3776a577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3776a577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163361aa7fa_2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163361aa7fa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63361aa7fa_3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163361aa7fa_3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6519b40333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16519b40333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63361aa7fa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163361aa7fa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163361aa7fa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163361aa7fa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63361aa7fa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163361aa7fa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163361aa7fa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163361aa7fa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6519b4033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16519b4033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6519b40333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6519b40333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63361aa7fa_3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63361aa7fa_3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6f0566698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6f056669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6328b48057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6328b48057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63361aa7f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163361aa7f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63361aa7fa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63361aa7fa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63361aa7f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63361aa7f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63361aa7fa_1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63361aa7fa_1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163361aa7fa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163361aa7fa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23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idx="1" type="subTitle"/>
          </p:nvPr>
        </p:nvSpPr>
        <p:spPr>
          <a:xfrm rot="-546">
            <a:off x="3955643" y="3307488"/>
            <a:ext cx="3776700" cy="4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" name="Google Shape;10;p2"/>
          <p:cNvSpPr txBox="1"/>
          <p:nvPr>
            <p:ph type="ctrTitle"/>
          </p:nvPr>
        </p:nvSpPr>
        <p:spPr>
          <a:xfrm>
            <a:off x="3264000" y="1523700"/>
            <a:ext cx="5160000" cy="178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hasCustomPrompt="1" type="title"/>
          </p:nvPr>
        </p:nvSpPr>
        <p:spPr>
          <a:xfrm rot="350">
            <a:off x="1625221" y="1420378"/>
            <a:ext cx="5893500" cy="151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5" name="Google Shape;75;p11"/>
          <p:cNvSpPr txBox="1"/>
          <p:nvPr>
            <p:ph idx="1" type="subTitle"/>
          </p:nvPr>
        </p:nvSpPr>
        <p:spPr>
          <a:xfrm>
            <a:off x="2458275" y="3283013"/>
            <a:ext cx="42273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76" name="Google Shape;76;p11"/>
          <p:cNvCxnSpPr/>
          <p:nvPr/>
        </p:nvCxnSpPr>
        <p:spPr>
          <a:xfrm flipH="1">
            <a:off x="314475" y="295275"/>
            <a:ext cx="1390500" cy="20574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" name="Google Shape;77;p11"/>
          <p:cNvCxnSpPr/>
          <p:nvPr/>
        </p:nvCxnSpPr>
        <p:spPr>
          <a:xfrm flipH="1">
            <a:off x="6943650" y="3619500"/>
            <a:ext cx="1457400" cy="10191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8" name="Google Shape;7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99703" y="4185153"/>
            <a:ext cx="836700" cy="83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06975" y="754874"/>
            <a:ext cx="2983399" cy="298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67423" y="2453515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4601" y="-590549"/>
            <a:ext cx="1812299" cy="1812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1980345" y="1311900"/>
            <a:ext cx="2435400" cy="4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980239" y="1613142"/>
            <a:ext cx="24387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hasCustomPrompt="1" idx="2" type="title"/>
          </p:nvPr>
        </p:nvSpPr>
        <p:spPr>
          <a:xfrm rot="2376">
            <a:off x="4874311" y="2621561"/>
            <a:ext cx="868200" cy="5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/>
          <p:nvPr>
            <p:ph hasCustomPrompt="1" idx="3" type="title"/>
          </p:nvPr>
        </p:nvSpPr>
        <p:spPr>
          <a:xfrm>
            <a:off x="4874305" y="3787125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" name="Google Shape;88;p13"/>
          <p:cNvSpPr txBox="1"/>
          <p:nvPr>
            <p:ph hasCustomPrompt="1" idx="4" type="title"/>
          </p:nvPr>
        </p:nvSpPr>
        <p:spPr>
          <a:xfrm>
            <a:off x="959880" y="2621710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/>
          <p:nvPr>
            <p:ph idx="5" type="title"/>
          </p:nvPr>
        </p:nvSpPr>
        <p:spPr>
          <a:xfrm>
            <a:off x="1978867" y="2465148"/>
            <a:ext cx="24384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0" name="Google Shape;90;p13"/>
          <p:cNvSpPr txBox="1"/>
          <p:nvPr>
            <p:ph idx="6" type="subTitle"/>
          </p:nvPr>
        </p:nvSpPr>
        <p:spPr>
          <a:xfrm>
            <a:off x="1978750" y="2777344"/>
            <a:ext cx="2438400" cy="59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7" type="title"/>
          </p:nvPr>
        </p:nvSpPr>
        <p:spPr>
          <a:xfrm>
            <a:off x="1978867" y="3621106"/>
            <a:ext cx="24384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2" name="Google Shape;92;p13"/>
          <p:cNvSpPr txBox="1"/>
          <p:nvPr>
            <p:ph idx="8" type="subTitle"/>
          </p:nvPr>
        </p:nvSpPr>
        <p:spPr>
          <a:xfrm>
            <a:off x="1978750" y="3942827"/>
            <a:ext cx="2438400" cy="59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9" type="title"/>
          </p:nvPr>
        </p:nvSpPr>
        <p:spPr>
          <a:xfrm>
            <a:off x="5895260" y="3621102"/>
            <a:ext cx="24399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4" name="Google Shape;94;p13"/>
          <p:cNvSpPr txBox="1"/>
          <p:nvPr>
            <p:ph idx="13" type="subTitle"/>
          </p:nvPr>
        </p:nvSpPr>
        <p:spPr>
          <a:xfrm>
            <a:off x="5895253" y="3942825"/>
            <a:ext cx="2439900" cy="59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4" type="title"/>
          </p:nvPr>
        </p:nvSpPr>
        <p:spPr>
          <a:xfrm>
            <a:off x="5895260" y="2465140"/>
            <a:ext cx="24399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13"/>
          <p:cNvSpPr txBox="1"/>
          <p:nvPr>
            <p:ph idx="15" type="subTitle"/>
          </p:nvPr>
        </p:nvSpPr>
        <p:spPr>
          <a:xfrm>
            <a:off x="5895253" y="2777338"/>
            <a:ext cx="2439900" cy="59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6" type="title"/>
          </p:nvPr>
        </p:nvSpPr>
        <p:spPr>
          <a:xfrm>
            <a:off x="5896460" y="1311887"/>
            <a:ext cx="24399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8" name="Google Shape;98;p13"/>
          <p:cNvSpPr txBox="1"/>
          <p:nvPr>
            <p:ph idx="17" type="subTitle"/>
          </p:nvPr>
        </p:nvSpPr>
        <p:spPr>
          <a:xfrm>
            <a:off x="5896454" y="1613131"/>
            <a:ext cx="2439900" cy="59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hasCustomPrompt="1" idx="18" type="title"/>
          </p:nvPr>
        </p:nvSpPr>
        <p:spPr>
          <a:xfrm rot="2376">
            <a:off x="4874289" y="1451380"/>
            <a:ext cx="868200" cy="59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13"/>
          <p:cNvSpPr txBox="1"/>
          <p:nvPr>
            <p:ph hasCustomPrompt="1" idx="19" type="title"/>
          </p:nvPr>
        </p:nvSpPr>
        <p:spPr>
          <a:xfrm rot="1188">
            <a:off x="959875" y="1451225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1" name="Google Shape;101;p13"/>
          <p:cNvSpPr txBox="1"/>
          <p:nvPr>
            <p:ph hasCustomPrompt="1" idx="20" type="title"/>
          </p:nvPr>
        </p:nvSpPr>
        <p:spPr>
          <a:xfrm rot="1188">
            <a:off x="959873" y="3787263"/>
            <a:ext cx="868200" cy="59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2" name="Google Shape;102;p13"/>
          <p:cNvSpPr txBox="1"/>
          <p:nvPr>
            <p:ph idx="21"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/>
          <p:nvPr>
            <p:ph type="title"/>
          </p:nvPr>
        </p:nvSpPr>
        <p:spPr>
          <a:xfrm rot="-984">
            <a:off x="1952500" y="3134134"/>
            <a:ext cx="5238900" cy="60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5" name="Google Shape;105;p14"/>
          <p:cNvSpPr txBox="1"/>
          <p:nvPr>
            <p:ph idx="1" type="subTitle"/>
          </p:nvPr>
        </p:nvSpPr>
        <p:spPr>
          <a:xfrm>
            <a:off x="1952625" y="1404363"/>
            <a:ext cx="5238900" cy="132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06" name="Google Shape;106;p14"/>
          <p:cNvCxnSpPr/>
          <p:nvPr/>
        </p:nvCxnSpPr>
        <p:spPr>
          <a:xfrm>
            <a:off x="371475" y="533400"/>
            <a:ext cx="457200" cy="30384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4"/>
          <p:cNvCxnSpPr/>
          <p:nvPr/>
        </p:nvCxnSpPr>
        <p:spPr>
          <a:xfrm flipH="1" rot="10800000">
            <a:off x="821025" y="3030688"/>
            <a:ext cx="909600" cy="6192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4"/>
          <p:cNvCxnSpPr/>
          <p:nvPr/>
        </p:nvCxnSpPr>
        <p:spPr>
          <a:xfrm>
            <a:off x="8039100" y="1133475"/>
            <a:ext cx="733500" cy="17526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4"/>
          <p:cNvCxnSpPr/>
          <p:nvPr/>
        </p:nvCxnSpPr>
        <p:spPr>
          <a:xfrm flipH="1" rot="10800000">
            <a:off x="7048500" y="2838450"/>
            <a:ext cx="1724100" cy="1866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0" name="Google Shape;11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756079" y="4377179"/>
            <a:ext cx="605402" cy="60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36999" y="-759011"/>
            <a:ext cx="2480996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477" y="3163885"/>
            <a:ext cx="882599" cy="88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76673" y="1482749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89123" y="540002"/>
            <a:ext cx="1169100" cy="116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60353" y="2826416"/>
            <a:ext cx="376101" cy="37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cxnSp>
        <p:nvCxnSpPr>
          <p:cNvPr id="118" name="Google Shape;118;p15"/>
          <p:cNvCxnSpPr/>
          <p:nvPr/>
        </p:nvCxnSpPr>
        <p:spPr>
          <a:xfrm flipH="1">
            <a:off x="281099" y="1781250"/>
            <a:ext cx="442800" cy="9714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9" name="Google Shape;119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4900" y="2571750"/>
            <a:ext cx="362999" cy="362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050" y="1312749"/>
            <a:ext cx="927901" cy="927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MAIN_POINT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5000238" y="1623150"/>
            <a:ext cx="29079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idx="1" type="subTitle"/>
          </p:nvPr>
        </p:nvSpPr>
        <p:spPr>
          <a:xfrm rot="-355">
            <a:off x="5000397" y="2358982"/>
            <a:ext cx="2907600" cy="10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MAIN_POINT_1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/>
          <p:nvPr>
            <p:ph type="title"/>
          </p:nvPr>
        </p:nvSpPr>
        <p:spPr>
          <a:xfrm>
            <a:off x="853350" y="1594288"/>
            <a:ext cx="32412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26" name="Google Shape;126;p17"/>
          <p:cNvSpPr txBox="1"/>
          <p:nvPr>
            <p:ph idx="1" type="subTitle"/>
          </p:nvPr>
        </p:nvSpPr>
        <p:spPr>
          <a:xfrm rot="-318">
            <a:off x="853350" y="2290839"/>
            <a:ext cx="3241200" cy="95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MAIN_POINT_1_2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/>
          <p:nvPr>
            <p:ph type="title"/>
          </p:nvPr>
        </p:nvSpPr>
        <p:spPr>
          <a:xfrm>
            <a:off x="720000" y="797175"/>
            <a:ext cx="3756900" cy="94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29" name="Google Shape;129;p18"/>
          <p:cNvSpPr txBox="1"/>
          <p:nvPr>
            <p:ph idx="1" type="subTitle"/>
          </p:nvPr>
        </p:nvSpPr>
        <p:spPr>
          <a:xfrm rot="-223">
            <a:off x="720000" y="2270783"/>
            <a:ext cx="4629000" cy="21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32" name="Google Shape;132;p19"/>
          <p:cNvSpPr txBox="1"/>
          <p:nvPr>
            <p:ph idx="2" type="title"/>
          </p:nvPr>
        </p:nvSpPr>
        <p:spPr>
          <a:xfrm>
            <a:off x="717750" y="1246450"/>
            <a:ext cx="7708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3" name="Google Shape;133;p19"/>
          <p:cNvSpPr txBox="1"/>
          <p:nvPr>
            <p:ph idx="1" type="subTitle"/>
          </p:nvPr>
        </p:nvSpPr>
        <p:spPr>
          <a:xfrm>
            <a:off x="720000" y="1594625"/>
            <a:ext cx="77040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9"/>
          <p:cNvSpPr txBox="1"/>
          <p:nvPr>
            <p:ph idx="3" type="title"/>
          </p:nvPr>
        </p:nvSpPr>
        <p:spPr>
          <a:xfrm>
            <a:off x="717750" y="2451275"/>
            <a:ext cx="77085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5" name="Google Shape;135;p19"/>
          <p:cNvSpPr txBox="1"/>
          <p:nvPr>
            <p:ph idx="4" type="subTitle"/>
          </p:nvPr>
        </p:nvSpPr>
        <p:spPr>
          <a:xfrm>
            <a:off x="717750" y="2799563"/>
            <a:ext cx="7708500" cy="5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9"/>
          <p:cNvSpPr txBox="1"/>
          <p:nvPr>
            <p:ph idx="5" type="title"/>
          </p:nvPr>
        </p:nvSpPr>
        <p:spPr>
          <a:xfrm>
            <a:off x="717750" y="3658913"/>
            <a:ext cx="77085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7" name="Google Shape;137;p19"/>
          <p:cNvSpPr txBox="1"/>
          <p:nvPr>
            <p:ph idx="6" type="subTitle"/>
          </p:nvPr>
        </p:nvSpPr>
        <p:spPr>
          <a:xfrm>
            <a:off x="717750" y="4012725"/>
            <a:ext cx="7708500" cy="5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138" name="Google Shape;138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89475" y="1914525"/>
            <a:ext cx="814651" cy="814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9150" y="3224625"/>
            <a:ext cx="959649" cy="95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42" name="Google Shape;142;p20"/>
          <p:cNvSpPr txBox="1"/>
          <p:nvPr>
            <p:ph idx="2" type="title"/>
          </p:nvPr>
        </p:nvSpPr>
        <p:spPr>
          <a:xfrm>
            <a:off x="888852" y="1365275"/>
            <a:ext cx="42234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3" name="Google Shape;143;p20"/>
          <p:cNvSpPr txBox="1"/>
          <p:nvPr>
            <p:ph idx="1" type="subTitle"/>
          </p:nvPr>
        </p:nvSpPr>
        <p:spPr>
          <a:xfrm>
            <a:off x="888688" y="1683150"/>
            <a:ext cx="4223400" cy="27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4" name="Google Shape;144;p20"/>
          <p:cNvSpPr txBox="1"/>
          <p:nvPr>
            <p:ph idx="3" type="title"/>
          </p:nvPr>
        </p:nvSpPr>
        <p:spPr>
          <a:xfrm>
            <a:off x="5502063" y="1365263"/>
            <a:ext cx="25818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5" name="Google Shape;145;p20"/>
          <p:cNvSpPr txBox="1"/>
          <p:nvPr>
            <p:ph idx="4" type="subTitle"/>
          </p:nvPr>
        </p:nvSpPr>
        <p:spPr>
          <a:xfrm>
            <a:off x="5502063" y="1664812"/>
            <a:ext cx="2581800" cy="103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0"/>
          <p:cNvSpPr txBox="1"/>
          <p:nvPr>
            <p:ph idx="5" type="title"/>
          </p:nvPr>
        </p:nvSpPr>
        <p:spPr>
          <a:xfrm>
            <a:off x="5503713" y="3033963"/>
            <a:ext cx="25785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7" name="Google Shape;147;p20"/>
          <p:cNvSpPr txBox="1"/>
          <p:nvPr>
            <p:ph idx="6" type="subTitle"/>
          </p:nvPr>
        </p:nvSpPr>
        <p:spPr>
          <a:xfrm>
            <a:off x="5502213" y="3343100"/>
            <a:ext cx="2581500" cy="104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1485900" y="2781325"/>
            <a:ext cx="6172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3796851" y="1125610"/>
            <a:ext cx="15501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75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 rot="777">
            <a:off x="2581275" y="4055591"/>
            <a:ext cx="3981600" cy="41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5" name="Google Shape;15;p3"/>
          <p:cNvCxnSpPr/>
          <p:nvPr/>
        </p:nvCxnSpPr>
        <p:spPr>
          <a:xfrm>
            <a:off x="171450" y="2019300"/>
            <a:ext cx="409500" cy="28386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21400" y="3673651"/>
            <a:ext cx="2171249" cy="21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70500" y="1344675"/>
            <a:ext cx="1475374" cy="1475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0948" y="3299265"/>
            <a:ext cx="2482811" cy="2482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50" name="Google Shape;150;p21"/>
          <p:cNvSpPr txBox="1"/>
          <p:nvPr>
            <p:ph idx="2" type="title"/>
          </p:nvPr>
        </p:nvSpPr>
        <p:spPr>
          <a:xfrm>
            <a:off x="2097188" y="1539000"/>
            <a:ext cx="2313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1" name="Google Shape;151;p21"/>
          <p:cNvSpPr txBox="1"/>
          <p:nvPr>
            <p:ph idx="1" type="subTitle"/>
          </p:nvPr>
        </p:nvSpPr>
        <p:spPr>
          <a:xfrm>
            <a:off x="2097198" y="1920750"/>
            <a:ext cx="23133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1"/>
          <p:cNvSpPr txBox="1"/>
          <p:nvPr>
            <p:ph idx="3" type="title"/>
          </p:nvPr>
        </p:nvSpPr>
        <p:spPr>
          <a:xfrm>
            <a:off x="4708926" y="1539000"/>
            <a:ext cx="2313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3" name="Google Shape;153;p21"/>
          <p:cNvSpPr txBox="1"/>
          <p:nvPr>
            <p:ph idx="4" type="subTitle"/>
          </p:nvPr>
        </p:nvSpPr>
        <p:spPr>
          <a:xfrm>
            <a:off x="4708926" y="1920750"/>
            <a:ext cx="23133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1"/>
          <p:cNvSpPr txBox="1"/>
          <p:nvPr>
            <p:ph idx="5" type="title"/>
          </p:nvPr>
        </p:nvSpPr>
        <p:spPr>
          <a:xfrm>
            <a:off x="2121775" y="3333975"/>
            <a:ext cx="2313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5" name="Google Shape;155;p21"/>
          <p:cNvSpPr txBox="1"/>
          <p:nvPr>
            <p:ph idx="6" type="subTitle"/>
          </p:nvPr>
        </p:nvSpPr>
        <p:spPr>
          <a:xfrm>
            <a:off x="2121785" y="3725225"/>
            <a:ext cx="23133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1"/>
          <p:cNvSpPr txBox="1"/>
          <p:nvPr>
            <p:ph idx="7" type="title"/>
          </p:nvPr>
        </p:nvSpPr>
        <p:spPr>
          <a:xfrm>
            <a:off x="4705626" y="3333625"/>
            <a:ext cx="23166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7" name="Google Shape;157;p21"/>
          <p:cNvSpPr txBox="1"/>
          <p:nvPr>
            <p:ph idx="8" type="subTitle"/>
          </p:nvPr>
        </p:nvSpPr>
        <p:spPr>
          <a:xfrm>
            <a:off x="4708926" y="3724875"/>
            <a:ext cx="23133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160" name="Google Shape;160;p22"/>
          <p:cNvSpPr txBox="1"/>
          <p:nvPr>
            <p:ph idx="2" type="title"/>
          </p:nvPr>
        </p:nvSpPr>
        <p:spPr>
          <a:xfrm>
            <a:off x="720900" y="1387575"/>
            <a:ext cx="18552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1" name="Google Shape;161;p22"/>
          <p:cNvSpPr txBox="1"/>
          <p:nvPr>
            <p:ph idx="1" type="subTitle"/>
          </p:nvPr>
        </p:nvSpPr>
        <p:spPr>
          <a:xfrm>
            <a:off x="720900" y="1803075"/>
            <a:ext cx="18552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2"/>
          <p:cNvSpPr txBox="1"/>
          <p:nvPr>
            <p:ph idx="3" type="title"/>
          </p:nvPr>
        </p:nvSpPr>
        <p:spPr>
          <a:xfrm>
            <a:off x="3643944" y="1387575"/>
            <a:ext cx="18561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3" name="Google Shape;163;p22"/>
          <p:cNvSpPr txBox="1"/>
          <p:nvPr>
            <p:ph idx="4" type="subTitle"/>
          </p:nvPr>
        </p:nvSpPr>
        <p:spPr>
          <a:xfrm>
            <a:off x="3643946" y="1803075"/>
            <a:ext cx="1856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22"/>
          <p:cNvSpPr txBox="1"/>
          <p:nvPr>
            <p:ph idx="5" type="title"/>
          </p:nvPr>
        </p:nvSpPr>
        <p:spPr>
          <a:xfrm>
            <a:off x="720900" y="3602675"/>
            <a:ext cx="18552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5" name="Google Shape;165;p22"/>
          <p:cNvSpPr txBox="1"/>
          <p:nvPr>
            <p:ph idx="6" type="subTitle"/>
          </p:nvPr>
        </p:nvSpPr>
        <p:spPr>
          <a:xfrm>
            <a:off x="720900" y="4017750"/>
            <a:ext cx="1855200" cy="5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2"/>
          <p:cNvSpPr txBox="1"/>
          <p:nvPr>
            <p:ph idx="7" type="title"/>
          </p:nvPr>
        </p:nvSpPr>
        <p:spPr>
          <a:xfrm>
            <a:off x="3643944" y="3602675"/>
            <a:ext cx="18561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7" name="Google Shape;167;p22"/>
          <p:cNvSpPr txBox="1"/>
          <p:nvPr>
            <p:ph idx="8" type="subTitle"/>
          </p:nvPr>
        </p:nvSpPr>
        <p:spPr>
          <a:xfrm>
            <a:off x="3643946" y="4017750"/>
            <a:ext cx="1856100" cy="5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2"/>
          <p:cNvSpPr txBox="1"/>
          <p:nvPr>
            <p:ph idx="9" type="title"/>
          </p:nvPr>
        </p:nvSpPr>
        <p:spPr>
          <a:xfrm>
            <a:off x="6567895" y="1387575"/>
            <a:ext cx="18561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9" name="Google Shape;169;p22"/>
          <p:cNvSpPr txBox="1"/>
          <p:nvPr>
            <p:ph idx="13" type="subTitle"/>
          </p:nvPr>
        </p:nvSpPr>
        <p:spPr>
          <a:xfrm>
            <a:off x="6567900" y="1803075"/>
            <a:ext cx="1856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2"/>
          <p:cNvSpPr txBox="1"/>
          <p:nvPr>
            <p:ph idx="14" type="title"/>
          </p:nvPr>
        </p:nvSpPr>
        <p:spPr>
          <a:xfrm>
            <a:off x="6567895" y="3602675"/>
            <a:ext cx="18561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1" name="Google Shape;171;p22"/>
          <p:cNvSpPr txBox="1"/>
          <p:nvPr>
            <p:ph idx="15" type="subTitle"/>
          </p:nvPr>
        </p:nvSpPr>
        <p:spPr>
          <a:xfrm>
            <a:off x="6567899" y="4017750"/>
            <a:ext cx="1856100" cy="5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72" name="Google Shape;172;p22"/>
          <p:cNvCxnSpPr/>
          <p:nvPr/>
        </p:nvCxnSpPr>
        <p:spPr>
          <a:xfrm>
            <a:off x="7620000" y="276225"/>
            <a:ext cx="1305000" cy="7716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73" name="Google Shape;173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24000" y="320725"/>
            <a:ext cx="1481274" cy="1482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4098" y="-336850"/>
            <a:ext cx="1172899" cy="117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3"/>
          <p:cNvSpPr txBox="1"/>
          <p:nvPr>
            <p:ph idx="1" type="subTitle"/>
          </p:nvPr>
        </p:nvSpPr>
        <p:spPr>
          <a:xfrm>
            <a:off x="1129575" y="4206300"/>
            <a:ext cx="2907600" cy="39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3"/>
          <p:cNvSpPr txBox="1"/>
          <p:nvPr>
            <p:ph idx="2" type="subTitle"/>
          </p:nvPr>
        </p:nvSpPr>
        <p:spPr>
          <a:xfrm>
            <a:off x="1129575" y="2420775"/>
            <a:ext cx="2907600" cy="39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23"/>
          <p:cNvSpPr txBox="1"/>
          <p:nvPr>
            <p:ph hasCustomPrompt="1" type="title"/>
          </p:nvPr>
        </p:nvSpPr>
        <p:spPr>
          <a:xfrm>
            <a:off x="1129575" y="3123600"/>
            <a:ext cx="2907600" cy="9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79" name="Google Shape;179;p23"/>
          <p:cNvSpPr txBox="1"/>
          <p:nvPr>
            <p:ph hasCustomPrompt="1" idx="3" type="title"/>
          </p:nvPr>
        </p:nvSpPr>
        <p:spPr>
          <a:xfrm>
            <a:off x="1129575" y="1348400"/>
            <a:ext cx="2907600" cy="9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80" name="Google Shape;180;p23"/>
          <p:cNvSpPr txBox="1"/>
          <p:nvPr>
            <p:ph idx="4"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cxnSp>
        <p:nvCxnSpPr>
          <p:cNvPr id="181" name="Google Shape;181;p23"/>
          <p:cNvCxnSpPr/>
          <p:nvPr/>
        </p:nvCxnSpPr>
        <p:spPr>
          <a:xfrm>
            <a:off x="8324850" y="657225"/>
            <a:ext cx="714300" cy="15240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2" name="Google Shape;182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22550" y="-463925"/>
            <a:ext cx="2245298" cy="2245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24323" y="1694177"/>
            <a:ext cx="992699" cy="99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00675" y="2817975"/>
            <a:ext cx="1689750" cy="168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 txBox="1"/>
          <p:nvPr/>
        </p:nvSpPr>
        <p:spPr>
          <a:xfrm>
            <a:off x="4579625" y="3529200"/>
            <a:ext cx="3585300" cy="7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CREDITS:</a:t>
            </a:r>
            <a:r>
              <a:rPr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This presentation template was created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1"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,</a:t>
            </a:r>
            <a:r>
              <a:rPr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including icons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,</a:t>
            </a:r>
            <a:r>
              <a:rPr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and infographics &amp; images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1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87" name="Google Shape;187;p24"/>
          <p:cNvSpPr txBox="1"/>
          <p:nvPr>
            <p:ph type="ctrTitle"/>
          </p:nvPr>
        </p:nvSpPr>
        <p:spPr>
          <a:xfrm>
            <a:off x="4371976" y="612300"/>
            <a:ext cx="4000500" cy="112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88" name="Google Shape;188;p24"/>
          <p:cNvSpPr txBox="1"/>
          <p:nvPr>
            <p:ph idx="1" type="subTitle"/>
          </p:nvPr>
        </p:nvSpPr>
        <p:spPr>
          <a:xfrm>
            <a:off x="4479525" y="2100399"/>
            <a:ext cx="3785400" cy="142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9" name="Google Shape;189;p24"/>
          <p:cNvSpPr txBox="1"/>
          <p:nvPr>
            <p:ph idx="2" type="subTitle"/>
          </p:nvPr>
        </p:nvSpPr>
        <p:spPr>
          <a:xfrm rot="-962">
            <a:off x="4763945" y="4229842"/>
            <a:ext cx="3216600" cy="3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25"/>
          <p:cNvCxnSpPr/>
          <p:nvPr/>
        </p:nvCxnSpPr>
        <p:spPr>
          <a:xfrm flipH="1">
            <a:off x="438225" y="2533650"/>
            <a:ext cx="409500" cy="23973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25"/>
          <p:cNvCxnSpPr/>
          <p:nvPr/>
        </p:nvCxnSpPr>
        <p:spPr>
          <a:xfrm flipH="1">
            <a:off x="419175" y="4400550"/>
            <a:ext cx="1781100" cy="4764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3" name="Google Shape;193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866776" y="3072399"/>
            <a:ext cx="2827748" cy="2827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597" y="2288803"/>
            <a:ext cx="539249" cy="539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60974" y="4130924"/>
            <a:ext cx="539249" cy="5392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6" name="Google Shape;196;p25"/>
          <p:cNvCxnSpPr/>
          <p:nvPr/>
        </p:nvCxnSpPr>
        <p:spPr>
          <a:xfrm flipH="1">
            <a:off x="7785150" y="914400"/>
            <a:ext cx="844500" cy="35037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7" name="Google Shape;19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62976" y="3545539"/>
            <a:ext cx="2480996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916776" y="212552"/>
            <a:ext cx="1498948" cy="1498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26"/>
          <p:cNvCxnSpPr/>
          <p:nvPr/>
        </p:nvCxnSpPr>
        <p:spPr>
          <a:xfrm>
            <a:off x="8039100" y="1133475"/>
            <a:ext cx="733500" cy="17526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6"/>
          <p:cNvCxnSpPr/>
          <p:nvPr/>
        </p:nvCxnSpPr>
        <p:spPr>
          <a:xfrm flipH="1" rot="10800000">
            <a:off x="7048500" y="2838450"/>
            <a:ext cx="1724100" cy="1866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2" name="Google Shape;202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756079" y="4377179"/>
            <a:ext cx="605402" cy="60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6673" y="1482749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89123" y="540002"/>
            <a:ext cx="1169100" cy="116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720000" y="1237077"/>
            <a:ext cx="7704000" cy="253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rgbClr val="434343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idx="1" type="subTitle"/>
          </p:nvPr>
        </p:nvSpPr>
        <p:spPr>
          <a:xfrm>
            <a:off x="1493850" y="3529850"/>
            <a:ext cx="23367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2" type="subTitle"/>
          </p:nvPr>
        </p:nvSpPr>
        <p:spPr>
          <a:xfrm>
            <a:off x="5313325" y="3529850"/>
            <a:ext cx="23367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3" type="title"/>
          </p:nvPr>
        </p:nvSpPr>
        <p:spPr>
          <a:xfrm>
            <a:off x="1494006" y="3108265"/>
            <a:ext cx="23364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5"/>
          <p:cNvSpPr txBox="1"/>
          <p:nvPr>
            <p:ph idx="4" type="title"/>
          </p:nvPr>
        </p:nvSpPr>
        <p:spPr>
          <a:xfrm>
            <a:off x="5313481" y="3108265"/>
            <a:ext cx="23364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cxnSp>
        <p:nvCxnSpPr>
          <p:cNvPr id="28" name="Google Shape;28;p5"/>
          <p:cNvCxnSpPr/>
          <p:nvPr/>
        </p:nvCxnSpPr>
        <p:spPr>
          <a:xfrm rot="10800000">
            <a:off x="6696225" y="571650"/>
            <a:ext cx="1923900" cy="3618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" name="Google Shape;29;p5"/>
          <p:cNvCxnSpPr/>
          <p:nvPr/>
        </p:nvCxnSpPr>
        <p:spPr>
          <a:xfrm flipH="1" rot="10800000">
            <a:off x="8372475" y="2581350"/>
            <a:ext cx="228600" cy="25812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0" name="Google Shape;30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89514" y="4299189"/>
            <a:ext cx="1554481" cy="1560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08502" y="1794503"/>
            <a:ext cx="1554479" cy="1554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6079" y="257179"/>
            <a:ext cx="667050" cy="66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08447" y="2289603"/>
            <a:ext cx="564300" cy="56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11225" y="-657225"/>
            <a:ext cx="2958751" cy="2958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" type="subTitle"/>
          </p:nvPr>
        </p:nvSpPr>
        <p:spPr>
          <a:xfrm rot="-402">
            <a:off x="720000" y="1270346"/>
            <a:ext cx="7704000" cy="33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40" name="Google Shape;40;p7"/>
          <p:cNvCxnSpPr/>
          <p:nvPr/>
        </p:nvCxnSpPr>
        <p:spPr>
          <a:xfrm flipH="1">
            <a:off x="7905750" y="2143125"/>
            <a:ext cx="1104900" cy="23337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" name="Google Shape;41;p7"/>
          <p:cNvCxnSpPr/>
          <p:nvPr/>
        </p:nvCxnSpPr>
        <p:spPr>
          <a:xfrm>
            <a:off x="5991225" y="28575"/>
            <a:ext cx="3076500" cy="21717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292050" y="1394023"/>
            <a:ext cx="1547000" cy="1548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0701" y="-889726"/>
            <a:ext cx="1762651" cy="1762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3875" y="3098600"/>
            <a:ext cx="2717751" cy="2717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8550" y="3463275"/>
            <a:ext cx="1988402" cy="19884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oogle Shape;46;p7"/>
          <p:cNvGrpSpPr/>
          <p:nvPr/>
        </p:nvGrpSpPr>
        <p:grpSpPr>
          <a:xfrm>
            <a:off x="7588090" y="4143141"/>
            <a:ext cx="489314" cy="628667"/>
            <a:chOff x="4020632" y="2016931"/>
            <a:chExt cx="292775" cy="376132"/>
          </a:xfrm>
        </p:grpSpPr>
        <p:sp>
          <p:nvSpPr>
            <p:cNvPr id="47" name="Google Shape;47;p7"/>
            <p:cNvSpPr/>
            <p:nvPr/>
          </p:nvSpPr>
          <p:spPr>
            <a:xfrm>
              <a:off x="4120182" y="2083053"/>
              <a:ext cx="127103" cy="118447"/>
            </a:xfrm>
            <a:custGeom>
              <a:rect b="b" l="l" r="r" t="t"/>
              <a:pathLst>
                <a:path extrusionOk="0" h="3065" w="3289">
                  <a:moveTo>
                    <a:pt x="2301" y="286"/>
                  </a:moveTo>
                  <a:cubicBezTo>
                    <a:pt x="2688" y="286"/>
                    <a:pt x="3003" y="601"/>
                    <a:pt x="3003" y="990"/>
                  </a:cubicBezTo>
                  <a:cubicBezTo>
                    <a:pt x="3003" y="1832"/>
                    <a:pt x="1933" y="2571"/>
                    <a:pt x="1645" y="2755"/>
                  </a:cubicBezTo>
                  <a:cubicBezTo>
                    <a:pt x="1354" y="2571"/>
                    <a:pt x="285" y="1833"/>
                    <a:pt x="285" y="990"/>
                  </a:cubicBezTo>
                  <a:cubicBezTo>
                    <a:pt x="285" y="601"/>
                    <a:pt x="601" y="286"/>
                    <a:pt x="989" y="286"/>
                  </a:cubicBezTo>
                  <a:cubicBezTo>
                    <a:pt x="1201" y="286"/>
                    <a:pt x="1400" y="380"/>
                    <a:pt x="1535" y="545"/>
                  </a:cubicBezTo>
                  <a:cubicBezTo>
                    <a:pt x="1561" y="577"/>
                    <a:pt x="1602" y="598"/>
                    <a:pt x="1645" y="598"/>
                  </a:cubicBezTo>
                  <a:cubicBezTo>
                    <a:pt x="1687" y="598"/>
                    <a:pt x="1728" y="577"/>
                    <a:pt x="1755" y="545"/>
                  </a:cubicBezTo>
                  <a:cubicBezTo>
                    <a:pt x="1888" y="380"/>
                    <a:pt x="2087" y="286"/>
                    <a:pt x="2301" y="286"/>
                  </a:cubicBezTo>
                  <a:close/>
                  <a:moveTo>
                    <a:pt x="989" y="1"/>
                  </a:moveTo>
                  <a:cubicBezTo>
                    <a:pt x="444" y="1"/>
                    <a:pt x="0" y="445"/>
                    <a:pt x="0" y="990"/>
                  </a:cubicBezTo>
                  <a:cubicBezTo>
                    <a:pt x="0" y="2123"/>
                    <a:pt x="1509" y="3009"/>
                    <a:pt x="1573" y="3046"/>
                  </a:cubicBezTo>
                  <a:cubicBezTo>
                    <a:pt x="1594" y="3058"/>
                    <a:pt x="1619" y="3064"/>
                    <a:pt x="1645" y="3064"/>
                  </a:cubicBezTo>
                  <a:cubicBezTo>
                    <a:pt x="1670" y="3064"/>
                    <a:pt x="1693" y="3058"/>
                    <a:pt x="1716" y="3046"/>
                  </a:cubicBezTo>
                  <a:cubicBezTo>
                    <a:pt x="1779" y="3009"/>
                    <a:pt x="3288" y="2123"/>
                    <a:pt x="3288" y="990"/>
                  </a:cubicBezTo>
                  <a:cubicBezTo>
                    <a:pt x="3288" y="444"/>
                    <a:pt x="2844" y="1"/>
                    <a:pt x="2300" y="1"/>
                  </a:cubicBezTo>
                  <a:cubicBezTo>
                    <a:pt x="2057" y="1"/>
                    <a:pt x="1825" y="90"/>
                    <a:pt x="1645" y="250"/>
                  </a:cubicBezTo>
                  <a:cubicBezTo>
                    <a:pt x="1465" y="91"/>
                    <a:pt x="1234" y="1"/>
                    <a:pt x="9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7"/>
            <p:cNvSpPr/>
            <p:nvPr/>
          </p:nvSpPr>
          <p:spPr>
            <a:xfrm>
              <a:off x="4020632" y="2016931"/>
              <a:ext cx="292775" cy="376132"/>
            </a:xfrm>
            <a:custGeom>
              <a:rect b="b" l="l" r="r" t="t"/>
              <a:pathLst>
                <a:path extrusionOk="0" h="9733" w="7576">
                  <a:moveTo>
                    <a:pt x="7282" y="286"/>
                  </a:moveTo>
                  <a:lnTo>
                    <a:pt x="7282" y="7167"/>
                  </a:lnTo>
                  <a:lnTo>
                    <a:pt x="1140" y="7167"/>
                  </a:lnTo>
                  <a:lnTo>
                    <a:pt x="1140" y="286"/>
                  </a:lnTo>
                  <a:close/>
                  <a:moveTo>
                    <a:pt x="874" y="301"/>
                  </a:moveTo>
                  <a:lnTo>
                    <a:pt x="874" y="7177"/>
                  </a:lnTo>
                  <a:cubicBezTo>
                    <a:pt x="652" y="7209"/>
                    <a:pt x="455" y="7313"/>
                    <a:pt x="304" y="7467"/>
                  </a:cubicBezTo>
                  <a:lnTo>
                    <a:pt x="304" y="998"/>
                  </a:lnTo>
                  <a:cubicBezTo>
                    <a:pt x="304" y="653"/>
                    <a:pt x="549" y="366"/>
                    <a:pt x="874" y="301"/>
                  </a:cubicBezTo>
                  <a:close/>
                  <a:moveTo>
                    <a:pt x="7163" y="8022"/>
                  </a:moveTo>
                  <a:cubicBezTo>
                    <a:pt x="7120" y="8112"/>
                    <a:pt x="7089" y="8207"/>
                    <a:pt x="7073" y="8308"/>
                  </a:cubicBezTo>
                  <a:lnTo>
                    <a:pt x="1445" y="8308"/>
                  </a:lnTo>
                  <a:lnTo>
                    <a:pt x="1445" y="8165"/>
                  </a:lnTo>
                  <a:cubicBezTo>
                    <a:pt x="1445" y="8114"/>
                    <a:pt x="1435" y="8068"/>
                    <a:pt x="1419" y="8022"/>
                  </a:cubicBezTo>
                  <a:close/>
                  <a:moveTo>
                    <a:pt x="7075" y="8592"/>
                  </a:moveTo>
                  <a:cubicBezTo>
                    <a:pt x="7089" y="8691"/>
                    <a:pt x="7120" y="8788"/>
                    <a:pt x="7166" y="8876"/>
                  </a:cubicBezTo>
                  <a:lnTo>
                    <a:pt x="1422" y="8876"/>
                  </a:lnTo>
                  <a:cubicBezTo>
                    <a:pt x="1436" y="8833"/>
                    <a:pt x="1446" y="8785"/>
                    <a:pt x="1446" y="8735"/>
                  </a:cubicBezTo>
                  <a:lnTo>
                    <a:pt x="1446" y="8592"/>
                  </a:lnTo>
                  <a:close/>
                  <a:moveTo>
                    <a:pt x="1017" y="8023"/>
                  </a:moveTo>
                  <a:cubicBezTo>
                    <a:pt x="1096" y="8023"/>
                    <a:pt x="1159" y="8086"/>
                    <a:pt x="1159" y="8165"/>
                  </a:cubicBezTo>
                  <a:lnTo>
                    <a:pt x="1159" y="8731"/>
                  </a:lnTo>
                  <a:cubicBezTo>
                    <a:pt x="1159" y="8799"/>
                    <a:pt x="1115" y="8859"/>
                    <a:pt x="1048" y="8874"/>
                  </a:cubicBezTo>
                  <a:cubicBezTo>
                    <a:pt x="1038" y="8876"/>
                    <a:pt x="1027" y="8877"/>
                    <a:pt x="1017" y="8877"/>
                  </a:cubicBezTo>
                  <a:cubicBezTo>
                    <a:pt x="938" y="8877"/>
                    <a:pt x="873" y="8813"/>
                    <a:pt x="873" y="8735"/>
                  </a:cubicBezTo>
                  <a:lnTo>
                    <a:pt x="873" y="8169"/>
                  </a:lnTo>
                  <a:cubicBezTo>
                    <a:pt x="873" y="8101"/>
                    <a:pt x="919" y="8041"/>
                    <a:pt x="985" y="8026"/>
                  </a:cubicBezTo>
                  <a:cubicBezTo>
                    <a:pt x="996" y="8024"/>
                    <a:pt x="1006" y="8023"/>
                    <a:pt x="1017" y="8023"/>
                  </a:cubicBezTo>
                  <a:close/>
                  <a:moveTo>
                    <a:pt x="7280" y="7452"/>
                  </a:moveTo>
                  <a:lnTo>
                    <a:pt x="7280" y="7737"/>
                  </a:lnTo>
                  <a:lnTo>
                    <a:pt x="998" y="7737"/>
                  </a:lnTo>
                  <a:cubicBezTo>
                    <a:pt x="762" y="7737"/>
                    <a:pt x="570" y="7929"/>
                    <a:pt x="570" y="8165"/>
                  </a:cubicBezTo>
                  <a:lnTo>
                    <a:pt x="570" y="8736"/>
                  </a:lnTo>
                  <a:cubicBezTo>
                    <a:pt x="570" y="8971"/>
                    <a:pt x="762" y="9164"/>
                    <a:pt x="998" y="9164"/>
                  </a:cubicBezTo>
                  <a:lnTo>
                    <a:pt x="7280" y="9164"/>
                  </a:lnTo>
                  <a:lnTo>
                    <a:pt x="7280" y="9448"/>
                  </a:lnTo>
                  <a:lnTo>
                    <a:pt x="998" y="9448"/>
                  </a:lnTo>
                  <a:cubicBezTo>
                    <a:pt x="604" y="9448"/>
                    <a:pt x="285" y="9129"/>
                    <a:pt x="285" y="8736"/>
                  </a:cubicBezTo>
                  <a:lnTo>
                    <a:pt x="285" y="8165"/>
                  </a:lnTo>
                  <a:cubicBezTo>
                    <a:pt x="285" y="7772"/>
                    <a:pt x="604" y="7452"/>
                    <a:pt x="998" y="7452"/>
                  </a:cubicBezTo>
                  <a:close/>
                  <a:moveTo>
                    <a:pt x="998" y="1"/>
                  </a:moveTo>
                  <a:cubicBezTo>
                    <a:pt x="447" y="1"/>
                    <a:pt x="0" y="447"/>
                    <a:pt x="0" y="998"/>
                  </a:cubicBezTo>
                  <a:lnTo>
                    <a:pt x="0" y="8735"/>
                  </a:lnTo>
                  <a:cubicBezTo>
                    <a:pt x="0" y="9286"/>
                    <a:pt x="447" y="9732"/>
                    <a:pt x="998" y="9732"/>
                  </a:cubicBezTo>
                  <a:lnTo>
                    <a:pt x="7432" y="9732"/>
                  </a:lnTo>
                  <a:cubicBezTo>
                    <a:pt x="7511" y="9732"/>
                    <a:pt x="7575" y="9669"/>
                    <a:pt x="7566" y="9589"/>
                  </a:cubicBezTo>
                  <a:lnTo>
                    <a:pt x="7566" y="9018"/>
                  </a:lnTo>
                  <a:cubicBezTo>
                    <a:pt x="7575" y="8980"/>
                    <a:pt x="7560" y="8944"/>
                    <a:pt x="7533" y="8917"/>
                  </a:cubicBezTo>
                  <a:cubicBezTo>
                    <a:pt x="7407" y="8791"/>
                    <a:pt x="7338" y="8625"/>
                    <a:pt x="7338" y="8449"/>
                  </a:cubicBezTo>
                  <a:cubicBezTo>
                    <a:pt x="7338" y="8272"/>
                    <a:pt x="7407" y="8105"/>
                    <a:pt x="7533" y="7980"/>
                  </a:cubicBezTo>
                  <a:cubicBezTo>
                    <a:pt x="7560" y="7953"/>
                    <a:pt x="7575" y="7916"/>
                    <a:pt x="7575" y="7879"/>
                  </a:cubicBezTo>
                  <a:lnTo>
                    <a:pt x="7566" y="7879"/>
                  </a:lnTo>
                  <a:lnTo>
                    <a:pt x="7566" y="144"/>
                  </a:lnTo>
                  <a:cubicBezTo>
                    <a:pt x="7566" y="65"/>
                    <a:pt x="7502" y="1"/>
                    <a:pt x="74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7"/>
            <p:cNvSpPr/>
            <p:nvPr/>
          </p:nvSpPr>
          <p:spPr>
            <a:xfrm>
              <a:off x="4075702" y="2038959"/>
              <a:ext cx="215330" cy="243966"/>
            </a:xfrm>
            <a:custGeom>
              <a:rect b="b" l="l" r="r" t="t"/>
              <a:pathLst>
                <a:path extrusionOk="0" h="6313" w="5572">
                  <a:moveTo>
                    <a:pt x="157" y="1"/>
                  </a:moveTo>
                  <a:cubicBezTo>
                    <a:pt x="82" y="1"/>
                    <a:pt x="21" y="61"/>
                    <a:pt x="21" y="136"/>
                  </a:cubicBezTo>
                  <a:lnTo>
                    <a:pt x="21" y="1847"/>
                  </a:lnTo>
                  <a:cubicBezTo>
                    <a:pt x="21" y="1910"/>
                    <a:pt x="63" y="1970"/>
                    <a:pt x="125" y="1983"/>
                  </a:cubicBezTo>
                  <a:cubicBezTo>
                    <a:pt x="135" y="1986"/>
                    <a:pt x="145" y="1987"/>
                    <a:pt x="155" y="1987"/>
                  </a:cubicBezTo>
                  <a:cubicBezTo>
                    <a:pt x="228" y="1987"/>
                    <a:pt x="287" y="1922"/>
                    <a:pt x="287" y="1844"/>
                  </a:cubicBezTo>
                  <a:lnTo>
                    <a:pt x="287" y="285"/>
                  </a:lnTo>
                  <a:lnTo>
                    <a:pt x="5287" y="285"/>
                  </a:lnTo>
                  <a:lnTo>
                    <a:pt x="5287" y="6026"/>
                  </a:lnTo>
                  <a:lnTo>
                    <a:pt x="307" y="6026"/>
                  </a:lnTo>
                  <a:lnTo>
                    <a:pt x="307" y="2422"/>
                  </a:lnTo>
                  <a:cubicBezTo>
                    <a:pt x="306" y="2356"/>
                    <a:pt x="264" y="2298"/>
                    <a:pt x="202" y="2280"/>
                  </a:cubicBezTo>
                  <a:cubicBezTo>
                    <a:pt x="185" y="2275"/>
                    <a:pt x="168" y="2272"/>
                    <a:pt x="152" y="2272"/>
                  </a:cubicBezTo>
                  <a:cubicBezTo>
                    <a:pt x="69" y="2272"/>
                    <a:pt x="0" y="2336"/>
                    <a:pt x="0" y="2415"/>
                  </a:cubicBezTo>
                  <a:lnTo>
                    <a:pt x="0" y="6170"/>
                  </a:lnTo>
                  <a:cubicBezTo>
                    <a:pt x="0" y="6248"/>
                    <a:pt x="64" y="6313"/>
                    <a:pt x="144" y="6313"/>
                  </a:cubicBezTo>
                  <a:lnTo>
                    <a:pt x="5429" y="6313"/>
                  </a:lnTo>
                  <a:cubicBezTo>
                    <a:pt x="5507" y="6313"/>
                    <a:pt x="5572" y="6249"/>
                    <a:pt x="5572" y="6170"/>
                  </a:cubicBezTo>
                  <a:lnTo>
                    <a:pt x="5572" y="144"/>
                  </a:lnTo>
                  <a:cubicBezTo>
                    <a:pt x="5572" y="65"/>
                    <a:pt x="5508" y="1"/>
                    <a:pt x="542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1531725" y="1338338"/>
            <a:ext cx="6080700" cy="246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cxnSp>
        <p:nvCxnSpPr>
          <p:cNvPr id="52" name="Google Shape;52;p8"/>
          <p:cNvCxnSpPr/>
          <p:nvPr/>
        </p:nvCxnSpPr>
        <p:spPr>
          <a:xfrm rot="10800000">
            <a:off x="419175" y="752400"/>
            <a:ext cx="219000" cy="3933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" name="Google Shape;53;p8"/>
          <p:cNvCxnSpPr/>
          <p:nvPr/>
        </p:nvCxnSpPr>
        <p:spPr>
          <a:xfrm flipH="1">
            <a:off x="485700" y="142875"/>
            <a:ext cx="4619700" cy="6288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4" name="Google Shape;54;p8"/>
          <p:cNvCxnSpPr/>
          <p:nvPr/>
        </p:nvCxnSpPr>
        <p:spPr>
          <a:xfrm flipH="1" rot="10800000">
            <a:off x="7229475" y="3609975"/>
            <a:ext cx="1362000" cy="10668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603824" y="-347324"/>
            <a:ext cx="2085451" cy="2085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2008" y="4295771"/>
            <a:ext cx="770424" cy="771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70925" y="2990850"/>
            <a:ext cx="3033099" cy="303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22066" y="2381248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39850" y="-504825"/>
            <a:ext cx="1219350" cy="121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2473200" y="1377850"/>
            <a:ext cx="4197600" cy="100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>
                <a:solidFill>
                  <a:schemeClr val="accent4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2" name="Google Shape;62;p9"/>
          <p:cNvSpPr txBox="1"/>
          <p:nvPr>
            <p:ph idx="1" type="subTitle"/>
          </p:nvPr>
        </p:nvSpPr>
        <p:spPr>
          <a:xfrm>
            <a:off x="2473200" y="2638175"/>
            <a:ext cx="4197600" cy="100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3" name="Google Shape;63;p9"/>
          <p:cNvCxnSpPr/>
          <p:nvPr/>
        </p:nvCxnSpPr>
        <p:spPr>
          <a:xfrm flipH="1">
            <a:off x="7785150" y="914400"/>
            <a:ext cx="844500" cy="35037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62976" y="3545539"/>
            <a:ext cx="2480996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6776" y="212552"/>
            <a:ext cx="1498948" cy="14989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" name="Google Shape;66;p9"/>
          <p:cNvCxnSpPr/>
          <p:nvPr/>
        </p:nvCxnSpPr>
        <p:spPr>
          <a:xfrm flipH="1">
            <a:off x="438225" y="2533650"/>
            <a:ext cx="409500" cy="23973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" name="Google Shape;67;p9"/>
          <p:cNvCxnSpPr/>
          <p:nvPr/>
        </p:nvCxnSpPr>
        <p:spPr>
          <a:xfrm flipH="1">
            <a:off x="419175" y="4400550"/>
            <a:ext cx="1781100" cy="4764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8" name="Google Shape;68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66776" y="3072399"/>
            <a:ext cx="2827748" cy="2827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597" y="2288803"/>
            <a:ext cx="539249" cy="539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0974" y="4130924"/>
            <a:ext cx="539249" cy="539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/>
          <p:nvPr>
            <p:ph type="title"/>
          </p:nvPr>
        </p:nvSpPr>
        <p:spPr>
          <a:xfrm>
            <a:off x="1343025" y="3986025"/>
            <a:ext cx="64581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Libre Baskerville"/>
              <a:buNone/>
              <a:defRPr b="1" sz="2800">
                <a:solidFill>
                  <a:schemeClr val="accen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Merriweather Black"/>
              <a:buNone/>
              <a:defRPr sz="3100">
                <a:solidFill>
                  <a:schemeClr val="dk1"/>
                </a:solidFill>
                <a:latin typeface="Merriweather Black"/>
                <a:ea typeface="Merriweather Black"/>
                <a:cs typeface="Merriweather Black"/>
                <a:sym typeface="Merriweather Black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20000" y="1237083"/>
            <a:ext cx="7704000" cy="3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bin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bin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pos="454">
          <p15:clr>
            <a:srgbClr val="EA4335"/>
          </p15:clr>
        </p15:guide>
        <p15:guide id="3" orient="horz" pos="2900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1620">
          <p15:clr>
            <a:srgbClr val="EA4335"/>
          </p15:clr>
        </p15:guide>
        <p15:guide id="6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2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Relationship Id="rId4" Type="http://schemas.openxmlformats.org/officeDocument/2006/relationships/image" Target="../media/image27.jpg"/><Relationship Id="rId5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7.xml"/><Relationship Id="rId3" Type="http://schemas.openxmlformats.org/officeDocument/2006/relationships/hyperlink" Target="mailto:pricesb@miamioh.edu" TargetMode="External"/><Relationship Id="rId4" Type="http://schemas.openxmlformats.org/officeDocument/2006/relationships/image" Target="../media/image1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 txBox="1"/>
          <p:nvPr>
            <p:ph type="ctrTitle"/>
          </p:nvPr>
        </p:nvSpPr>
        <p:spPr>
          <a:xfrm>
            <a:off x="3171825" y="1314638"/>
            <a:ext cx="5919300" cy="178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100">
                <a:solidFill>
                  <a:schemeClr val="accent4"/>
                </a:solidFill>
              </a:rPr>
              <a:t>Makerspaces:</a:t>
            </a:r>
            <a:endParaRPr sz="41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100">
                <a:solidFill>
                  <a:schemeClr val="accent2"/>
                </a:solidFill>
              </a:rPr>
              <a:t>Hubs for Interdisciplinary Learning</a:t>
            </a:r>
            <a:endParaRPr sz="4100">
              <a:solidFill>
                <a:schemeClr val="accent2"/>
              </a:solidFill>
            </a:endParaRPr>
          </a:p>
        </p:txBody>
      </p:sp>
      <p:cxnSp>
        <p:nvCxnSpPr>
          <p:cNvPr id="210" name="Google Shape;210;p27"/>
          <p:cNvCxnSpPr/>
          <p:nvPr/>
        </p:nvCxnSpPr>
        <p:spPr>
          <a:xfrm rot="10800000">
            <a:off x="1800225" y="400275"/>
            <a:ext cx="38100" cy="2142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27"/>
          <p:cNvCxnSpPr/>
          <p:nvPr/>
        </p:nvCxnSpPr>
        <p:spPr>
          <a:xfrm flipH="1" rot="10800000">
            <a:off x="1847850" y="885675"/>
            <a:ext cx="685800" cy="16956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27"/>
          <p:cNvCxnSpPr/>
          <p:nvPr/>
        </p:nvCxnSpPr>
        <p:spPr>
          <a:xfrm rot="10800000">
            <a:off x="1295550" y="1047900"/>
            <a:ext cx="552300" cy="1542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27"/>
          <p:cNvCxnSpPr/>
          <p:nvPr/>
        </p:nvCxnSpPr>
        <p:spPr>
          <a:xfrm rot="10800000">
            <a:off x="352575" y="1533450"/>
            <a:ext cx="1504800" cy="10383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4" name="Google Shape;214;p27"/>
          <p:cNvCxnSpPr/>
          <p:nvPr/>
        </p:nvCxnSpPr>
        <p:spPr>
          <a:xfrm flipH="1">
            <a:off x="600150" y="2562225"/>
            <a:ext cx="1247700" cy="11433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5" name="Google Shape;215;p27"/>
          <p:cNvCxnSpPr/>
          <p:nvPr/>
        </p:nvCxnSpPr>
        <p:spPr>
          <a:xfrm flipH="1">
            <a:off x="1247850" y="2552700"/>
            <a:ext cx="600000" cy="22290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27"/>
          <p:cNvCxnSpPr/>
          <p:nvPr/>
        </p:nvCxnSpPr>
        <p:spPr>
          <a:xfrm flipH="1">
            <a:off x="1845547" y="2552676"/>
            <a:ext cx="2400" cy="15288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27"/>
          <p:cNvCxnSpPr/>
          <p:nvPr/>
        </p:nvCxnSpPr>
        <p:spPr>
          <a:xfrm>
            <a:off x="1843100" y="2574125"/>
            <a:ext cx="988200" cy="18027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" name="Google Shape;218;p27"/>
          <p:cNvCxnSpPr/>
          <p:nvPr/>
        </p:nvCxnSpPr>
        <p:spPr>
          <a:xfrm>
            <a:off x="1838325" y="2177100"/>
            <a:ext cx="1988400" cy="16098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19" name="Google Shape;2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2051" y="248326"/>
            <a:ext cx="1019776" cy="1019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700" y="764552"/>
            <a:ext cx="501699" cy="503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55076" y="4029074"/>
            <a:ext cx="817599" cy="81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8200" y="4314825"/>
            <a:ext cx="1371601" cy="137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60718" y="3601875"/>
            <a:ext cx="501700" cy="5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62093" y="91275"/>
            <a:ext cx="501700" cy="5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618" y="1268100"/>
            <a:ext cx="501700" cy="5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7122" y="3503716"/>
            <a:ext cx="426895" cy="42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23947" y="3943275"/>
            <a:ext cx="241401" cy="24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4075" y="1212875"/>
            <a:ext cx="2717751" cy="2717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8750" y="1577550"/>
            <a:ext cx="1988402" cy="1988402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7"/>
          <p:cNvSpPr txBox="1"/>
          <p:nvPr/>
        </p:nvSpPr>
        <p:spPr>
          <a:xfrm>
            <a:off x="4237050" y="3705525"/>
            <a:ext cx="46857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rPr>
              <a:t>Sarah Nagle</a:t>
            </a:r>
            <a:endParaRPr>
              <a:solidFill>
                <a:schemeClr val="accent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rPr>
              <a:t>Creation &amp; Innovation Services Librarian</a:t>
            </a:r>
            <a:endParaRPr>
              <a:solidFill>
                <a:schemeClr val="accent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rPr>
              <a:t>Miami University</a:t>
            </a:r>
            <a:endParaRPr>
              <a:solidFill>
                <a:schemeClr val="accent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Internet Librarian Conference</a:t>
            </a:r>
            <a:endParaRPr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October, 2022</a:t>
            </a:r>
            <a:endParaRPr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6"/>
          <p:cNvSpPr/>
          <p:nvPr/>
        </p:nvSpPr>
        <p:spPr>
          <a:xfrm>
            <a:off x="720000" y="1653213"/>
            <a:ext cx="3296100" cy="18252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47" name="Google Shape;347;p36"/>
          <p:cNvCxnSpPr/>
          <p:nvPr/>
        </p:nvCxnSpPr>
        <p:spPr>
          <a:xfrm flipH="1">
            <a:off x="800175" y="4391025"/>
            <a:ext cx="2886000" cy="723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8" name="Google Shape;348;p36"/>
          <p:cNvSpPr txBox="1"/>
          <p:nvPr>
            <p:ph type="title"/>
          </p:nvPr>
        </p:nvSpPr>
        <p:spPr>
          <a:xfrm>
            <a:off x="1043400" y="434825"/>
            <a:ext cx="70572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Maker Literacy and Liminality</a:t>
            </a:r>
            <a:endParaRPr sz="3200"/>
          </a:p>
        </p:txBody>
      </p:sp>
      <p:sp>
        <p:nvSpPr>
          <p:cNvPr id="349" name="Google Shape;349;p36"/>
          <p:cNvSpPr txBox="1"/>
          <p:nvPr>
            <p:ph idx="1" type="subTitle"/>
          </p:nvPr>
        </p:nvSpPr>
        <p:spPr>
          <a:xfrm rot="-318">
            <a:off x="908650" y="2142114"/>
            <a:ext cx="3241200" cy="95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●"/>
            </a:pPr>
            <a:r>
              <a:rPr b="1" lang="en" sz="2400">
                <a:solidFill>
                  <a:schemeClr val="accent4"/>
                </a:solidFill>
              </a:rPr>
              <a:t>Open ended</a:t>
            </a:r>
            <a:endParaRPr b="1" sz="2400">
              <a:solidFill>
                <a:schemeClr val="accent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●"/>
            </a:pPr>
            <a:r>
              <a:rPr b="1" lang="en" sz="2400">
                <a:solidFill>
                  <a:schemeClr val="accent4"/>
                </a:solidFill>
              </a:rPr>
              <a:t>Tinkering</a:t>
            </a:r>
            <a:endParaRPr b="1" sz="2400">
              <a:solidFill>
                <a:schemeClr val="accent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●"/>
            </a:pPr>
            <a:r>
              <a:rPr b="1" lang="en" sz="2400">
                <a:solidFill>
                  <a:schemeClr val="accent4"/>
                </a:solidFill>
              </a:rPr>
              <a:t>Failure as learning</a:t>
            </a:r>
            <a:endParaRPr b="1" sz="24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0" name="Google Shape;35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40027" y="3791140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33750" y="3686375"/>
            <a:ext cx="1382049" cy="1382049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6"/>
          <p:cNvSpPr/>
          <p:nvPr/>
        </p:nvSpPr>
        <p:spPr>
          <a:xfrm>
            <a:off x="4149850" y="2340175"/>
            <a:ext cx="1283100" cy="230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3" name="Google Shape;353;p36"/>
          <p:cNvGrpSpPr/>
          <p:nvPr/>
        </p:nvGrpSpPr>
        <p:grpSpPr>
          <a:xfrm>
            <a:off x="7483598" y="1462201"/>
            <a:ext cx="1112617" cy="1108686"/>
            <a:chOff x="6203579" y="3348981"/>
            <a:chExt cx="351615" cy="350373"/>
          </a:xfrm>
        </p:grpSpPr>
        <p:sp>
          <p:nvSpPr>
            <p:cNvPr id="354" name="Google Shape;354;p36"/>
            <p:cNvSpPr/>
            <p:nvPr/>
          </p:nvSpPr>
          <p:spPr>
            <a:xfrm>
              <a:off x="6377667" y="3404249"/>
              <a:ext cx="93686" cy="58072"/>
            </a:xfrm>
            <a:custGeom>
              <a:rect b="b" l="l" r="r" t="t"/>
              <a:pathLst>
                <a:path extrusionOk="0" h="1823" w="2941">
                  <a:moveTo>
                    <a:pt x="644" y="0"/>
                  </a:moveTo>
                  <a:cubicBezTo>
                    <a:pt x="467" y="0"/>
                    <a:pt x="288" y="39"/>
                    <a:pt x="119" y="120"/>
                  </a:cubicBezTo>
                  <a:cubicBezTo>
                    <a:pt x="36" y="155"/>
                    <a:pt x="0" y="251"/>
                    <a:pt x="36" y="322"/>
                  </a:cubicBezTo>
                  <a:cubicBezTo>
                    <a:pt x="70" y="374"/>
                    <a:pt x="129" y="413"/>
                    <a:pt x="186" y="413"/>
                  </a:cubicBezTo>
                  <a:cubicBezTo>
                    <a:pt x="208" y="413"/>
                    <a:pt x="230" y="407"/>
                    <a:pt x="250" y="394"/>
                  </a:cubicBezTo>
                  <a:cubicBezTo>
                    <a:pt x="370" y="337"/>
                    <a:pt x="498" y="310"/>
                    <a:pt x="625" y="310"/>
                  </a:cubicBezTo>
                  <a:cubicBezTo>
                    <a:pt x="950" y="310"/>
                    <a:pt x="1269" y="487"/>
                    <a:pt x="1441" y="786"/>
                  </a:cubicBezTo>
                  <a:cubicBezTo>
                    <a:pt x="1215" y="1036"/>
                    <a:pt x="1143" y="1406"/>
                    <a:pt x="1286" y="1739"/>
                  </a:cubicBezTo>
                  <a:cubicBezTo>
                    <a:pt x="1322" y="1798"/>
                    <a:pt x="1381" y="1822"/>
                    <a:pt x="1441" y="1822"/>
                  </a:cubicBezTo>
                  <a:cubicBezTo>
                    <a:pt x="1560" y="1822"/>
                    <a:pt x="1631" y="1703"/>
                    <a:pt x="1584" y="1608"/>
                  </a:cubicBezTo>
                  <a:cubicBezTo>
                    <a:pt x="1453" y="1322"/>
                    <a:pt x="1572" y="989"/>
                    <a:pt x="1858" y="858"/>
                  </a:cubicBezTo>
                  <a:cubicBezTo>
                    <a:pt x="1936" y="822"/>
                    <a:pt x="2017" y="805"/>
                    <a:pt x="2096" y="805"/>
                  </a:cubicBezTo>
                  <a:cubicBezTo>
                    <a:pt x="2305" y="805"/>
                    <a:pt x="2501" y="924"/>
                    <a:pt x="2596" y="1132"/>
                  </a:cubicBezTo>
                  <a:cubicBezTo>
                    <a:pt x="2631" y="1193"/>
                    <a:pt x="2699" y="1229"/>
                    <a:pt x="2760" y="1229"/>
                  </a:cubicBezTo>
                  <a:cubicBezTo>
                    <a:pt x="2782" y="1229"/>
                    <a:pt x="2803" y="1224"/>
                    <a:pt x="2822" y="1215"/>
                  </a:cubicBezTo>
                  <a:cubicBezTo>
                    <a:pt x="2893" y="1167"/>
                    <a:pt x="2941" y="1084"/>
                    <a:pt x="2893" y="1013"/>
                  </a:cubicBezTo>
                  <a:cubicBezTo>
                    <a:pt x="2757" y="696"/>
                    <a:pt x="2448" y="503"/>
                    <a:pt x="2108" y="503"/>
                  </a:cubicBezTo>
                  <a:cubicBezTo>
                    <a:pt x="1975" y="503"/>
                    <a:pt x="1837" y="532"/>
                    <a:pt x="1703" y="596"/>
                  </a:cubicBezTo>
                  <a:cubicBezTo>
                    <a:pt x="1476" y="218"/>
                    <a:pt x="1066" y="0"/>
                    <a:pt x="644" y="0"/>
                  </a:cubicBezTo>
                  <a:close/>
                </a:path>
              </a:pathLst>
            </a:custGeom>
            <a:solidFill>
              <a:srgbClr val="FA8E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A8E61"/>
                </a:solidFill>
              </a:endParaRPr>
            </a:p>
          </p:txBody>
        </p:sp>
        <p:sp>
          <p:nvSpPr>
            <p:cNvPr id="355" name="Google Shape;355;p36"/>
            <p:cNvSpPr/>
            <p:nvPr/>
          </p:nvSpPr>
          <p:spPr>
            <a:xfrm>
              <a:off x="6260090" y="3449611"/>
              <a:ext cx="76643" cy="44947"/>
            </a:xfrm>
            <a:custGeom>
              <a:rect b="b" l="l" r="r" t="t"/>
              <a:pathLst>
                <a:path extrusionOk="0" h="1411" w="2406">
                  <a:moveTo>
                    <a:pt x="1868" y="0"/>
                  </a:moveTo>
                  <a:cubicBezTo>
                    <a:pt x="1523" y="0"/>
                    <a:pt x="1190" y="178"/>
                    <a:pt x="1012" y="541"/>
                  </a:cubicBezTo>
                  <a:cubicBezTo>
                    <a:pt x="891" y="501"/>
                    <a:pt x="765" y="480"/>
                    <a:pt x="638" y="480"/>
                  </a:cubicBezTo>
                  <a:cubicBezTo>
                    <a:pt x="466" y="480"/>
                    <a:pt x="291" y="518"/>
                    <a:pt x="119" y="601"/>
                  </a:cubicBezTo>
                  <a:cubicBezTo>
                    <a:pt x="36" y="636"/>
                    <a:pt x="0" y="732"/>
                    <a:pt x="36" y="803"/>
                  </a:cubicBezTo>
                  <a:cubicBezTo>
                    <a:pt x="70" y="855"/>
                    <a:pt x="129" y="894"/>
                    <a:pt x="186" y="894"/>
                  </a:cubicBezTo>
                  <a:cubicBezTo>
                    <a:pt x="209" y="894"/>
                    <a:pt x="230" y="888"/>
                    <a:pt x="250" y="875"/>
                  </a:cubicBezTo>
                  <a:cubicBezTo>
                    <a:pt x="375" y="820"/>
                    <a:pt x="506" y="794"/>
                    <a:pt x="636" y="794"/>
                  </a:cubicBezTo>
                  <a:cubicBezTo>
                    <a:pt x="990" y="794"/>
                    <a:pt x="1332" y="987"/>
                    <a:pt x="1489" y="1327"/>
                  </a:cubicBezTo>
                  <a:cubicBezTo>
                    <a:pt x="1512" y="1386"/>
                    <a:pt x="1572" y="1410"/>
                    <a:pt x="1631" y="1410"/>
                  </a:cubicBezTo>
                  <a:cubicBezTo>
                    <a:pt x="1750" y="1410"/>
                    <a:pt x="1822" y="1291"/>
                    <a:pt x="1786" y="1196"/>
                  </a:cubicBezTo>
                  <a:cubicBezTo>
                    <a:pt x="1679" y="970"/>
                    <a:pt x="1500" y="779"/>
                    <a:pt x="1310" y="660"/>
                  </a:cubicBezTo>
                  <a:cubicBezTo>
                    <a:pt x="1435" y="426"/>
                    <a:pt x="1654" y="315"/>
                    <a:pt x="1877" y="315"/>
                  </a:cubicBezTo>
                  <a:cubicBezTo>
                    <a:pt x="1971" y="315"/>
                    <a:pt x="2067" y="335"/>
                    <a:pt x="2155" y="374"/>
                  </a:cubicBezTo>
                  <a:cubicBezTo>
                    <a:pt x="2175" y="388"/>
                    <a:pt x="2198" y="394"/>
                    <a:pt x="2221" y="394"/>
                  </a:cubicBezTo>
                  <a:cubicBezTo>
                    <a:pt x="2280" y="394"/>
                    <a:pt x="2341" y="355"/>
                    <a:pt x="2358" y="303"/>
                  </a:cubicBezTo>
                  <a:cubicBezTo>
                    <a:pt x="2405" y="220"/>
                    <a:pt x="2358" y="124"/>
                    <a:pt x="2286" y="89"/>
                  </a:cubicBezTo>
                  <a:cubicBezTo>
                    <a:pt x="2151" y="30"/>
                    <a:pt x="2009" y="0"/>
                    <a:pt x="1868" y="0"/>
                  </a:cubicBezTo>
                  <a:close/>
                </a:path>
              </a:pathLst>
            </a:custGeom>
            <a:solidFill>
              <a:srgbClr val="FA8E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A8E61"/>
                </a:solidFill>
              </a:endParaRPr>
            </a:p>
          </p:txBody>
        </p:sp>
        <p:sp>
          <p:nvSpPr>
            <p:cNvPr id="356" name="Google Shape;356;p36"/>
            <p:cNvSpPr/>
            <p:nvPr/>
          </p:nvSpPr>
          <p:spPr>
            <a:xfrm>
              <a:off x="6415574" y="3498349"/>
              <a:ext cx="49343" cy="21598"/>
            </a:xfrm>
            <a:custGeom>
              <a:rect b="b" l="l" r="r" t="t"/>
              <a:pathLst>
                <a:path extrusionOk="0" h="678" w="1549">
                  <a:moveTo>
                    <a:pt x="642" y="1"/>
                  </a:moveTo>
                  <a:cubicBezTo>
                    <a:pt x="446" y="1"/>
                    <a:pt x="250" y="58"/>
                    <a:pt x="84" y="178"/>
                  </a:cubicBezTo>
                  <a:cubicBezTo>
                    <a:pt x="13" y="237"/>
                    <a:pt x="1" y="333"/>
                    <a:pt x="37" y="404"/>
                  </a:cubicBezTo>
                  <a:cubicBezTo>
                    <a:pt x="75" y="450"/>
                    <a:pt x="128" y="477"/>
                    <a:pt x="180" y="477"/>
                  </a:cubicBezTo>
                  <a:cubicBezTo>
                    <a:pt x="209" y="477"/>
                    <a:pt x="237" y="469"/>
                    <a:pt x="263" y="452"/>
                  </a:cubicBezTo>
                  <a:cubicBezTo>
                    <a:pt x="382" y="366"/>
                    <a:pt x="521" y="324"/>
                    <a:pt x="659" y="324"/>
                  </a:cubicBezTo>
                  <a:cubicBezTo>
                    <a:pt x="865" y="324"/>
                    <a:pt x="1068" y="417"/>
                    <a:pt x="1203" y="595"/>
                  </a:cubicBezTo>
                  <a:cubicBezTo>
                    <a:pt x="1227" y="642"/>
                    <a:pt x="1275" y="678"/>
                    <a:pt x="1334" y="678"/>
                  </a:cubicBezTo>
                  <a:cubicBezTo>
                    <a:pt x="1465" y="678"/>
                    <a:pt x="1549" y="523"/>
                    <a:pt x="1465" y="416"/>
                  </a:cubicBezTo>
                  <a:cubicBezTo>
                    <a:pt x="1268" y="146"/>
                    <a:pt x="954" y="1"/>
                    <a:pt x="642" y="1"/>
                  </a:cubicBezTo>
                  <a:close/>
                </a:path>
              </a:pathLst>
            </a:custGeom>
            <a:solidFill>
              <a:srgbClr val="FA8E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A8E61"/>
                </a:solidFill>
              </a:endParaRPr>
            </a:p>
          </p:txBody>
        </p:sp>
        <p:sp>
          <p:nvSpPr>
            <p:cNvPr id="357" name="Google Shape;357;p36"/>
            <p:cNvSpPr/>
            <p:nvPr/>
          </p:nvSpPr>
          <p:spPr>
            <a:xfrm>
              <a:off x="6344283" y="3473247"/>
              <a:ext cx="41380" cy="32301"/>
            </a:xfrm>
            <a:custGeom>
              <a:rect b="b" l="l" r="r" t="t"/>
              <a:pathLst>
                <a:path extrusionOk="0" h="1014" w="1299">
                  <a:moveTo>
                    <a:pt x="1122" y="0"/>
                  </a:moveTo>
                  <a:cubicBezTo>
                    <a:pt x="1048" y="0"/>
                    <a:pt x="986" y="56"/>
                    <a:pt x="953" y="133"/>
                  </a:cubicBezTo>
                  <a:cubicBezTo>
                    <a:pt x="899" y="455"/>
                    <a:pt x="612" y="701"/>
                    <a:pt x="293" y="701"/>
                  </a:cubicBezTo>
                  <a:cubicBezTo>
                    <a:pt x="259" y="701"/>
                    <a:pt x="225" y="698"/>
                    <a:pt x="191" y="692"/>
                  </a:cubicBezTo>
                  <a:cubicBezTo>
                    <a:pt x="178" y="689"/>
                    <a:pt x="166" y="687"/>
                    <a:pt x="155" y="687"/>
                  </a:cubicBezTo>
                  <a:cubicBezTo>
                    <a:pt x="87" y="687"/>
                    <a:pt x="33" y="742"/>
                    <a:pt x="12" y="823"/>
                  </a:cubicBezTo>
                  <a:cubicBezTo>
                    <a:pt x="0" y="906"/>
                    <a:pt x="60" y="990"/>
                    <a:pt x="155" y="1002"/>
                  </a:cubicBezTo>
                  <a:cubicBezTo>
                    <a:pt x="215" y="1014"/>
                    <a:pt x="250" y="1014"/>
                    <a:pt x="310" y="1014"/>
                  </a:cubicBezTo>
                  <a:cubicBezTo>
                    <a:pt x="774" y="1014"/>
                    <a:pt x="1203" y="668"/>
                    <a:pt x="1286" y="180"/>
                  </a:cubicBezTo>
                  <a:cubicBezTo>
                    <a:pt x="1298" y="97"/>
                    <a:pt x="1239" y="13"/>
                    <a:pt x="1143" y="2"/>
                  </a:cubicBezTo>
                  <a:cubicBezTo>
                    <a:pt x="1136" y="1"/>
                    <a:pt x="1129" y="0"/>
                    <a:pt x="1122" y="0"/>
                  </a:cubicBezTo>
                  <a:close/>
                </a:path>
              </a:pathLst>
            </a:custGeom>
            <a:solidFill>
              <a:srgbClr val="FA8E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A8E61"/>
                </a:solidFill>
              </a:endParaRPr>
            </a:p>
          </p:txBody>
        </p:sp>
        <p:sp>
          <p:nvSpPr>
            <p:cNvPr id="358" name="Google Shape;358;p36"/>
            <p:cNvSpPr/>
            <p:nvPr/>
          </p:nvSpPr>
          <p:spPr>
            <a:xfrm>
              <a:off x="6203579" y="3348981"/>
              <a:ext cx="351615" cy="350373"/>
            </a:xfrm>
            <a:custGeom>
              <a:rect b="b" l="l" r="r" t="t"/>
              <a:pathLst>
                <a:path extrusionOk="0" h="10999" w="11038">
                  <a:moveTo>
                    <a:pt x="4995" y="1"/>
                  </a:moveTo>
                  <a:cubicBezTo>
                    <a:pt x="4687" y="1"/>
                    <a:pt x="4370" y="111"/>
                    <a:pt x="4132" y="331"/>
                  </a:cubicBezTo>
                  <a:cubicBezTo>
                    <a:pt x="3987" y="258"/>
                    <a:pt x="3828" y="224"/>
                    <a:pt x="3666" y="224"/>
                  </a:cubicBezTo>
                  <a:cubicBezTo>
                    <a:pt x="3298" y="224"/>
                    <a:pt x="2919" y="402"/>
                    <a:pt x="2679" y="700"/>
                  </a:cubicBezTo>
                  <a:cubicBezTo>
                    <a:pt x="2642" y="695"/>
                    <a:pt x="2604" y="692"/>
                    <a:pt x="2566" y="692"/>
                  </a:cubicBezTo>
                  <a:cubicBezTo>
                    <a:pt x="2064" y="692"/>
                    <a:pt x="1551" y="1122"/>
                    <a:pt x="1429" y="1676"/>
                  </a:cubicBezTo>
                  <a:cubicBezTo>
                    <a:pt x="881" y="1795"/>
                    <a:pt x="488" y="2462"/>
                    <a:pt x="643" y="3081"/>
                  </a:cubicBezTo>
                  <a:cubicBezTo>
                    <a:pt x="84" y="3379"/>
                    <a:pt x="0" y="4248"/>
                    <a:pt x="441" y="4784"/>
                  </a:cubicBezTo>
                  <a:cubicBezTo>
                    <a:pt x="336" y="5477"/>
                    <a:pt x="852" y="6142"/>
                    <a:pt x="1432" y="6142"/>
                  </a:cubicBezTo>
                  <a:cubicBezTo>
                    <a:pt x="1510" y="6142"/>
                    <a:pt x="1589" y="6130"/>
                    <a:pt x="1667" y="6105"/>
                  </a:cubicBezTo>
                  <a:cubicBezTo>
                    <a:pt x="1827" y="6308"/>
                    <a:pt x="2150" y="6444"/>
                    <a:pt x="2456" y="6444"/>
                  </a:cubicBezTo>
                  <a:cubicBezTo>
                    <a:pt x="2491" y="6444"/>
                    <a:pt x="2526" y="6442"/>
                    <a:pt x="2560" y="6439"/>
                  </a:cubicBezTo>
                  <a:cubicBezTo>
                    <a:pt x="3002" y="7378"/>
                    <a:pt x="3681" y="7769"/>
                    <a:pt x="4568" y="7769"/>
                  </a:cubicBezTo>
                  <a:cubicBezTo>
                    <a:pt x="4805" y="7769"/>
                    <a:pt x="5056" y="7741"/>
                    <a:pt x="5322" y="7689"/>
                  </a:cubicBezTo>
                  <a:cubicBezTo>
                    <a:pt x="5429" y="8070"/>
                    <a:pt x="5715" y="8534"/>
                    <a:pt x="6382" y="8915"/>
                  </a:cubicBezTo>
                  <a:cubicBezTo>
                    <a:pt x="7454" y="9534"/>
                    <a:pt x="7965" y="10022"/>
                    <a:pt x="8037" y="10487"/>
                  </a:cubicBezTo>
                  <a:cubicBezTo>
                    <a:pt x="8085" y="10796"/>
                    <a:pt x="8346" y="10999"/>
                    <a:pt x="8644" y="10999"/>
                  </a:cubicBezTo>
                  <a:cubicBezTo>
                    <a:pt x="9049" y="10999"/>
                    <a:pt x="9323" y="10630"/>
                    <a:pt x="9251" y="10260"/>
                  </a:cubicBezTo>
                  <a:lnTo>
                    <a:pt x="8835" y="8355"/>
                  </a:lnTo>
                  <a:cubicBezTo>
                    <a:pt x="9275" y="8260"/>
                    <a:pt x="9573" y="7927"/>
                    <a:pt x="9620" y="7593"/>
                  </a:cubicBezTo>
                  <a:cubicBezTo>
                    <a:pt x="9656" y="7308"/>
                    <a:pt x="9763" y="7177"/>
                    <a:pt x="9644" y="6867"/>
                  </a:cubicBezTo>
                  <a:cubicBezTo>
                    <a:pt x="10299" y="6808"/>
                    <a:pt x="10752" y="6081"/>
                    <a:pt x="10609" y="5427"/>
                  </a:cubicBezTo>
                  <a:cubicBezTo>
                    <a:pt x="11025" y="5034"/>
                    <a:pt x="11037" y="4212"/>
                    <a:pt x="10585" y="3831"/>
                  </a:cubicBezTo>
                  <a:cubicBezTo>
                    <a:pt x="10656" y="3307"/>
                    <a:pt x="10323" y="2760"/>
                    <a:pt x="9823" y="2545"/>
                  </a:cubicBezTo>
                  <a:cubicBezTo>
                    <a:pt x="9835" y="2355"/>
                    <a:pt x="9787" y="2164"/>
                    <a:pt x="9704" y="1974"/>
                  </a:cubicBezTo>
                  <a:cubicBezTo>
                    <a:pt x="9673" y="1919"/>
                    <a:pt x="9616" y="1890"/>
                    <a:pt x="9560" y="1890"/>
                  </a:cubicBezTo>
                  <a:cubicBezTo>
                    <a:pt x="9531" y="1890"/>
                    <a:pt x="9502" y="1898"/>
                    <a:pt x="9478" y="1914"/>
                  </a:cubicBezTo>
                  <a:cubicBezTo>
                    <a:pt x="9406" y="1950"/>
                    <a:pt x="9370" y="2057"/>
                    <a:pt x="9418" y="2129"/>
                  </a:cubicBezTo>
                  <a:cubicBezTo>
                    <a:pt x="9513" y="2295"/>
                    <a:pt x="9537" y="2474"/>
                    <a:pt x="9489" y="2605"/>
                  </a:cubicBezTo>
                  <a:cubicBezTo>
                    <a:pt x="9466" y="2700"/>
                    <a:pt x="9525" y="2783"/>
                    <a:pt x="9609" y="2819"/>
                  </a:cubicBezTo>
                  <a:cubicBezTo>
                    <a:pt x="10061" y="2926"/>
                    <a:pt x="10371" y="3438"/>
                    <a:pt x="10251" y="3855"/>
                  </a:cubicBezTo>
                  <a:cubicBezTo>
                    <a:pt x="10240" y="3938"/>
                    <a:pt x="10263" y="4010"/>
                    <a:pt x="10323" y="4034"/>
                  </a:cubicBezTo>
                  <a:cubicBezTo>
                    <a:pt x="10609" y="4212"/>
                    <a:pt x="10716" y="4724"/>
                    <a:pt x="10490" y="5105"/>
                  </a:cubicBezTo>
                  <a:cubicBezTo>
                    <a:pt x="10418" y="4950"/>
                    <a:pt x="10299" y="4748"/>
                    <a:pt x="10085" y="4557"/>
                  </a:cubicBezTo>
                  <a:cubicBezTo>
                    <a:pt x="10051" y="4529"/>
                    <a:pt x="10014" y="4514"/>
                    <a:pt x="9978" y="4514"/>
                  </a:cubicBezTo>
                  <a:cubicBezTo>
                    <a:pt x="9939" y="4514"/>
                    <a:pt x="9902" y="4532"/>
                    <a:pt x="9870" y="4569"/>
                  </a:cubicBezTo>
                  <a:cubicBezTo>
                    <a:pt x="9799" y="4653"/>
                    <a:pt x="9799" y="4736"/>
                    <a:pt x="9882" y="4796"/>
                  </a:cubicBezTo>
                  <a:cubicBezTo>
                    <a:pt x="10085" y="4974"/>
                    <a:pt x="10216" y="5200"/>
                    <a:pt x="10287" y="5462"/>
                  </a:cubicBezTo>
                  <a:lnTo>
                    <a:pt x="10287" y="5498"/>
                  </a:lnTo>
                  <a:cubicBezTo>
                    <a:pt x="10463" y="6016"/>
                    <a:pt x="10035" y="6624"/>
                    <a:pt x="9592" y="6624"/>
                  </a:cubicBezTo>
                  <a:cubicBezTo>
                    <a:pt x="9526" y="6624"/>
                    <a:pt x="9459" y="6611"/>
                    <a:pt x="9394" y="6581"/>
                  </a:cubicBezTo>
                  <a:lnTo>
                    <a:pt x="9359" y="6581"/>
                  </a:lnTo>
                  <a:cubicBezTo>
                    <a:pt x="9251" y="6510"/>
                    <a:pt x="9120" y="6462"/>
                    <a:pt x="8989" y="6462"/>
                  </a:cubicBezTo>
                  <a:lnTo>
                    <a:pt x="8180" y="6462"/>
                  </a:lnTo>
                  <a:cubicBezTo>
                    <a:pt x="8096" y="6462"/>
                    <a:pt x="8013" y="6534"/>
                    <a:pt x="8013" y="6629"/>
                  </a:cubicBezTo>
                  <a:cubicBezTo>
                    <a:pt x="8013" y="6712"/>
                    <a:pt x="8096" y="6796"/>
                    <a:pt x="8180" y="6796"/>
                  </a:cubicBezTo>
                  <a:lnTo>
                    <a:pt x="8989" y="6796"/>
                  </a:lnTo>
                  <a:cubicBezTo>
                    <a:pt x="9251" y="6796"/>
                    <a:pt x="9442" y="7046"/>
                    <a:pt x="9370" y="7296"/>
                  </a:cubicBezTo>
                  <a:cubicBezTo>
                    <a:pt x="9370" y="7308"/>
                    <a:pt x="9359" y="7367"/>
                    <a:pt x="9311" y="7605"/>
                  </a:cubicBezTo>
                  <a:cubicBezTo>
                    <a:pt x="9228" y="7927"/>
                    <a:pt x="8942" y="8141"/>
                    <a:pt x="8632" y="8141"/>
                  </a:cubicBezTo>
                  <a:lnTo>
                    <a:pt x="7596" y="8141"/>
                  </a:lnTo>
                  <a:cubicBezTo>
                    <a:pt x="7275" y="8141"/>
                    <a:pt x="6989" y="7927"/>
                    <a:pt x="6918" y="7605"/>
                  </a:cubicBezTo>
                  <a:cubicBezTo>
                    <a:pt x="6870" y="7355"/>
                    <a:pt x="6858" y="7296"/>
                    <a:pt x="6858" y="7296"/>
                  </a:cubicBezTo>
                  <a:cubicBezTo>
                    <a:pt x="6799" y="7046"/>
                    <a:pt x="6977" y="6796"/>
                    <a:pt x="7239" y="6796"/>
                  </a:cubicBezTo>
                  <a:lnTo>
                    <a:pt x="7501" y="6796"/>
                  </a:lnTo>
                  <a:cubicBezTo>
                    <a:pt x="7584" y="6796"/>
                    <a:pt x="7656" y="6712"/>
                    <a:pt x="7656" y="6629"/>
                  </a:cubicBezTo>
                  <a:cubicBezTo>
                    <a:pt x="7656" y="6534"/>
                    <a:pt x="7584" y="6462"/>
                    <a:pt x="7501" y="6462"/>
                  </a:cubicBezTo>
                  <a:lnTo>
                    <a:pt x="7239" y="6462"/>
                  </a:lnTo>
                  <a:cubicBezTo>
                    <a:pt x="6763" y="6462"/>
                    <a:pt x="6430" y="6915"/>
                    <a:pt x="6549" y="7355"/>
                  </a:cubicBezTo>
                  <a:cubicBezTo>
                    <a:pt x="6584" y="7593"/>
                    <a:pt x="6608" y="7665"/>
                    <a:pt x="6608" y="7665"/>
                  </a:cubicBezTo>
                  <a:cubicBezTo>
                    <a:pt x="6727" y="8129"/>
                    <a:pt x="7144" y="8439"/>
                    <a:pt x="7596" y="8439"/>
                  </a:cubicBezTo>
                  <a:lnTo>
                    <a:pt x="8525" y="8439"/>
                  </a:lnTo>
                  <a:lnTo>
                    <a:pt x="8942" y="10380"/>
                  </a:lnTo>
                  <a:cubicBezTo>
                    <a:pt x="8954" y="10463"/>
                    <a:pt x="8942" y="10558"/>
                    <a:pt x="8882" y="10630"/>
                  </a:cubicBezTo>
                  <a:cubicBezTo>
                    <a:pt x="8818" y="10703"/>
                    <a:pt x="8733" y="10737"/>
                    <a:pt x="8650" y="10737"/>
                  </a:cubicBezTo>
                  <a:cubicBezTo>
                    <a:pt x="8517" y="10737"/>
                    <a:pt x="8388" y="10648"/>
                    <a:pt x="8358" y="10487"/>
                  </a:cubicBezTo>
                  <a:cubicBezTo>
                    <a:pt x="8275" y="9903"/>
                    <a:pt x="7739" y="9368"/>
                    <a:pt x="6561" y="8677"/>
                  </a:cubicBezTo>
                  <a:cubicBezTo>
                    <a:pt x="5751" y="8225"/>
                    <a:pt x="5513" y="7570"/>
                    <a:pt x="5620" y="6998"/>
                  </a:cubicBezTo>
                  <a:lnTo>
                    <a:pt x="5620" y="6998"/>
                  </a:lnTo>
                  <a:cubicBezTo>
                    <a:pt x="5918" y="7129"/>
                    <a:pt x="5870" y="7272"/>
                    <a:pt x="6025" y="7272"/>
                  </a:cubicBezTo>
                  <a:cubicBezTo>
                    <a:pt x="6156" y="7272"/>
                    <a:pt x="6227" y="7117"/>
                    <a:pt x="6156" y="7010"/>
                  </a:cubicBezTo>
                  <a:cubicBezTo>
                    <a:pt x="6025" y="6820"/>
                    <a:pt x="5834" y="6712"/>
                    <a:pt x="5620" y="6653"/>
                  </a:cubicBezTo>
                  <a:lnTo>
                    <a:pt x="5584" y="6617"/>
                  </a:lnTo>
                  <a:cubicBezTo>
                    <a:pt x="5560" y="6605"/>
                    <a:pt x="5537" y="6599"/>
                    <a:pt x="5516" y="6599"/>
                  </a:cubicBezTo>
                  <a:cubicBezTo>
                    <a:pt x="5495" y="6599"/>
                    <a:pt x="5477" y="6605"/>
                    <a:pt x="5465" y="6617"/>
                  </a:cubicBezTo>
                  <a:cubicBezTo>
                    <a:pt x="5422" y="6610"/>
                    <a:pt x="5377" y="6607"/>
                    <a:pt x="5333" y="6607"/>
                  </a:cubicBezTo>
                  <a:cubicBezTo>
                    <a:pt x="5145" y="6607"/>
                    <a:pt x="4950" y="6666"/>
                    <a:pt x="4787" y="6772"/>
                  </a:cubicBezTo>
                  <a:cubicBezTo>
                    <a:pt x="4715" y="6831"/>
                    <a:pt x="4703" y="6927"/>
                    <a:pt x="4751" y="6998"/>
                  </a:cubicBezTo>
                  <a:cubicBezTo>
                    <a:pt x="4789" y="7044"/>
                    <a:pt x="4838" y="7071"/>
                    <a:pt x="4886" y="7071"/>
                  </a:cubicBezTo>
                  <a:cubicBezTo>
                    <a:pt x="4913" y="7071"/>
                    <a:pt x="4940" y="7063"/>
                    <a:pt x="4965" y="7046"/>
                  </a:cubicBezTo>
                  <a:cubicBezTo>
                    <a:pt x="5072" y="6974"/>
                    <a:pt x="5191" y="6939"/>
                    <a:pt x="5310" y="6939"/>
                  </a:cubicBezTo>
                  <a:cubicBezTo>
                    <a:pt x="5298" y="7058"/>
                    <a:pt x="5287" y="7224"/>
                    <a:pt x="5298" y="7403"/>
                  </a:cubicBezTo>
                  <a:cubicBezTo>
                    <a:pt x="5049" y="7450"/>
                    <a:pt x="4820" y="7475"/>
                    <a:pt x="4609" y="7475"/>
                  </a:cubicBezTo>
                  <a:cubicBezTo>
                    <a:pt x="3761" y="7475"/>
                    <a:pt x="3208" y="7082"/>
                    <a:pt x="2846" y="6224"/>
                  </a:cubicBezTo>
                  <a:cubicBezTo>
                    <a:pt x="2798" y="6058"/>
                    <a:pt x="2762" y="5796"/>
                    <a:pt x="2798" y="5688"/>
                  </a:cubicBezTo>
                  <a:cubicBezTo>
                    <a:pt x="2822" y="5605"/>
                    <a:pt x="2786" y="5510"/>
                    <a:pt x="2691" y="5486"/>
                  </a:cubicBezTo>
                  <a:cubicBezTo>
                    <a:pt x="2672" y="5478"/>
                    <a:pt x="2652" y="5474"/>
                    <a:pt x="2633" y="5474"/>
                  </a:cubicBezTo>
                  <a:cubicBezTo>
                    <a:pt x="2568" y="5474"/>
                    <a:pt x="2507" y="5517"/>
                    <a:pt x="2489" y="5581"/>
                  </a:cubicBezTo>
                  <a:cubicBezTo>
                    <a:pt x="2429" y="5748"/>
                    <a:pt x="2453" y="5974"/>
                    <a:pt x="2489" y="6141"/>
                  </a:cubicBezTo>
                  <a:cubicBezTo>
                    <a:pt x="2469" y="6142"/>
                    <a:pt x="2450" y="6143"/>
                    <a:pt x="2431" y="6143"/>
                  </a:cubicBezTo>
                  <a:cubicBezTo>
                    <a:pt x="2141" y="6143"/>
                    <a:pt x="1950" y="5980"/>
                    <a:pt x="1905" y="5879"/>
                  </a:cubicBezTo>
                  <a:cubicBezTo>
                    <a:pt x="1893" y="5843"/>
                    <a:pt x="1858" y="5808"/>
                    <a:pt x="1810" y="5796"/>
                  </a:cubicBezTo>
                  <a:cubicBezTo>
                    <a:pt x="1789" y="5787"/>
                    <a:pt x="1771" y="5783"/>
                    <a:pt x="1753" y="5783"/>
                  </a:cubicBezTo>
                  <a:cubicBezTo>
                    <a:pt x="1701" y="5783"/>
                    <a:pt x="1658" y="5816"/>
                    <a:pt x="1596" y="5843"/>
                  </a:cubicBezTo>
                  <a:cubicBezTo>
                    <a:pt x="1552" y="5855"/>
                    <a:pt x="1509" y="5861"/>
                    <a:pt x="1466" y="5861"/>
                  </a:cubicBezTo>
                  <a:cubicBezTo>
                    <a:pt x="1050" y="5861"/>
                    <a:pt x="679" y="5315"/>
                    <a:pt x="798" y="4807"/>
                  </a:cubicBezTo>
                  <a:cubicBezTo>
                    <a:pt x="846" y="4653"/>
                    <a:pt x="643" y="4653"/>
                    <a:pt x="536" y="4260"/>
                  </a:cubicBezTo>
                  <a:cubicBezTo>
                    <a:pt x="417" y="3855"/>
                    <a:pt x="584" y="3462"/>
                    <a:pt x="893" y="3367"/>
                  </a:cubicBezTo>
                  <a:cubicBezTo>
                    <a:pt x="977" y="3343"/>
                    <a:pt x="1036" y="3248"/>
                    <a:pt x="1000" y="3164"/>
                  </a:cubicBezTo>
                  <a:cubicBezTo>
                    <a:pt x="798" y="2664"/>
                    <a:pt x="1131" y="2045"/>
                    <a:pt x="1596" y="2009"/>
                  </a:cubicBezTo>
                  <a:cubicBezTo>
                    <a:pt x="1667" y="2009"/>
                    <a:pt x="1739" y="1950"/>
                    <a:pt x="1739" y="1867"/>
                  </a:cubicBezTo>
                  <a:cubicBezTo>
                    <a:pt x="1781" y="1436"/>
                    <a:pt x="2175" y="1060"/>
                    <a:pt x="2570" y="1060"/>
                  </a:cubicBezTo>
                  <a:cubicBezTo>
                    <a:pt x="2623" y="1060"/>
                    <a:pt x="2675" y="1067"/>
                    <a:pt x="2727" y="1081"/>
                  </a:cubicBezTo>
                  <a:cubicBezTo>
                    <a:pt x="2736" y="1082"/>
                    <a:pt x="2745" y="1083"/>
                    <a:pt x="2754" y="1083"/>
                  </a:cubicBezTo>
                  <a:cubicBezTo>
                    <a:pt x="2816" y="1083"/>
                    <a:pt x="2874" y="1049"/>
                    <a:pt x="2905" y="997"/>
                  </a:cubicBezTo>
                  <a:cubicBezTo>
                    <a:pt x="3065" y="744"/>
                    <a:pt x="3387" y="579"/>
                    <a:pt x="3692" y="579"/>
                  </a:cubicBezTo>
                  <a:cubicBezTo>
                    <a:pt x="3773" y="579"/>
                    <a:pt x="3854" y="591"/>
                    <a:pt x="3929" y="616"/>
                  </a:cubicBezTo>
                  <a:cubicBezTo>
                    <a:pt x="3870" y="700"/>
                    <a:pt x="3810" y="819"/>
                    <a:pt x="3810" y="962"/>
                  </a:cubicBezTo>
                  <a:cubicBezTo>
                    <a:pt x="3774" y="962"/>
                    <a:pt x="3739" y="974"/>
                    <a:pt x="3703" y="974"/>
                  </a:cubicBezTo>
                  <a:cubicBezTo>
                    <a:pt x="3465" y="1045"/>
                    <a:pt x="3298" y="1212"/>
                    <a:pt x="3298" y="1212"/>
                  </a:cubicBezTo>
                  <a:cubicBezTo>
                    <a:pt x="3239" y="1271"/>
                    <a:pt x="3239" y="1378"/>
                    <a:pt x="3298" y="1438"/>
                  </a:cubicBezTo>
                  <a:cubicBezTo>
                    <a:pt x="3328" y="1468"/>
                    <a:pt x="3370" y="1483"/>
                    <a:pt x="3411" y="1483"/>
                  </a:cubicBezTo>
                  <a:cubicBezTo>
                    <a:pt x="3453" y="1483"/>
                    <a:pt x="3495" y="1468"/>
                    <a:pt x="3524" y="1438"/>
                  </a:cubicBezTo>
                  <a:cubicBezTo>
                    <a:pt x="3532" y="1422"/>
                    <a:pt x="3715" y="1247"/>
                    <a:pt x="3964" y="1247"/>
                  </a:cubicBezTo>
                  <a:cubicBezTo>
                    <a:pt x="4094" y="1247"/>
                    <a:pt x="4243" y="1295"/>
                    <a:pt x="4394" y="1438"/>
                  </a:cubicBezTo>
                  <a:cubicBezTo>
                    <a:pt x="4417" y="1462"/>
                    <a:pt x="4465" y="1474"/>
                    <a:pt x="4513" y="1474"/>
                  </a:cubicBezTo>
                  <a:cubicBezTo>
                    <a:pt x="4656" y="1474"/>
                    <a:pt x="4715" y="1295"/>
                    <a:pt x="4632" y="1200"/>
                  </a:cubicBezTo>
                  <a:cubicBezTo>
                    <a:pt x="4465" y="1033"/>
                    <a:pt x="4286" y="962"/>
                    <a:pt x="4132" y="926"/>
                  </a:cubicBezTo>
                  <a:cubicBezTo>
                    <a:pt x="4155" y="819"/>
                    <a:pt x="4251" y="688"/>
                    <a:pt x="4298" y="664"/>
                  </a:cubicBezTo>
                  <a:lnTo>
                    <a:pt x="4298" y="640"/>
                  </a:lnTo>
                  <a:cubicBezTo>
                    <a:pt x="4502" y="424"/>
                    <a:pt x="4770" y="329"/>
                    <a:pt x="5016" y="329"/>
                  </a:cubicBezTo>
                  <a:cubicBezTo>
                    <a:pt x="5257" y="329"/>
                    <a:pt x="5478" y="421"/>
                    <a:pt x="5596" y="581"/>
                  </a:cubicBezTo>
                  <a:cubicBezTo>
                    <a:pt x="5620" y="628"/>
                    <a:pt x="5668" y="640"/>
                    <a:pt x="5715" y="664"/>
                  </a:cubicBezTo>
                  <a:cubicBezTo>
                    <a:pt x="5763" y="664"/>
                    <a:pt x="5799" y="640"/>
                    <a:pt x="5834" y="616"/>
                  </a:cubicBezTo>
                  <a:cubicBezTo>
                    <a:pt x="5984" y="476"/>
                    <a:pt x="6190" y="411"/>
                    <a:pt x="6397" y="411"/>
                  </a:cubicBezTo>
                  <a:cubicBezTo>
                    <a:pt x="6700" y="411"/>
                    <a:pt x="7005" y="552"/>
                    <a:pt x="7132" y="807"/>
                  </a:cubicBezTo>
                  <a:cubicBezTo>
                    <a:pt x="7153" y="869"/>
                    <a:pt x="7210" y="904"/>
                    <a:pt x="7287" y="904"/>
                  </a:cubicBezTo>
                  <a:cubicBezTo>
                    <a:pt x="7299" y="904"/>
                    <a:pt x="7310" y="904"/>
                    <a:pt x="7323" y="902"/>
                  </a:cubicBezTo>
                  <a:cubicBezTo>
                    <a:pt x="7391" y="883"/>
                    <a:pt x="7462" y="874"/>
                    <a:pt x="7533" y="874"/>
                  </a:cubicBezTo>
                  <a:cubicBezTo>
                    <a:pt x="7908" y="874"/>
                    <a:pt x="8292" y="1123"/>
                    <a:pt x="8382" y="1474"/>
                  </a:cubicBezTo>
                  <a:cubicBezTo>
                    <a:pt x="8392" y="1544"/>
                    <a:pt x="8445" y="1598"/>
                    <a:pt x="8519" y="1598"/>
                  </a:cubicBezTo>
                  <a:cubicBezTo>
                    <a:pt x="8533" y="1598"/>
                    <a:pt x="8546" y="1596"/>
                    <a:pt x="8561" y="1593"/>
                  </a:cubicBezTo>
                  <a:cubicBezTo>
                    <a:pt x="8578" y="1591"/>
                    <a:pt x="8595" y="1590"/>
                    <a:pt x="8612" y="1590"/>
                  </a:cubicBezTo>
                  <a:cubicBezTo>
                    <a:pt x="8726" y="1590"/>
                    <a:pt x="8843" y="1624"/>
                    <a:pt x="8978" y="1676"/>
                  </a:cubicBezTo>
                  <a:cubicBezTo>
                    <a:pt x="8994" y="1682"/>
                    <a:pt x="9013" y="1685"/>
                    <a:pt x="9033" y="1685"/>
                  </a:cubicBezTo>
                  <a:cubicBezTo>
                    <a:pt x="9095" y="1685"/>
                    <a:pt x="9162" y="1654"/>
                    <a:pt x="9180" y="1581"/>
                  </a:cubicBezTo>
                  <a:cubicBezTo>
                    <a:pt x="9216" y="1497"/>
                    <a:pt x="9180" y="1402"/>
                    <a:pt x="9097" y="1378"/>
                  </a:cubicBezTo>
                  <a:cubicBezTo>
                    <a:pt x="8942" y="1319"/>
                    <a:pt x="8799" y="1271"/>
                    <a:pt x="8644" y="1271"/>
                  </a:cubicBezTo>
                  <a:cubicBezTo>
                    <a:pt x="8472" y="841"/>
                    <a:pt x="7989" y="547"/>
                    <a:pt x="7502" y="547"/>
                  </a:cubicBezTo>
                  <a:cubicBezTo>
                    <a:pt x="7450" y="547"/>
                    <a:pt x="7398" y="550"/>
                    <a:pt x="7346" y="557"/>
                  </a:cubicBezTo>
                  <a:cubicBezTo>
                    <a:pt x="7145" y="251"/>
                    <a:pt x="6767" y="81"/>
                    <a:pt x="6386" y="81"/>
                  </a:cubicBezTo>
                  <a:cubicBezTo>
                    <a:pt x="6159" y="81"/>
                    <a:pt x="5931" y="142"/>
                    <a:pt x="5739" y="271"/>
                  </a:cubicBezTo>
                  <a:cubicBezTo>
                    <a:pt x="5542" y="91"/>
                    <a:pt x="5272" y="1"/>
                    <a:pt x="4995" y="1"/>
                  </a:cubicBezTo>
                  <a:close/>
                </a:path>
              </a:pathLst>
            </a:custGeom>
            <a:solidFill>
              <a:srgbClr val="FA8E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A8E61"/>
                </a:solidFill>
              </a:endParaRPr>
            </a:p>
          </p:txBody>
        </p:sp>
      </p:grpSp>
      <p:sp>
        <p:nvSpPr>
          <p:cNvPr id="359" name="Google Shape;359;p36"/>
          <p:cNvSpPr txBox="1"/>
          <p:nvPr/>
        </p:nvSpPr>
        <p:spPr>
          <a:xfrm>
            <a:off x="5687950" y="1926000"/>
            <a:ext cx="20022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rPr>
              <a:t>The Maker Mindset</a:t>
            </a:r>
            <a:endParaRPr b="1" sz="3100">
              <a:solidFill>
                <a:schemeClr val="accent2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4" name="Google Shape;364;p37"/>
          <p:cNvCxnSpPr/>
          <p:nvPr/>
        </p:nvCxnSpPr>
        <p:spPr>
          <a:xfrm flipH="1">
            <a:off x="6943800" y="284900"/>
            <a:ext cx="1480200" cy="10581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5" name="Google Shape;365;p37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Learning Outcomes</a:t>
            </a:r>
            <a:endParaRPr/>
          </a:p>
        </p:txBody>
      </p:sp>
      <p:pic>
        <p:nvPicPr>
          <p:cNvPr id="366" name="Google Shape;36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83501" y="-989361"/>
            <a:ext cx="2480996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2498" y="3869165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60127" y="876302"/>
            <a:ext cx="961748" cy="961748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37"/>
          <p:cNvSpPr txBox="1"/>
          <p:nvPr/>
        </p:nvSpPr>
        <p:spPr>
          <a:xfrm>
            <a:off x="0" y="4620300"/>
            <a:ext cx="725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Learning Outcomes: </a:t>
            </a:r>
            <a:r>
              <a:rPr lang="en" sz="1100"/>
              <a:t>https://docs.google.com/document/d/1dc6WptVHVAgd-uuZvrpuc4gKdTgi-2AqoMtulawYxVc/edit?usp=sharing</a:t>
            </a:r>
            <a:endParaRPr sz="1100"/>
          </a:p>
        </p:txBody>
      </p:sp>
      <p:sp>
        <p:nvSpPr>
          <p:cNvPr id="370" name="Google Shape;370;p37"/>
          <p:cNvSpPr/>
          <p:nvPr/>
        </p:nvSpPr>
        <p:spPr>
          <a:xfrm>
            <a:off x="444125" y="1544850"/>
            <a:ext cx="3822300" cy="27711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37"/>
          <p:cNvSpPr txBox="1"/>
          <p:nvPr>
            <p:ph idx="4294967295" type="subTitle"/>
          </p:nvPr>
        </p:nvSpPr>
        <p:spPr>
          <a:xfrm rot="-442">
            <a:off x="720010" y="2631897"/>
            <a:ext cx="4664400" cy="14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●"/>
            </a:pPr>
            <a:r>
              <a:rPr b="1" lang="en" sz="2400">
                <a:solidFill>
                  <a:schemeClr val="accent4"/>
                </a:solidFill>
              </a:rPr>
              <a:t>Foundational</a:t>
            </a:r>
            <a:endParaRPr b="1" sz="2400">
              <a:solidFill>
                <a:schemeClr val="accent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●"/>
            </a:pPr>
            <a:r>
              <a:rPr b="1" lang="en" sz="2400">
                <a:solidFill>
                  <a:schemeClr val="accent4"/>
                </a:solidFill>
              </a:rPr>
              <a:t>Emerging</a:t>
            </a:r>
            <a:endParaRPr b="1" sz="2400">
              <a:solidFill>
                <a:schemeClr val="accent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●"/>
            </a:pPr>
            <a:r>
              <a:rPr b="1" lang="en" sz="2400">
                <a:solidFill>
                  <a:schemeClr val="accent4"/>
                </a:solidFill>
              </a:rPr>
              <a:t>Culminating</a:t>
            </a:r>
            <a:endParaRPr b="1" sz="24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37"/>
          <p:cNvSpPr txBox="1"/>
          <p:nvPr/>
        </p:nvSpPr>
        <p:spPr>
          <a:xfrm>
            <a:off x="679875" y="1838050"/>
            <a:ext cx="4187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For each Frame:</a:t>
            </a:r>
            <a:endParaRPr b="1" sz="2700">
              <a:solidFill>
                <a:schemeClr val="dk2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373" name="Google Shape;373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64387" y="1628200"/>
            <a:ext cx="4625987" cy="2604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8" name="Google Shape;378;p38"/>
          <p:cNvCxnSpPr/>
          <p:nvPr/>
        </p:nvCxnSpPr>
        <p:spPr>
          <a:xfrm flipH="1">
            <a:off x="6943800" y="284900"/>
            <a:ext cx="1480200" cy="10581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9" name="Google Shape;379;p38"/>
          <p:cNvSpPr txBox="1"/>
          <p:nvPr>
            <p:ph type="title"/>
          </p:nvPr>
        </p:nvSpPr>
        <p:spPr>
          <a:xfrm>
            <a:off x="720000" y="25785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SLO Examples</a:t>
            </a:r>
            <a:endParaRPr/>
          </a:p>
        </p:txBody>
      </p:sp>
      <p:pic>
        <p:nvPicPr>
          <p:cNvPr id="380" name="Google Shape;38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83501" y="-989361"/>
            <a:ext cx="2480996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2498" y="3869165"/>
            <a:ext cx="2482811" cy="248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60127" y="876302"/>
            <a:ext cx="961748" cy="961748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38"/>
          <p:cNvSpPr txBox="1"/>
          <p:nvPr/>
        </p:nvSpPr>
        <p:spPr>
          <a:xfrm>
            <a:off x="0" y="4789550"/>
            <a:ext cx="9144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Learning Outcomes: https://docs.google.com/document/d/1dc6WptVHVAgd-uuZvrpuc4gKdTgi-2AqoMtulawYxVc/edit?usp=sharing</a:t>
            </a:r>
            <a:endParaRPr sz="1100"/>
          </a:p>
        </p:txBody>
      </p:sp>
      <p:pic>
        <p:nvPicPr>
          <p:cNvPr id="384" name="Google Shape;384;p38"/>
          <p:cNvPicPr preferRelativeResize="0"/>
          <p:nvPr/>
        </p:nvPicPr>
        <p:blipFill rotWithShape="1">
          <a:blip r:embed="rId6">
            <a:alphaModFix/>
          </a:blip>
          <a:srcRect b="10313" l="0" r="0" t="0"/>
          <a:stretch/>
        </p:blipFill>
        <p:spPr>
          <a:xfrm>
            <a:off x="1100125" y="822150"/>
            <a:ext cx="6943749" cy="4010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9"/>
          <p:cNvSpPr txBox="1"/>
          <p:nvPr>
            <p:ph type="title"/>
          </p:nvPr>
        </p:nvSpPr>
        <p:spPr>
          <a:xfrm>
            <a:off x="828900" y="723900"/>
            <a:ext cx="74862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LAS 315 Latin American Diaspora in the US</a:t>
            </a:r>
            <a:endParaRPr sz="2500"/>
          </a:p>
        </p:txBody>
      </p:sp>
      <p:sp>
        <p:nvSpPr>
          <p:cNvPr id="390" name="Google Shape;390;p39"/>
          <p:cNvSpPr txBox="1"/>
          <p:nvPr>
            <p:ph idx="1" type="subTitle"/>
          </p:nvPr>
        </p:nvSpPr>
        <p:spPr>
          <a:xfrm>
            <a:off x="442575" y="1961025"/>
            <a:ext cx="4712100" cy="227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bin"/>
              <a:buChar char="●"/>
            </a:pPr>
            <a:r>
              <a:rPr lang="en" sz="2000">
                <a:solidFill>
                  <a:srgbClr val="003F4F"/>
                </a:solidFill>
              </a:rPr>
              <a:t>Flipping the script of design thinking</a:t>
            </a:r>
            <a:endParaRPr sz="2000">
              <a:solidFill>
                <a:srgbClr val="003F4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bin"/>
              <a:buChar char="●"/>
            </a:pPr>
            <a:r>
              <a:rPr lang="en" sz="2000">
                <a:solidFill>
                  <a:srgbClr val="003F4F"/>
                </a:solidFill>
              </a:rPr>
              <a:t>Empathy interviews</a:t>
            </a:r>
            <a:endParaRPr sz="2000">
              <a:solidFill>
                <a:srgbClr val="003F4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bin"/>
              <a:buChar char="●"/>
            </a:pPr>
            <a:r>
              <a:rPr lang="en" sz="2000">
                <a:solidFill>
                  <a:srgbClr val="003F4F"/>
                </a:solidFill>
              </a:rPr>
              <a:t>Assumptions vs. insights</a:t>
            </a:r>
            <a:endParaRPr sz="2000">
              <a:solidFill>
                <a:srgbClr val="003F4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bin"/>
              <a:buChar char="●"/>
            </a:pPr>
            <a:r>
              <a:rPr lang="en" sz="2000">
                <a:solidFill>
                  <a:srgbClr val="003F4F"/>
                </a:solidFill>
              </a:rPr>
              <a:t>Create a logo design</a:t>
            </a:r>
            <a:endParaRPr sz="2000">
              <a:solidFill>
                <a:srgbClr val="003F4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3F4F"/>
                </a:solidFill>
              </a:rPr>
              <a:t>(Metacognition, empowerment, civic mindedness)</a:t>
            </a:r>
            <a:endParaRPr sz="2000">
              <a:solidFill>
                <a:srgbClr val="003F4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3F4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391" name="Google Shape;39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0875" y="1995270"/>
            <a:ext cx="2813950" cy="1590750"/>
          </a:xfrm>
          <a:prstGeom prst="rect">
            <a:avLst/>
          </a:prstGeom>
          <a:noFill/>
          <a:ln>
            <a:noFill/>
          </a:ln>
          <a:effectLst>
            <a:outerShdw rotWithShape="0" algn="bl" dir="12420000" dist="133350">
              <a:srgbClr val="9E9E9E">
                <a:alpha val="39000"/>
              </a:srgbClr>
            </a:outerShdw>
          </a:effectLst>
        </p:spPr>
      </p:pic>
      <p:sp>
        <p:nvSpPr>
          <p:cNvPr id="392" name="Google Shape;392;p39"/>
          <p:cNvSpPr txBox="1"/>
          <p:nvPr/>
        </p:nvSpPr>
        <p:spPr>
          <a:xfrm>
            <a:off x="6640200" y="3586025"/>
            <a:ext cx="252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3" name="Google Shape;39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7675" y="3241250"/>
            <a:ext cx="4316326" cy="1902253"/>
          </a:xfrm>
          <a:prstGeom prst="rect">
            <a:avLst/>
          </a:prstGeom>
          <a:noFill/>
          <a:ln cap="flat" cmpd="sng" w="9525">
            <a:solidFill>
              <a:srgbClr val="EEB1C7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40"/>
          <p:cNvSpPr/>
          <p:nvPr/>
        </p:nvSpPr>
        <p:spPr>
          <a:xfrm>
            <a:off x="4505250" y="1764950"/>
            <a:ext cx="3426900" cy="26466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40"/>
          <p:cNvSpPr/>
          <p:nvPr/>
        </p:nvSpPr>
        <p:spPr>
          <a:xfrm>
            <a:off x="390425" y="1816860"/>
            <a:ext cx="3426900" cy="26466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40"/>
          <p:cNvSpPr txBox="1"/>
          <p:nvPr>
            <p:ph type="title"/>
          </p:nvPr>
        </p:nvSpPr>
        <p:spPr>
          <a:xfrm>
            <a:off x="1108650" y="779950"/>
            <a:ext cx="69267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UNV 101 Identity Exploration Assignments</a:t>
            </a:r>
            <a:endParaRPr sz="3200"/>
          </a:p>
        </p:txBody>
      </p:sp>
      <p:pic>
        <p:nvPicPr>
          <p:cNvPr id="401" name="Google Shape;40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7212" y="3084769"/>
            <a:ext cx="1783036" cy="1199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40"/>
          <p:cNvPicPr preferRelativeResize="0"/>
          <p:nvPr/>
        </p:nvPicPr>
        <p:blipFill rotWithShape="1">
          <a:blip r:embed="rId4">
            <a:alphaModFix/>
          </a:blip>
          <a:srcRect b="0" l="27671" r="11604" t="0"/>
          <a:stretch/>
        </p:blipFill>
        <p:spPr>
          <a:xfrm rot="-5400000">
            <a:off x="1384878" y="2093939"/>
            <a:ext cx="1128980" cy="1510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88656" y="2507123"/>
            <a:ext cx="2059947" cy="1554791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40"/>
          <p:cNvSpPr txBox="1"/>
          <p:nvPr/>
        </p:nvSpPr>
        <p:spPr>
          <a:xfrm>
            <a:off x="496641" y="1875672"/>
            <a:ext cx="2874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Who I Am Not</a:t>
            </a:r>
            <a:endParaRPr b="1" sz="21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5" name="Google Shape;405;p40"/>
          <p:cNvSpPr txBox="1"/>
          <p:nvPr/>
        </p:nvSpPr>
        <p:spPr>
          <a:xfrm>
            <a:off x="4781333" y="1862598"/>
            <a:ext cx="2874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Who I Am</a:t>
            </a:r>
            <a:endParaRPr b="1" sz="21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6" name="Google Shape;406;p40"/>
          <p:cNvSpPr txBox="1"/>
          <p:nvPr/>
        </p:nvSpPr>
        <p:spPr>
          <a:xfrm>
            <a:off x="0" y="4574250"/>
            <a:ext cx="662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003F4F"/>
                </a:solidFill>
                <a:latin typeface="Cabin"/>
                <a:ea typeface="Cabin"/>
                <a:cs typeface="Cabin"/>
                <a:sym typeface="Cabin"/>
              </a:rPr>
              <a:t>(Metacognition as a tool for self-discovery)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1"/>
          <p:cNvSpPr/>
          <p:nvPr/>
        </p:nvSpPr>
        <p:spPr>
          <a:xfrm>
            <a:off x="936600" y="1846200"/>
            <a:ext cx="7270800" cy="30771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41"/>
          <p:cNvSpPr txBox="1"/>
          <p:nvPr>
            <p:ph type="title"/>
          </p:nvPr>
        </p:nvSpPr>
        <p:spPr>
          <a:xfrm>
            <a:off x="1108650" y="779950"/>
            <a:ext cx="69267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UNV 101 Identity Exploration Assignments</a:t>
            </a:r>
            <a:endParaRPr sz="3200"/>
          </a:p>
        </p:txBody>
      </p:sp>
      <p:pic>
        <p:nvPicPr>
          <p:cNvPr id="413" name="Google Shape;413;p41"/>
          <p:cNvPicPr preferRelativeResize="0"/>
          <p:nvPr/>
        </p:nvPicPr>
        <p:blipFill rotWithShape="1">
          <a:blip r:embed="rId3">
            <a:alphaModFix/>
          </a:blip>
          <a:srcRect b="0" l="0" r="0" t="31153"/>
          <a:stretch/>
        </p:blipFill>
        <p:spPr>
          <a:xfrm>
            <a:off x="1915025" y="1965750"/>
            <a:ext cx="5313949" cy="2744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2"/>
          <p:cNvSpPr/>
          <p:nvPr/>
        </p:nvSpPr>
        <p:spPr>
          <a:xfrm>
            <a:off x="4901100" y="1261450"/>
            <a:ext cx="4722300" cy="39606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42"/>
          <p:cNvSpPr txBox="1"/>
          <p:nvPr>
            <p:ph type="title"/>
          </p:nvPr>
        </p:nvSpPr>
        <p:spPr>
          <a:xfrm>
            <a:off x="1108650" y="779950"/>
            <a:ext cx="75906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SPN 450: Short Forms of the Mexican Revolution</a:t>
            </a:r>
            <a:endParaRPr sz="2500"/>
          </a:p>
        </p:txBody>
      </p:sp>
      <p:sp>
        <p:nvSpPr>
          <p:cNvPr id="420" name="Google Shape;420;p42"/>
          <p:cNvSpPr txBox="1"/>
          <p:nvPr>
            <p:ph idx="1" type="subTitle"/>
          </p:nvPr>
        </p:nvSpPr>
        <p:spPr>
          <a:xfrm>
            <a:off x="442575" y="1961025"/>
            <a:ext cx="4385100" cy="227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Lato"/>
              <a:buChar char="●"/>
            </a:pPr>
            <a:r>
              <a:rPr lang="en" sz="1700">
                <a:solidFill>
                  <a:srgbClr val="003F4F"/>
                </a:solidFill>
                <a:latin typeface="Lato"/>
                <a:ea typeface="Lato"/>
                <a:cs typeface="Lato"/>
                <a:sym typeface="Lato"/>
              </a:rPr>
              <a:t>Print &amp; photography tech of the Mexican Revolution</a:t>
            </a:r>
            <a:endParaRPr sz="1700">
              <a:solidFill>
                <a:srgbClr val="003F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3F4F"/>
              </a:buClr>
              <a:buSzPts val="1700"/>
              <a:buFont typeface="Lato"/>
              <a:buChar char="○"/>
            </a:pPr>
            <a:r>
              <a:rPr lang="en" sz="1700">
                <a:solidFill>
                  <a:srgbClr val="003F4F"/>
                </a:solidFill>
                <a:latin typeface="Lato"/>
                <a:ea typeface="Lato"/>
                <a:cs typeface="Lato"/>
                <a:sym typeface="Lato"/>
              </a:rPr>
              <a:t>Printing presses</a:t>
            </a:r>
            <a:endParaRPr sz="1700">
              <a:solidFill>
                <a:srgbClr val="003F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3F4F"/>
              </a:buClr>
              <a:buSzPts val="1700"/>
              <a:buFont typeface="Lato"/>
              <a:buChar char="○"/>
            </a:pPr>
            <a:r>
              <a:rPr lang="en" sz="1700">
                <a:solidFill>
                  <a:srgbClr val="003F4F"/>
                </a:solidFill>
                <a:latin typeface="Lato"/>
                <a:ea typeface="Lato"/>
                <a:cs typeface="Lato"/>
                <a:sym typeface="Lato"/>
              </a:rPr>
              <a:t>Halftone photography</a:t>
            </a:r>
            <a:endParaRPr sz="1700">
              <a:solidFill>
                <a:srgbClr val="003F4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Lato"/>
              <a:buChar char="●"/>
            </a:pPr>
            <a:r>
              <a:rPr lang="en" sz="1700">
                <a:solidFill>
                  <a:srgbClr val="003F4F"/>
                </a:solidFill>
                <a:latin typeface="Lato"/>
                <a:ea typeface="Lato"/>
                <a:cs typeface="Lato"/>
                <a:sym typeface="Lato"/>
              </a:rPr>
              <a:t>Hands-on with historical technology!</a:t>
            </a:r>
            <a:endParaRPr sz="1700">
              <a:solidFill>
                <a:srgbClr val="003F4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421" name="Google Shape;421;p42"/>
          <p:cNvPicPr preferRelativeResize="0"/>
          <p:nvPr/>
        </p:nvPicPr>
        <p:blipFill rotWithShape="1">
          <a:blip r:embed="rId3">
            <a:alphaModFix/>
          </a:blip>
          <a:srcRect b="11155" l="0" r="0" t="18550"/>
          <a:stretch/>
        </p:blipFill>
        <p:spPr>
          <a:xfrm>
            <a:off x="5331550" y="1516787"/>
            <a:ext cx="3679725" cy="3449926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42"/>
          <p:cNvSpPr txBox="1"/>
          <p:nvPr/>
        </p:nvSpPr>
        <p:spPr>
          <a:xfrm>
            <a:off x="0" y="4003200"/>
            <a:ext cx="49011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003F4F"/>
                </a:solidFill>
                <a:latin typeface="Cabin"/>
                <a:ea typeface="Cabin"/>
                <a:cs typeface="Cabin"/>
                <a:sym typeface="Cabin"/>
              </a:rPr>
              <a:t>(Empowerment through hands-on tinkering and exploration of technology)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3"/>
          <p:cNvSpPr txBox="1"/>
          <p:nvPr>
            <p:ph type="ctrTitle"/>
          </p:nvPr>
        </p:nvSpPr>
        <p:spPr>
          <a:xfrm>
            <a:off x="4371976" y="612300"/>
            <a:ext cx="4000500" cy="112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  <p:sp>
        <p:nvSpPr>
          <p:cNvPr id="428" name="Google Shape;428;p43"/>
          <p:cNvSpPr txBox="1"/>
          <p:nvPr>
            <p:ph idx="1" type="subTitle"/>
          </p:nvPr>
        </p:nvSpPr>
        <p:spPr>
          <a:xfrm>
            <a:off x="4479525" y="2100399"/>
            <a:ext cx="3785400" cy="14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" sz="1900"/>
              <a:t>Do you have any questions?</a:t>
            </a:r>
            <a:endParaRPr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pricesb@miamioh.edu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Twitter: SarahNagle10</a:t>
            </a:r>
            <a:endParaRPr/>
          </a:p>
        </p:txBody>
      </p:sp>
      <p:sp>
        <p:nvSpPr>
          <p:cNvPr id="429" name="Google Shape;429;p43"/>
          <p:cNvSpPr txBox="1"/>
          <p:nvPr>
            <p:ph idx="2" type="subTitle"/>
          </p:nvPr>
        </p:nvSpPr>
        <p:spPr>
          <a:xfrm rot="-962">
            <a:off x="4763945" y="4229842"/>
            <a:ext cx="3216600" cy="3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Please keep this slide for attribution</a:t>
            </a:r>
            <a:endParaRPr/>
          </a:p>
        </p:txBody>
      </p:sp>
      <p:cxnSp>
        <p:nvCxnSpPr>
          <p:cNvPr id="430" name="Google Shape;430;p43"/>
          <p:cNvCxnSpPr/>
          <p:nvPr/>
        </p:nvCxnSpPr>
        <p:spPr>
          <a:xfrm>
            <a:off x="5875888" y="1874663"/>
            <a:ext cx="992700" cy="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31" name="Google Shape;43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950" y="323850"/>
            <a:ext cx="3000375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4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437" name="Google Shape;437;p44"/>
          <p:cNvSpPr txBox="1"/>
          <p:nvPr>
            <p:ph idx="4294967295" type="subTitle"/>
          </p:nvPr>
        </p:nvSpPr>
        <p:spPr>
          <a:xfrm rot="-402">
            <a:off x="720000" y="1008525"/>
            <a:ext cx="7704000" cy="388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Agency by Design. (n.d.) The Framework for Maker-Centered Learning. http://www.agencybydesign.org/explore-the-framework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Boardman, B. S., &amp; Wallace, M. K., &amp; Chivers, M. (2019, July 28). A Makerspace Project for New Transfer Students. Paper presented at the 2019 First Year Engineering Experience Conference, Pennsylvania, PA. Retrieved from https://peer.asee.org/3369</a:t>
            </a:r>
            <a:r>
              <a:rPr lang="en" sz="1000"/>
              <a:t>7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Fister, Barbara, “The Liminal Library: Making Our Libraries Sites of Transformative Learning,” (Paper presented at the LILAC Conference, April 13, 2015), 4, https://barbarafister.com/LiminalLibrary.pdf. 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Jacobson, Trudi, Tom Mackey, and Kelsey O’Brien, “Metaliterate Learner Roles,” 2018, https://metaliteracy.org/ml-in-practice/metaliterate-learner-roles/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Meyer,  Jan H.F. and Ray Land, “Threshold Concepts and Troublesome Knowledge (2): Epistemological Considerations and a Conceptual Framework for Teaching and Learning,” Higher Education 49, no. 3 (April, 2005): 377. 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Milne-Lane, Stephanie and Amy Vecchione. “Maker Instruction Toolkit.” Accessed May 20, 2021. https://www.boisestate.edu/library-makerlab/makerlab-instruction/maker-instruction-toolkit/.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Skjoldager-Nielsen, Kim  and Joshua Edelman, “Liminality,” Ecumenica 7, no. 1-2 (2014): 33-40. 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Wallis, </a:t>
            </a:r>
            <a:r>
              <a:rPr lang="en" sz="1000"/>
              <a:t>Lauren and Andrew Battista, “The Politics of Information: Students as Creators in a Metaliteracy Context,” in Metaliteracy in Practice, ed. Trudi Jacobson and Thomas Mackey (Chicago: American Library Association (ALA)/Neal-Schuman Publishers, Inc., 2016), 23-46.</a:t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5" name="Google Shape;235;p28"/>
          <p:cNvCxnSpPr/>
          <p:nvPr/>
        </p:nvCxnSpPr>
        <p:spPr>
          <a:xfrm>
            <a:off x="6962775" y="161925"/>
            <a:ext cx="1571700" cy="5430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6" name="Google Shape;236;p28"/>
          <p:cNvSpPr txBox="1"/>
          <p:nvPr>
            <p:ph type="title"/>
          </p:nvPr>
        </p:nvSpPr>
        <p:spPr>
          <a:xfrm>
            <a:off x="1980245" y="1538963"/>
            <a:ext cx="2435400" cy="4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Maker-Centered Learning Frameworks</a:t>
            </a:r>
            <a:endParaRPr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37" name="Google Shape;237;p28"/>
          <p:cNvSpPr txBox="1"/>
          <p:nvPr>
            <p:ph idx="21"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We’ll Cover Today</a:t>
            </a:r>
            <a:endParaRPr/>
          </a:p>
        </p:txBody>
      </p:sp>
      <p:pic>
        <p:nvPicPr>
          <p:cNvPr id="238" name="Google Shape;23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0" y="1161462"/>
            <a:ext cx="1172899" cy="1172927"/>
          </a:xfrm>
          <a:prstGeom prst="rect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9" name="Google Shape;239;p28"/>
          <p:cNvSpPr txBox="1"/>
          <p:nvPr>
            <p:ph idx="19" type="title"/>
          </p:nvPr>
        </p:nvSpPr>
        <p:spPr>
          <a:xfrm rot="1188">
            <a:off x="959875" y="1451213"/>
            <a:ext cx="8682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pic>
        <p:nvPicPr>
          <p:cNvPr id="240" name="Google Shape;24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0" y="2329487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0" y="3502437"/>
            <a:ext cx="1172899" cy="1172927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8"/>
          <p:cNvSpPr txBox="1"/>
          <p:nvPr>
            <p:ph idx="4" type="title"/>
          </p:nvPr>
        </p:nvSpPr>
        <p:spPr>
          <a:xfrm>
            <a:off x="959880" y="2619251"/>
            <a:ext cx="8682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43" name="Google Shape;243;p28"/>
          <p:cNvSpPr txBox="1"/>
          <p:nvPr>
            <p:ph idx="20" type="title"/>
          </p:nvPr>
        </p:nvSpPr>
        <p:spPr>
          <a:xfrm rot="1188">
            <a:off x="959873" y="3792201"/>
            <a:ext cx="8682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pic>
        <p:nvPicPr>
          <p:cNvPr id="244" name="Google Shape;24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1950" y="1161450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1950" y="2329487"/>
            <a:ext cx="1172899" cy="117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1950" y="3502437"/>
            <a:ext cx="1172899" cy="1172927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8"/>
          <p:cNvSpPr txBox="1"/>
          <p:nvPr>
            <p:ph idx="2" type="title"/>
          </p:nvPr>
        </p:nvSpPr>
        <p:spPr>
          <a:xfrm rot="2376">
            <a:off x="4874311" y="2619101"/>
            <a:ext cx="868200" cy="5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48" name="Google Shape;248;p28"/>
          <p:cNvSpPr txBox="1"/>
          <p:nvPr>
            <p:ph idx="3" type="title"/>
          </p:nvPr>
        </p:nvSpPr>
        <p:spPr>
          <a:xfrm>
            <a:off x="4874305" y="3792201"/>
            <a:ext cx="8682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249" name="Google Shape;249;p28"/>
          <p:cNvSpPr txBox="1"/>
          <p:nvPr>
            <p:ph idx="18" type="title"/>
          </p:nvPr>
        </p:nvSpPr>
        <p:spPr>
          <a:xfrm rot="2376">
            <a:off x="4874289" y="1451363"/>
            <a:ext cx="868200" cy="59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pic>
        <p:nvPicPr>
          <p:cNvPr id="250" name="Google Shape;25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9575" y="-863810"/>
            <a:ext cx="2023799" cy="202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11102" y="293247"/>
            <a:ext cx="868201" cy="868201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8"/>
          <p:cNvSpPr txBox="1"/>
          <p:nvPr>
            <p:ph type="title"/>
          </p:nvPr>
        </p:nvSpPr>
        <p:spPr>
          <a:xfrm>
            <a:off x="1980245" y="2707001"/>
            <a:ext cx="2435400" cy="4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Metaliteracy</a:t>
            </a:r>
            <a:endParaRPr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53" name="Google Shape;253;p28"/>
          <p:cNvSpPr txBox="1"/>
          <p:nvPr>
            <p:ph type="title"/>
          </p:nvPr>
        </p:nvSpPr>
        <p:spPr>
          <a:xfrm>
            <a:off x="1980245" y="3879951"/>
            <a:ext cx="2435400" cy="4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Liminality</a:t>
            </a:r>
            <a:endParaRPr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54" name="Google Shape;254;p28"/>
          <p:cNvSpPr txBox="1"/>
          <p:nvPr>
            <p:ph type="title"/>
          </p:nvPr>
        </p:nvSpPr>
        <p:spPr>
          <a:xfrm>
            <a:off x="5988449" y="1538963"/>
            <a:ext cx="2827500" cy="4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Maker Literacy Student Learning Outcomes</a:t>
            </a:r>
            <a:endParaRPr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55" name="Google Shape;255;p28"/>
          <p:cNvSpPr txBox="1"/>
          <p:nvPr>
            <p:ph type="title"/>
          </p:nvPr>
        </p:nvSpPr>
        <p:spPr>
          <a:xfrm>
            <a:off x="5988449" y="2707001"/>
            <a:ext cx="2827500" cy="4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Course Integration Examples</a:t>
            </a:r>
            <a:endParaRPr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56" name="Google Shape;256;p28"/>
          <p:cNvSpPr txBox="1"/>
          <p:nvPr>
            <p:ph type="title"/>
          </p:nvPr>
        </p:nvSpPr>
        <p:spPr>
          <a:xfrm>
            <a:off x="5988449" y="3879951"/>
            <a:ext cx="2827500" cy="4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Discussion/Wrap Up</a:t>
            </a:r>
            <a:endParaRPr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9"/>
          <p:cNvSpPr txBox="1"/>
          <p:nvPr>
            <p:ph idx="21"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Makerspace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 King </a:t>
            </a:r>
            <a:endParaRPr/>
          </a:p>
        </p:txBody>
      </p:sp>
      <p:pic>
        <p:nvPicPr>
          <p:cNvPr id="262" name="Google Shape;262;p29"/>
          <p:cNvPicPr preferRelativeResize="0"/>
          <p:nvPr/>
        </p:nvPicPr>
        <p:blipFill rotWithShape="1">
          <a:blip r:embed="rId3">
            <a:alphaModFix/>
          </a:blip>
          <a:srcRect b="0" l="15962" r="28898" t="0"/>
          <a:stretch/>
        </p:blipFill>
        <p:spPr>
          <a:xfrm>
            <a:off x="4763099" y="414775"/>
            <a:ext cx="4380902" cy="4472951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9"/>
          <p:cNvSpPr txBox="1"/>
          <p:nvPr/>
        </p:nvSpPr>
        <p:spPr>
          <a:xfrm>
            <a:off x="546525" y="1403775"/>
            <a:ext cx="40254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bin"/>
              <a:buChar char="●"/>
            </a:pPr>
            <a:r>
              <a:rPr lang="en" sz="2000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rPr>
              <a:t>Hands-on, experiential learning space</a:t>
            </a:r>
            <a:endParaRPr sz="2000">
              <a:solidFill>
                <a:schemeClr val="accent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bin"/>
              <a:buChar char="●"/>
            </a:pPr>
            <a:r>
              <a:rPr lang="en" sz="2000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rPr>
              <a:t>3D printing, laser cutting, vinyl cutting, sewing, embroidery, VR, AV recording, and more</a:t>
            </a:r>
            <a:endParaRPr sz="2000">
              <a:solidFill>
                <a:schemeClr val="accent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abin"/>
              <a:buChar char="●"/>
            </a:pPr>
            <a:r>
              <a:rPr lang="en" sz="2000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rPr>
              <a:t>Open to all Miami students, faculty and staff</a:t>
            </a:r>
            <a:endParaRPr sz="2000">
              <a:solidFill>
                <a:schemeClr val="accent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3705A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3798" y="1759998"/>
            <a:ext cx="1774368" cy="1774378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0"/>
          <p:cNvSpPr txBox="1"/>
          <p:nvPr>
            <p:ph type="title"/>
          </p:nvPr>
        </p:nvSpPr>
        <p:spPr>
          <a:xfrm>
            <a:off x="720000" y="540000"/>
            <a:ext cx="66897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Makerspaces in Academic Libraries</a:t>
            </a:r>
            <a:endParaRPr sz="3200"/>
          </a:p>
        </p:txBody>
      </p:sp>
      <p:sp>
        <p:nvSpPr>
          <p:cNvPr id="270" name="Google Shape;270;p30"/>
          <p:cNvSpPr txBox="1"/>
          <p:nvPr>
            <p:ph idx="3" type="title"/>
          </p:nvPr>
        </p:nvSpPr>
        <p:spPr>
          <a:xfrm>
            <a:off x="1517016" y="3534351"/>
            <a:ext cx="2659200" cy="60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5F7D95"/>
                </a:solidFill>
              </a:rPr>
              <a:t>Growing Popularity</a:t>
            </a:r>
            <a:endParaRPr sz="2500">
              <a:solidFill>
                <a:srgbClr val="5F7D95"/>
              </a:solidFill>
            </a:endParaRPr>
          </a:p>
        </p:txBody>
      </p:sp>
      <p:sp>
        <p:nvSpPr>
          <p:cNvPr id="271" name="Google Shape;271;p30"/>
          <p:cNvSpPr txBox="1"/>
          <p:nvPr>
            <p:ph idx="4" type="title"/>
          </p:nvPr>
        </p:nvSpPr>
        <p:spPr>
          <a:xfrm>
            <a:off x="5001400" y="3534351"/>
            <a:ext cx="2659200" cy="60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5F7D95"/>
                </a:solidFill>
              </a:rPr>
              <a:t>Staying </a:t>
            </a:r>
            <a:endParaRPr sz="2500">
              <a:solidFill>
                <a:srgbClr val="5F7D95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5F7D95"/>
                </a:solidFill>
              </a:rPr>
              <a:t>Relevant</a:t>
            </a:r>
            <a:endParaRPr sz="2500">
              <a:solidFill>
                <a:srgbClr val="5F7D95"/>
              </a:solidFill>
            </a:endParaRPr>
          </a:p>
        </p:txBody>
      </p:sp>
      <p:pic>
        <p:nvPicPr>
          <p:cNvPr id="272" name="Google Shape;27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9442" y="1759998"/>
            <a:ext cx="1774368" cy="17743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3" name="Google Shape;273;p30"/>
          <p:cNvGrpSpPr/>
          <p:nvPr/>
        </p:nvGrpSpPr>
        <p:grpSpPr>
          <a:xfrm>
            <a:off x="2522406" y="2326092"/>
            <a:ext cx="648565" cy="642269"/>
            <a:chOff x="3860250" y="1427025"/>
            <a:chExt cx="487900" cy="483200"/>
          </a:xfrm>
        </p:grpSpPr>
        <p:sp>
          <p:nvSpPr>
            <p:cNvPr id="274" name="Google Shape;274;p30"/>
            <p:cNvSpPr/>
            <p:nvPr/>
          </p:nvSpPr>
          <p:spPr>
            <a:xfrm>
              <a:off x="3875800" y="1427025"/>
              <a:ext cx="472350" cy="468650"/>
            </a:xfrm>
            <a:custGeom>
              <a:rect b="b" l="l" r="r" t="t"/>
              <a:pathLst>
                <a:path extrusionOk="0" h="18746" w="18894">
                  <a:moveTo>
                    <a:pt x="15874" y="1821"/>
                  </a:moveTo>
                  <a:lnTo>
                    <a:pt x="6498" y="9403"/>
                  </a:lnTo>
                  <a:lnTo>
                    <a:pt x="1918" y="5629"/>
                  </a:lnTo>
                  <a:lnTo>
                    <a:pt x="15874" y="1821"/>
                  </a:lnTo>
                  <a:close/>
                  <a:moveTo>
                    <a:pt x="14524" y="4370"/>
                  </a:moveTo>
                  <a:lnTo>
                    <a:pt x="8425" y="11912"/>
                  </a:lnTo>
                  <a:lnTo>
                    <a:pt x="6257" y="12634"/>
                  </a:lnTo>
                  <a:lnTo>
                    <a:pt x="6981" y="10469"/>
                  </a:lnTo>
                  <a:lnTo>
                    <a:pt x="14524" y="4370"/>
                  </a:lnTo>
                  <a:close/>
                  <a:moveTo>
                    <a:pt x="17072" y="3020"/>
                  </a:moveTo>
                  <a:lnTo>
                    <a:pt x="13265" y="16976"/>
                  </a:lnTo>
                  <a:lnTo>
                    <a:pt x="9491" y="12392"/>
                  </a:lnTo>
                  <a:lnTo>
                    <a:pt x="17072" y="3020"/>
                  </a:lnTo>
                  <a:close/>
                  <a:moveTo>
                    <a:pt x="18298" y="0"/>
                  </a:moveTo>
                  <a:cubicBezTo>
                    <a:pt x="18286" y="0"/>
                    <a:pt x="18274" y="0"/>
                    <a:pt x="18262" y="3"/>
                  </a:cubicBezTo>
                  <a:lnTo>
                    <a:pt x="18253" y="3"/>
                  </a:lnTo>
                  <a:cubicBezTo>
                    <a:pt x="18238" y="6"/>
                    <a:pt x="18223" y="6"/>
                    <a:pt x="18211" y="12"/>
                  </a:cubicBezTo>
                  <a:lnTo>
                    <a:pt x="18193" y="15"/>
                  </a:lnTo>
                  <a:lnTo>
                    <a:pt x="18178" y="18"/>
                  </a:lnTo>
                  <a:lnTo>
                    <a:pt x="562" y="4822"/>
                  </a:lnTo>
                  <a:cubicBezTo>
                    <a:pt x="121" y="4943"/>
                    <a:pt x="0" y="5511"/>
                    <a:pt x="351" y="5804"/>
                  </a:cubicBezTo>
                  <a:lnTo>
                    <a:pt x="5834" y="10321"/>
                  </a:lnTo>
                  <a:lnTo>
                    <a:pt x="4826" y="13349"/>
                  </a:lnTo>
                  <a:cubicBezTo>
                    <a:pt x="4696" y="13732"/>
                    <a:pt x="4991" y="14098"/>
                    <a:pt x="5359" y="14098"/>
                  </a:cubicBezTo>
                  <a:cubicBezTo>
                    <a:pt x="5418" y="14098"/>
                    <a:pt x="5479" y="14089"/>
                    <a:pt x="5541" y="14068"/>
                  </a:cubicBezTo>
                  <a:lnTo>
                    <a:pt x="8570" y="13060"/>
                  </a:lnTo>
                  <a:lnTo>
                    <a:pt x="13087" y="18540"/>
                  </a:lnTo>
                  <a:cubicBezTo>
                    <a:pt x="13195" y="18670"/>
                    <a:pt x="13355" y="18745"/>
                    <a:pt x="13525" y="18745"/>
                  </a:cubicBezTo>
                  <a:cubicBezTo>
                    <a:pt x="13564" y="18745"/>
                    <a:pt x="13603" y="18742"/>
                    <a:pt x="13642" y="18733"/>
                  </a:cubicBezTo>
                  <a:cubicBezTo>
                    <a:pt x="13848" y="18691"/>
                    <a:pt x="14014" y="18534"/>
                    <a:pt x="14071" y="18328"/>
                  </a:cubicBezTo>
                  <a:lnTo>
                    <a:pt x="18875" y="716"/>
                  </a:lnTo>
                  <a:cubicBezTo>
                    <a:pt x="18875" y="710"/>
                    <a:pt x="18875" y="704"/>
                    <a:pt x="18878" y="698"/>
                  </a:cubicBezTo>
                  <a:lnTo>
                    <a:pt x="18881" y="683"/>
                  </a:lnTo>
                  <a:cubicBezTo>
                    <a:pt x="18884" y="668"/>
                    <a:pt x="18887" y="653"/>
                    <a:pt x="18890" y="637"/>
                  </a:cubicBezTo>
                  <a:cubicBezTo>
                    <a:pt x="18890" y="637"/>
                    <a:pt x="18890" y="634"/>
                    <a:pt x="18890" y="631"/>
                  </a:cubicBezTo>
                  <a:cubicBezTo>
                    <a:pt x="18890" y="619"/>
                    <a:pt x="18890" y="604"/>
                    <a:pt x="18893" y="592"/>
                  </a:cubicBezTo>
                  <a:lnTo>
                    <a:pt x="18893" y="580"/>
                  </a:lnTo>
                  <a:cubicBezTo>
                    <a:pt x="18893" y="568"/>
                    <a:pt x="18893" y="553"/>
                    <a:pt x="18893" y="541"/>
                  </a:cubicBezTo>
                  <a:cubicBezTo>
                    <a:pt x="18893" y="538"/>
                    <a:pt x="18893" y="535"/>
                    <a:pt x="18893" y="532"/>
                  </a:cubicBezTo>
                  <a:cubicBezTo>
                    <a:pt x="18893" y="517"/>
                    <a:pt x="18890" y="502"/>
                    <a:pt x="18890" y="487"/>
                  </a:cubicBezTo>
                  <a:cubicBezTo>
                    <a:pt x="18890" y="483"/>
                    <a:pt x="18890" y="480"/>
                    <a:pt x="18887" y="477"/>
                  </a:cubicBezTo>
                  <a:cubicBezTo>
                    <a:pt x="18887" y="465"/>
                    <a:pt x="18884" y="453"/>
                    <a:pt x="18881" y="441"/>
                  </a:cubicBezTo>
                  <a:lnTo>
                    <a:pt x="18878" y="429"/>
                  </a:lnTo>
                  <a:cubicBezTo>
                    <a:pt x="18875" y="417"/>
                    <a:pt x="18872" y="402"/>
                    <a:pt x="18866" y="390"/>
                  </a:cubicBezTo>
                  <a:cubicBezTo>
                    <a:pt x="18866" y="387"/>
                    <a:pt x="18866" y="384"/>
                    <a:pt x="18863" y="381"/>
                  </a:cubicBezTo>
                  <a:cubicBezTo>
                    <a:pt x="18860" y="369"/>
                    <a:pt x="18854" y="354"/>
                    <a:pt x="18848" y="345"/>
                  </a:cubicBezTo>
                  <a:cubicBezTo>
                    <a:pt x="18848" y="339"/>
                    <a:pt x="18845" y="333"/>
                    <a:pt x="18842" y="329"/>
                  </a:cubicBezTo>
                  <a:cubicBezTo>
                    <a:pt x="18839" y="323"/>
                    <a:pt x="18833" y="308"/>
                    <a:pt x="18830" y="299"/>
                  </a:cubicBezTo>
                  <a:cubicBezTo>
                    <a:pt x="18824" y="290"/>
                    <a:pt x="18824" y="290"/>
                    <a:pt x="18821" y="287"/>
                  </a:cubicBezTo>
                  <a:cubicBezTo>
                    <a:pt x="18815" y="275"/>
                    <a:pt x="18806" y="263"/>
                    <a:pt x="18797" y="248"/>
                  </a:cubicBezTo>
                  <a:lnTo>
                    <a:pt x="18790" y="239"/>
                  </a:lnTo>
                  <a:cubicBezTo>
                    <a:pt x="18784" y="230"/>
                    <a:pt x="18775" y="221"/>
                    <a:pt x="18769" y="212"/>
                  </a:cubicBezTo>
                  <a:cubicBezTo>
                    <a:pt x="18760" y="203"/>
                    <a:pt x="18763" y="203"/>
                    <a:pt x="18760" y="200"/>
                  </a:cubicBezTo>
                  <a:cubicBezTo>
                    <a:pt x="18751" y="188"/>
                    <a:pt x="18739" y="176"/>
                    <a:pt x="18727" y="163"/>
                  </a:cubicBezTo>
                  <a:cubicBezTo>
                    <a:pt x="18718" y="154"/>
                    <a:pt x="18706" y="142"/>
                    <a:pt x="18694" y="133"/>
                  </a:cubicBezTo>
                  <a:lnTo>
                    <a:pt x="18682" y="124"/>
                  </a:lnTo>
                  <a:cubicBezTo>
                    <a:pt x="18673" y="115"/>
                    <a:pt x="18664" y="109"/>
                    <a:pt x="18655" y="103"/>
                  </a:cubicBezTo>
                  <a:lnTo>
                    <a:pt x="18643" y="94"/>
                  </a:lnTo>
                  <a:cubicBezTo>
                    <a:pt x="18630" y="88"/>
                    <a:pt x="18618" y="79"/>
                    <a:pt x="18606" y="73"/>
                  </a:cubicBezTo>
                  <a:lnTo>
                    <a:pt x="18591" y="64"/>
                  </a:lnTo>
                  <a:lnTo>
                    <a:pt x="18564" y="52"/>
                  </a:lnTo>
                  <a:lnTo>
                    <a:pt x="18549" y="43"/>
                  </a:lnTo>
                  <a:cubicBezTo>
                    <a:pt x="18537" y="40"/>
                    <a:pt x="18522" y="34"/>
                    <a:pt x="18510" y="28"/>
                  </a:cubicBezTo>
                  <a:lnTo>
                    <a:pt x="18501" y="28"/>
                  </a:lnTo>
                  <a:cubicBezTo>
                    <a:pt x="18489" y="22"/>
                    <a:pt x="18476" y="18"/>
                    <a:pt x="18464" y="15"/>
                  </a:cubicBezTo>
                  <a:lnTo>
                    <a:pt x="18449" y="12"/>
                  </a:lnTo>
                  <a:lnTo>
                    <a:pt x="18416" y="6"/>
                  </a:lnTo>
                  <a:lnTo>
                    <a:pt x="18404" y="3"/>
                  </a:lnTo>
                  <a:cubicBezTo>
                    <a:pt x="18389" y="3"/>
                    <a:pt x="18374" y="0"/>
                    <a:pt x="183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5" name="Google Shape;275;p30"/>
            <p:cNvSpPr/>
            <p:nvPr/>
          </p:nvSpPr>
          <p:spPr>
            <a:xfrm>
              <a:off x="3860250" y="1861675"/>
              <a:ext cx="54675" cy="48550"/>
            </a:xfrm>
            <a:custGeom>
              <a:rect b="b" l="l" r="r" t="t"/>
              <a:pathLst>
                <a:path extrusionOk="0" h="1942" w="2187">
                  <a:moveTo>
                    <a:pt x="1563" y="1"/>
                  </a:moveTo>
                  <a:cubicBezTo>
                    <a:pt x="1416" y="1"/>
                    <a:pt x="1268" y="58"/>
                    <a:pt x="1157" y="172"/>
                  </a:cubicBezTo>
                  <a:lnTo>
                    <a:pt x="357" y="976"/>
                  </a:lnTo>
                  <a:cubicBezTo>
                    <a:pt x="0" y="1332"/>
                    <a:pt x="254" y="1942"/>
                    <a:pt x="758" y="1942"/>
                  </a:cubicBezTo>
                  <a:cubicBezTo>
                    <a:pt x="906" y="1942"/>
                    <a:pt x="1051" y="1882"/>
                    <a:pt x="1157" y="1776"/>
                  </a:cubicBezTo>
                  <a:lnTo>
                    <a:pt x="1957" y="973"/>
                  </a:lnTo>
                  <a:cubicBezTo>
                    <a:pt x="2184" y="755"/>
                    <a:pt x="2187" y="390"/>
                    <a:pt x="1963" y="166"/>
                  </a:cubicBezTo>
                  <a:cubicBezTo>
                    <a:pt x="1853" y="56"/>
                    <a:pt x="1708" y="1"/>
                    <a:pt x="15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76" name="Google Shape;276;p30"/>
            <p:cNvSpPr/>
            <p:nvPr/>
          </p:nvSpPr>
          <p:spPr>
            <a:xfrm>
              <a:off x="3923425" y="1801775"/>
              <a:ext cx="51350" cy="48550"/>
            </a:xfrm>
            <a:custGeom>
              <a:rect b="b" l="l" r="r" t="t"/>
              <a:pathLst>
                <a:path extrusionOk="0" h="1942" w="2054">
                  <a:moveTo>
                    <a:pt x="1430" y="0"/>
                  </a:moveTo>
                  <a:cubicBezTo>
                    <a:pt x="1286" y="0"/>
                    <a:pt x="1141" y="56"/>
                    <a:pt x="1030" y="168"/>
                  </a:cubicBezTo>
                  <a:lnTo>
                    <a:pt x="230" y="968"/>
                  </a:lnTo>
                  <a:cubicBezTo>
                    <a:pt x="4" y="1189"/>
                    <a:pt x="1" y="1551"/>
                    <a:pt x="224" y="1774"/>
                  </a:cubicBezTo>
                  <a:cubicBezTo>
                    <a:pt x="334" y="1886"/>
                    <a:pt x="478" y="1941"/>
                    <a:pt x="623" y="1941"/>
                  </a:cubicBezTo>
                  <a:cubicBezTo>
                    <a:pt x="771" y="1941"/>
                    <a:pt x="919" y="1883"/>
                    <a:pt x="1030" y="1768"/>
                  </a:cubicBezTo>
                  <a:lnTo>
                    <a:pt x="1831" y="968"/>
                  </a:lnTo>
                  <a:cubicBezTo>
                    <a:pt x="2054" y="745"/>
                    <a:pt x="2051" y="388"/>
                    <a:pt x="1831" y="168"/>
                  </a:cubicBezTo>
                  <a:cubicBezTo>
                    <a:pt x="1720" y="56"/>
                    <a:pt x="1575" y="0"/>
                    <a:pt x="14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77" name="Google Shape;277;p30"/>
          <p:cNvGrpSpPr/>
          <p:nvPr/>
        </p:nvGrpSpPr>
        <p:grpSpPr>
          <a:xfrm>
            <a:off x="5977064" y="2300842"/>
            <a:ext cx="707842" cy="692776"/>
            <a:chOff x="-30806075" y="2657050"/>
            <a:chExt cx="291425" cy="291425"/>
          </a:xfrm>
        </p:grpSpPr>
        <p:sp>
          <p:nvSpPr>
            <p:cNvPr id="278" name="Google Shape;278;p30"/>
            <p:cNvSpPr/>
            <p:nvPr/>
          </p:nvSpPr>
          <p:spPr>
            <a:xfrm>
              <a:off x="-30806075" y="2657050"/>
              <a:ext cx="291425" cy="291425"/>
            </a:xfrm>
            <a:custGeom>
              <a:rect b="b" l="l" r="r" t="t"/>
              <a:pathLst>
                <a:path extrusionOk="0" h="11657" w="11657">
                  <a:moveTo>
                    <a:pt x="5828" y="693"/>
                  </a:moveTo>
                  <a:cubicBezTo>
                    <a:pt x="8664" y="693"/>
                    <a:pt x="10995" y="2993"/>
                    <a:pt x="10995" y="5828"/>
                  </a:cubicBezTo>
                  <a:cubicBezTo>
                    <a:pt x="10995" y="8664"/>
                    <a:pt x="8664" y="10995"/>
                    <a:pt x="5828" y="10995"/>
                  </a:cubicBezTo>
                  <a:cubicBezTo>
                    <a:pt x="2993" y="10995"/>
                    <a:pt x="662" y="8664"/>
                    <a:pt x="662" y="5828"/>
                  </a:cubicBezTo>
                  <a:cubicBezTo>
                    <a:pt x="662" y="2993"/>
                    <a:pt x="2993" y="693"/>
                    <a:pt x="5828" y="693"/>
                  </a:cubicBezTo>
                  <a:close/>
                  <a:moveTo>
                    <a:pt x="5828" y="0"/>
                  </a:moveTo>
                  <a:cubicBezTo>
                    <a:pt x="2583" y="0"/>
                    <a:pt x="0" y="2646"/>
                    <a:pt x="0" y="5828"/>
                  </a:cubicBezTo>
                  <a:cubicBezTo>
                    <a:pt x="0" y="9073"/>
                    <a:pt x="2646" y="11657"/>
                    <a:pt x="5828" y="11657"/>
                  </a:cubicBezTo>
                  <a:cubicBezTo>
                    <a:pt x="9042" y="11657"/>
                    <a:pt x="11657" y="9042"/>
                    <a:pt x="11657" y="5828"/>
                  </a:cubicBezTo>
                  <a:cubicBezTo>
                    <a:pt x="11657" y="2646"/>
                    <a:pt x="9042" y="0"/>
                    <a:pt x="58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0"/>
            <p:cNvSpPr/>
            <p:nvPr/>
          </p:nvSpPr>
          <p:spPr>
            <a:xfrm>
              <a:off x="-30771425" y="2692475"/>
              <a:ext cx="222125" cy="222925"/>
            </a:xfrm>
            <a:custGeom>
              <a:rect b="b" l="l" r="r" t="t"/>
              <a:pathLst>
                <a:path extrusionOk="0" h="8917" w="8885">
                  <a:moveTo>
                    <a:pt x="4442" y="725"/>
                  </a:moveTo>
                  <a:cubicBezTo>
                    <a:pt x="6522" y="725"/>
                    <a:pt x="8192" y="2427"/>
                    <a:pt x="8192" y="4474"/>
                  </a:cubicBezTo>
                  <a:cubicBezTo>
                    <a:pt x="8192" y="6522"/>
                    <a:pt x="6522" y="8192"/>
                    <a:pt x="4442" y="8192"/>
                  </a:cubicBezTo>
                  <a:cubicBezTo>
                    <a:pt x="2363" y="8192"/>
                    <a:pt x="693" y="6522"/>
                    <a:pt x="693" y="4474"/>
                  </a:cubicBezTo>
                  <a:cubicBezTo>
                    <a:pt x="693" y="2427"/>
                    <a:pt x="2395" y="725"/>
                    <a:pt x="4442" y="725"/>
                  </a:cubicBezTo>
                  <a:close/>
                  <a:moveTo>
                    <a:pt x="4442" y="1"/>
                  </a:moveTo>
                  <a:cubicBezTo>
                    <a:pt x="1985" y="1"/>
                    <a:pt x="0" y="2017"/>
                    <a:pt x="0" y="4474"/>
                  </a:cubicBezTo>
                  <a:cubicBezTo>
                    <a:pt x="0" y="6900"/>
                    <a:pt x="1985" y="8917"/>
                    <a:pt x="4442" y="8917"/>
                  </a:cubicBezTo>
                  <a:cubicBezTo>
                    <a:pt x="6868" y="8917"/>
                    <a:pt x="8885" y="6900"/>
                    <a:pt x="8885" y="4474"/>
                  </a:cubicBezTo>
                  <a:cubicBezTo>
                    <a:pt x="8885" y="2017"/>
                    <a:pt x="6868" y="1"/>
                    <a:pt x="44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30"/>
            <p:cNvSpPr/>
            <p:nvPr/>
          </p:nvSpPr>
          <p:spPr>
            <a:xfrm>
              <a:off x="-30669050" y="2726350"/>
              <a:ext cx="52025" cy="119150"/>
            </a:xfrm>
            <a:custGeom>
              <a:rect b="b" l="l" r="r" t="t"/>
              <a:pathLst>
                <a:path extrusionOk="0" h="4766" w="2081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3056"/>
                  </a:lnTo>
                  <a:cubicBezTo>
                    <a:pt x="1" y="3151"/>
                    <a:pt x="32" y="3277"/>
                    <a:pt x="95" y="3308"/>
                  </a:cubicBezTo>
                  <a:lnTo>
                    <a:pt x="1482" y="4695"/>
                  </a:lnTo>
                  <a:cubicBezTo>
                    <a:pt x="1545" y="4742"/>
                    <a:pt x="1631" y="4766"/>
                    <a:pt x="1718" y="4766"/>
                  </a:cubicBezTo>
                  <a:cubicBezTo>
                    <a:pt x="1805" y="4766"/>
                    <a:pt x="1891" y="4742"/>
                    <a:pt x="1954" y="4695"/>
                  </a:cubicBezTo>
                  <a:cubicBezTo>
                    <a:pt x="2080" y="4569"/>
                    <a:pt x="2080" y="4317"/>
                    <a:pt x="1954" y="4222"/>
                  </a:cubicBezTo>
                  <a:lnTo>
                    <a:pt x="694" y="2962"/>
                  </a:lnTo>
                  <a:lnTo>
                    <a:pt x="694" y="347"/>
                  </a:ln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1" name="Google Shape;281;p30"/>
          <p:cNvSpPr/>
          <p:nvPr/>
        </p:nvSpPr>
        <p:spPr>
          <a:xfrm>
            <a:off x="3947250" y="2456700"/>
            <a:ext cx="1283100" cy="230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1"/>
          <p:cNvSpPr txBox="1"/>
          <p:nvPr>
            <p:ph type="title"/>
          </p:nvPr>
        </p:nvSpPr>
        <p:spPr>
          <a:xfrm>
            <a:off x="1227375" y="540000"/>
            <a:ext cx="66897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Maker-centered 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Learning Frameworks</a:t>
            </a:r>
            <a:endParaRPr sz="3200"/>
          </a:p>
        </p:txBody>
      </p:sp>
      <p:pic>
        <p:nvPicPr>
          <p:cNvPr id="287" name="Google Shape;28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2675" y="1982574"/>
            <a:ext cx="2556700" cy="21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7870" y="2571750"/>
            <a:ext cx="3119205" cy="1883467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31"/>
          <p:cNvSpPr txBox="1"/>
          <p:nvPr/>
        </p:nvSpPr>
        <p:spPr>
          <a:xfrm>
            <a:off x="1281275" y="1582375"/>
            <a:ext cx="271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435D74"/>
                </a:solidFill>
                <a:latin typeface="Cabin"/>
                <a:ea typeface="Cabin"/>
                <a:cs typeface="Cabin"/>
                <a:sym typeface="Cabin"/>
              </a:rPr>
              <a:t>Agency by Design (K-12)</a:t>
            </a:r>
            <a:endParaRPr b="1">
              <a:solidFill>
                <a:srgbClr val="435D74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90" name="Google Shape;290;p31"/>
          <p:cNvSpPr txBox="1"/>
          <p:nvPr/>
        </p:nvSpPr>
        <p:spPr>
          <a:xfrm>
            <a:off x="4897825" y="2171550"/>
            <a:ext cx="291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435D74"/>
                </a:solidFill>
                <a:latin typeface="Cabin"/>
                <a:ea typeface="Cabin"/>
                <a:cs typeface="Cabin"/>
                <a:sym typeface="Cabin"/>
              </a:rPr>
              <a:t>Maker Literacies Project (Higher Ed)</a:t>
            </a:r>
            <a:endParaRPr b="1">
              <a:solidFill>
                <a:srgbClr val="435D74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91" name="Google Shape;291;p31"/>
          <p:cNvSpPr txBox="1"/>
          <p:nvPr/>
        </p:nvSpPr>
        <p:spPr>
          <a:xfrm>
            <a:off x="0" y="4455225"/>
            <a:ext cx="61620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bin"/>
                <a:ea typeface="Cabin"/>
                <a:cs typeface="Cabin"/>
                <a:sym typeface="Cabin"/>
              </a:rPr>
              <a:t>Agency by Design. (n.d.) </a:t>
            </a:r>
            <a:r>
              <a:rPr i="1" lang="en" sz="900">
                <a:latin typeface="Cabin"/>
                <a:ea typeface="Cabin"/>
                <a:cs typeface="Cabin"/>
                <a:sym typeface="Cabin"/>
              </a:rPr>
              <a:t>The Framework for Maker-Centered Learning. </a:t>
            </a:r>
            <a:r>
              <a:rPr lang="en" sz="900">
                <a:latin typeface="Cabin"/>
                <a:ea typeface="Cabin"/>
                <a:cs typeface="Cabin"/>
                <a:sym typeface="Cabin"/>
              </a:rPr>
              <a:t>http://www.agencybydesign.org/explore-the-framework</a:t>
            </a:r>
            <a:endParaRPr sz="900">
              <a:latin typeface="Cabin"/>
              <a:ea typeface="Cabin"/>
              <a:cs typeface="Cabin"/>
              <a:sym typeface="Cab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bin"/>
                <a:ea typeface="Cabin"/>
                <a:cs typeface="Cabin"/>
                <a:sym typeface="Cabin"/>
              </a:rPr>
              <a:t>Boardman, B. S., &amp; Wallace, M. K., &amp; Chivers, M. (2019, July 28). A Makerspace Project for New Transfer Students. Paper presented at the 2019 First Year Engineering Experience Conference, Pennsylvania, PA. Retrieved from https://peer.asee.org/33697</a:t>
            </a:r>
            <a:endParaRPr sz="900"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2"/>
          <p:cNvSpPr txBox="1"/>
          <p:nvPr>
            <p:ph type="title"/>
          </p:nvPr>
        </p:nvSpPr>
        <p:spPr>
          <a:xfrm rot="-1071">
            <a:off x="1682100" y="310980"/>
            <a:ext cx="5779800" cy="60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Maker Instruction Toolkit</a:t>
            </a:r>
            <a:endParaRPr sz="3200"/>
          </a:p>
        </p:txBody>
      </p:sp>
      <p:pic>
        <p:nvPicPr>
          <p:cNvPr id="297" name="Google Shape;29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5888" y="1457450"/>
            <a:ext cx="6592220" cy="3209201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2"/>
          <p:cNvSpPr txBox="1"/>
          <p:nvPr/>
        </p:nvSpPr>
        <p:spPr>
          <a:xfrm>
            <a:off x="1665225" y="916375"/>
            <a:ext cx="5912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4"/>
                </a:solidFill>
                <a:latin typeface="Cabin"/>
                <a:ea typeface="Cabin"/>
                <a:cs typeface="Cabin"/>
                <a:sym typeface="Cabin"/>
              </a:rPr>
              <a:t>Stephanie Milne-Lane and Amy Vecchione</a:t>
            </a:r>
            <a:endParaRPr b="1" sz="1900">
              <a:solidFill>
                <a:schemeClr val="accent4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99" name="Google Shape;299;p32"/>
          <p:cNvSpPr txBox="1"/>
          <p:nvPr/>
        </p:nvSpPr>
        <p:spPr>
          <a:xfrm>
            <a:off x="0" y="4730725"/>
            <a:ext cx="61620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Cabin"/>
                <a:ea typeface="Cabin"/>
                <a:cs typeface="Cabin"/>
                <a:sym typeface="Cabin"/>
              </a:rPr>
              <a:t>Milne-Lane, Stephanie and Amy Vecchione. “Maker Instruction Toolkit.” Accessed May 20, 2021. https://www.boisestate.edu/library-makerlab/makerlab-instruction/maker-instruction-toolkit/.</a:t>
            </a:r>
            <a:endParaRPr sz="900"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3"/>
          <p:cNvSpPr txBox="1"/>
          <p:nvPr>
            <p:ph type="title"/>
          </p:nvPr>
        </p:nvSpPr>
        <p:spPr>
          <a:xfrm>
            <a:off x="720000" y="540000"/>
            <a:ext cx="77040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Metaliteracy</a:t>
            </a:r>
            <a:endParaRPr sz="3200"/>
          </a:p>
        </p:txBody>
      </p:sp>
      <p:pic>
        <p:nvPicPr>
          <p:cNvPr id="305" name="Google Shape;30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8001" y="-675449"/>
            <a:ext cx="1856000" cy="1855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875" y="4533901"/>
            <a:ext cx="848449" cy="84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13152" y="1421147"/>
            <a:ext cx="968999" cy="9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647258" y="2736064"/>
            <a:ext cx="1252961" cy="12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33"/>
          <p:cNvSpPr txBox="1"/>
          <p:nvPr/>
        </p:nvSpPr>
        <p:spPr>
          <a:xfrm>
            <a:off x="720000" y="1014900"/>
            <a:ext cx="5912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4"/>
                </a:solidFill>
                <a:latin typeface="Cabin"/>
                <a:ea typeface="Cabin"/>
                <a:cs typeface="Cabin"/>
                <a:sym typeface="Cabin"/>
              </a:rPr>
              <a:t>Thomas Mackey and Trudi Jacobson</a:t>
            </a:r>
            <a:endParaRPr b="1" sz="1900">
              <a:solidFill>
                <a:schemeClr val="accent4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310" name="Google Shape;310;p33"/>
          <p:cNvPicPr preferRelativeResize="0"/>
          <p:nvPr/>
        </p:nvPicPr>
        <p:blipFill rotWithShape="1">
          <a:blip r:embed="rId7">
            <a:alphaModFix/>
          </a:blip>
          <a:srcRect b="0" l="5868" r="4814" t="0"/>
          <a:stretch/>
        </p:blipFill>
        <p:spPr>
          <a:xfrm>
            <a:off x="807963" y="2011000"/>
            <a:ext cx="1973075" cy="20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33"/>
          <p:cNvSpPr txBox="1"/>
          <p:nvPr/>
        </p:nvSpPr>
        <p:spPr>
          <a:xfrm>
            <a:off x="3212225" y="1813025"/>
            <a:ext cx="50253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accent2"/>
                </a:solidFill>
                <a:latin typeface="Merriweather"/>
                <a:ea typeface="Merriweather"/>
                <a:cs typeface="Merriweather"/>
                <a:sym typeface="Merriweather"/>
              </a:rPr>
              <a:t>An overarching framework for emerging literacies.</a:t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accent2"/>
                </a:solidFill>
                <a:latin typeface="Merriweather"/>
                <a:ea typeface="Merriweather"/>
                <a:cs typeface="Merriweather"/>
                <a:sym typeface="Merriweather"/>
              </a:rPr>
              <a:t>Mindset &gt; skill acquisition</a:t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accent2"/>
                </a:solidFill>
                <a:latin typeface="Merriweather"/>
                <a:ea typeface="Merriweather"/>
                <a:cs typeface="Merriweather"/>
                <a:sym typeface="Merriweather"/>
              </a:rPr>
              <a:t>Empowerment</a:t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accent2"/>
                </a:solidFill>
                <a:latin typeface="Merriweather"/>
                <a:ea typeface="Merriweather"/>
                <a:cs typeface="Merriweather"/>
                <a:sym typeface="Merriweather"/>
              </a:rPr>
              <a:t>Creation over consumption</a:t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accent2"/>
                </a:solidFill>
                <a:latin typeface="Merriweather"/>
                <a:ea typeface="Merriweather"/>
                <a:cs typeface="Merriweather"/>
                <a:sym typeface="Merriweather"/>
              </a:rPr>
              <a:t>Civic mindedness</a:t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accent2"/>
                </a:solidFill>
                <a:latin typeface="Merriweather"/>
                <a:ea typeface="Merriweather"/>
                <a:cs typeface="Merriweather"/>
                <a:sym typeface="Merriweather"/>
              </a:rPr>
              <a:t>Metacognition</a:t>
            </a:r>
            <a:endParaRPr sz="1800">
              <a:solidFill>
                <a:schemeClr val="accent2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bin"/>
              <a:ea typeface="Cabin"/>
              <a:cs typeface="Cabin"/>
              <a:sym typeface="Cab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6" name="Google Shape;316;p34"/>
          <p:cNvCxnSpPr/>
          <p:nvPr/>
        </p:nvCxnSpPr>
        <p:spPr>
          <a:xfrm>
            <a:off x="752475" y="485775"/>
            <a:ext cx="4067400" cy="45150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7" name="Google Shape;317;p34"/>
          <p:cNvCxnSpPr/>
          <p:nvPr/>
        </p:nvCxnSpPr>
        <p:spPr>
          <a:xfrm>
            <a:off x="7667625" y="733425"/>
            <a:ext cx="1524000" cy="1266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8" name="Google Shape;318;p34"/>
          <p:cNvSpPr txBox="1"/>
          <p:nvPr>
            <p:ph type="title"/>
          </p:nvPr>
        </p:nvSpPr>
        <p:spPr>
          <a:xfrm>
            <a:off x="5000238" y="1358000"/>
            <a:ext cx="29079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Liminality</a:t>
            </a:r>
            <a:endParaRPr sz="3200"/>
          </a:p>
        </p:txBody>
      </p:sp>
      <p:sp>
        <p:nvSpPr>
          <p:cNvPr id="319" name="Google Shape;319;p34"/>
          <p:cNvSpPr txBox="1"/>
          <p:nvPr>
            <p:ph idx="1" type="subTitle"/>
          </p:nvPr>
        </p:nvSpPr>
        <p:spPr>
          <a:xfrm rot="-355">
            <a:off x="5000397" y="2358982"/>
            <a:ext cx="2907600" cy="107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en" sz="2100">
                <a:solidFill>
                  <a:schemeClr val="accent1"/>
                </a:solidFill>
              </a:rPr>
              <a:t>Gennep (1908)</a:t>
            </a:r>
            <a:endParaRPr sz="2100">
              <a:solidFill>
                <a:schemeClr val="accent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en" sz="2100">
                <a:solidFill>
                  <a:schemeClr val="accent1"/>
                </a:solidFill>
              </a:rPr>
              <a:t>Turner (1960s)</a:t>
            </a:r>
            <a:endParaRPr sz="2100">
              <a:solidFill>
                <a:schemeClr val="accent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en" sz="2100">
                <a:solidFill>
                  <a:schemeClr val="accent1"/>
                </a:solidFill>
              </a:rPr>
              <a:t>Meyer and Land - Threshold concepts</a:t>
            </a:r>
            <a:endParaRPr sz="21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cxnSp>
        <p:nvCxnSpPr>
          <p:cNvPr id="320" name="Google Shape;320;p34"/>
          <p:cNvCxnSpPr/>
          <p:nvPr/>
        </p:nvCxnSpPr>
        <p:spPr>
          <a:xfrm>
            <a:off x="5957838" y="2302838"/>
            <a:ext cx="992700" cy="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21" name="Google Shape;32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4003" y="1291728"/>
            <a:ext cx="1227151" cy="1227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4301" y="-413651"/>
            <a:ext cx="2036802" cy="2036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65824" y="-413649"/>
            <a:ext cx="1771649" cy="1771649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4"/>
          <p:cNvSpPr txBox="1"/>
          <p:nvPr/>
        </p:nvSpPr>
        <p:spPr>
          <a:xfrm>
            <a:off x="4503600" y="1825850"/>
            <a:ext cx="3901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4"/>
                </a:solidFill>
                <a:latin typeface="Cabin"/>
                <a:ea typeface="Cabin"/>
                <a:cs typeface="Cabin"/>
                <a:sym typeface="Cabin"/>
              </a:rPr>
              <a:t>And Maker Learning</a:t>
            </a:r>
            <a:endParaRPr b="1" sz="1900">
              <a:solidFill>
                <a:schemeClr val="accent4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25" name="Google Shape;325;p34"/>
          <p:cNvSpPr txBox="1"/>
          <p:nvPr/>
        </p:nvSpPr>
        <p:spPr>
          <a:xfrm>
            <a:off x="3454425" y="4404600"/>
            <a:ext cx="5737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Kim Skjoldager-Nielsen and Joshua Edelman, “Liminality,” Ecumenica 7, no. 1-2 (2014): 33-40. </a:t>
            </a:r>
            <a:endParaRPr sz="10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Jan H.F. Meyer and Ray Land, “Threshold Concepts and Troublesome Knowledge (2): Epistemological Considerations and a Conceptual Framework for Teaching and Learning,” Higher Education 49, no. 3 (April, 2005): 377. </a:t>
            </a:r>
            <a:endParaRPr sz="1000"/>
          </a:p>
        </p:txBody>
      </p:sp>
      <p:sp>
        <p:nvSpPr>
          <p:cNvPr id="326" name="Google Shape;326;p34"/>
          <p:cNvSpPr txBox="1"/>
          <p:nvPr/>
        </p:nvSpPr>
        <p:spPr>
          <a:xfrm>
            <a:off x="0" y="4681800"/>
            <a:ext cx="3454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Image credit: Tuncay on Flickr, https://www.flickr.com/photos/tuncaycoskun/29287713956</a:t>
            </a:r>
            <a:endParaRPr sz="1500"/>
          </a:p>
        </p:txBody>
      </p:sp>
      <p:pic>
        <p:nvPicPr>
          <p:cNvPr id="327" name="Google Shape;327;p34"/>
          <p:cNvPicPr preferRelativeResize="0"/>
          <p:nvPr/>
        </p:nvPicPr>
        <p:blipFill rotWithShape="1">
          <a:blip r:embed="rId6">
            <a:alphaModFix/>
          </a:blip>
          <a:srcRect b="0" l="16595" r="16595" t="0"/>
          <a:stretch/>
        </p:blipFill>
        <p:spPr>
          <a:xfrm>
            <a:off x="1131089" y="1047150"/>
            <a:ext cx="3051900" cy="3049200"/>
          </a:xfrm>
          <a:prstGeom prst="ellipse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2" name="Google Shape;332;p35"/>
          <p:cNvCxnSpPr/>
          <p:nvPr/>
        </p:nvCxnSpPr>
        <p:spPr>
          <a:xfrm>
            <a:off x="7667625" y="733425"/>
            <a:ext cx="1524000" cy="126690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3" name="Google Shape;333;p35"/>
          <p:cNvSpPr txBox="1"/>
          <p:nvPr>
            <p:ph type="title"/>
          </p:nvPr>
        </p:nvSpPr>
        <p:spPr>
          <a:xfrm>
            <a:off x="5000238" y="1358000"/>
            <a:ext cx="2907900" cy="5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Liminality</a:t>
            </a:r>
            <a:endParaRPr sz="3200"/>
          </a:p>
        </p:txBody>
      </p:sp>
      <p:sp>
        <p:nvSpPr>
          <p:cNvPr id="334" name="Google Shape;334;p35"/>
          <p:cNvSpPr txBox="1"/>
          <p:nvPr>
            <p:ph idx="1" type="subTitle"/>
          </p:nvPr>
        </p:nvSpPr>
        <p:spPr>
          <a:xfrm rot="-211">
            <a:off x="4258600" y="2359029"/>
            <a:ext cx="4885500" cy="107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accent1"/>
                </a:solidFill>
              </a:rPr>
              <a:t>“...the place where we are between understandings. It’s the borderland we’re passing through as we move from a familiar place to an unknown place. It’s where we are unsettled, where we might turn back because it’s just too uncomfortable—or where we might feel exhilarated by the challenge.”</a:t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cxnSp>
        <p:nvCxnSpPr>
          <p:cNvPr id="335" name="Google Shape;335;p35"/>
          <p:cNvCxnSpPr/>
          <p:nvPr/>
        </p:nvCxnSpPr>
        <p:spPr>
          <a:xfrm>
            <a:off x="5957838" y="2302838"/>
            <a:ext cx="992700" cy="0"/>
          </a:xfrm>
          <a:prstGeom prst="straightConnector1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6" name="Google Shape;33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4003" y="1291728"/>
            <a:ext cx="1227151" cy="1227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4301" y="-413651"/>
            <a:ext cx="2036802" cy="2036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65824" y="-413649"/>
            <a:ext cx="1771649" cy="1771649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5"/>
          <p:cNvSpPr txBox="1"/>
          <p:nvPr/>
        </p:nvSpPr>
        <p:spPr>
          <a:xfrm>
            <a:off x="4503600" y="1825850"/>
            <a:ext cx="39012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4"/>
                </a:solidFill>
                <a:latin typeface="Cabin"/>
                <a:ea typeface="Cabin"/>
                <a:cs typeface="Cabin"/>
                <a:sym typeface="Cabin"/>
              </a:rPr>
              <a:t>Barbara Fister</a:t>
            </a:r>
            <a:endParaRPr b="1" sz="1900">
              <a:solidFill>
                <a:schemeClr val="accent4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340" name="Google Shape;340;p35"/>
          <p:cNvPicPr preferRelativeResize="0"/>
          <p:nvPr/>
        </p:nvPicPr>
        <p:blipFill rotWithShape="1">
          <a:blip r:embed="rId6">
            <a:alphaModFix/>
          </a:blip>
          <a:srcRect b="0" l="15986" r="15986" t="0"/>
          <a:stretch/>
        </p:blipFill>
        <p:spPr>
          <a:xfrm>
            <a:off x="1131089" y="1047150"/>
            <a:ext cx="3051900" cy="3049200"/>
          </a:xfrm>
          <a:prstGeom prst="ellipse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41" name="Google Shape;341;p35"/>
          <p:cNvSpPr txBox="1"/>
          <p:nvPr/>
        </p:nvSpPr>
        <p:spPr>
          <a:xfrm>
            <a:off x="0" y="4603500"/>
            <a:ext cx="9144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Fister, Barbara, “The Liminal Library: Making Our Libraries Sites of Transformative Learning,” (Paper presented at the LILAC Conference, April 13, 2015), 4, https://barbarafister.com/LiminalLibrary.pdf. </a:t>
            </a:r>
            <a:endParaRPr sz="11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thical Code Thesis Defense by Slidesgo">
  <a:themeElements>
    <a:clrScheme name="Simple Light">
      <a:dk1>
        <a:srgbClr val="000000"/>
      </a:dk1>
      <a:lt1>
        <a:srgbClr val="FFFFFF"/>
      </a:lt1>
      <a:dk2>
        <a:srgbClr val="E8E8E8"/>
      </a:dk2>
      <a:lt2>
        <a:srgbClr val="F1BE5A"/>
      </a:lt2>
      <a:accent1>
        <a:srgbClr val="334070"/>
      </a:accent1>
      <a:accent2>
        <a:srgbClr val="707BAF"/>
      </a:accent2>
      <a:accent3>
        <a:srgbClr val="CDCAE1"/>
      </a:accent3>
      <a:accent4>
        <a:srgbClr val="E28A6F"/>
      </a:accent4>
      <a:accent5>
        <a:srgbClr val="F3C8BB"/>
      </a:accent5>
      <a:accent6>
        <a:srgbClr val="F3D2C0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