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Raleway"/>
      <p:regular r:id="rId16"/>
      <p:bold r:id="rId17"/>
      <p:italic r:id="rId18"/>
      <p:boldItalic r:id="rId19"/>
    </p:embeddedFont>
    <p:embeddedFont>
      <p:font typeface="Abril Fatface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brilFatface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aleway-bold.fntdata"/><Relationship Id="rId16" Type="http://schemas.openxmlformats.org/officeDocument/2006/relationships/font" Target="fonts/Raleway-regular.fntdata"/><Relationship Id="rId5" Type="http://schemas.openxmlformats.org/officeDocument/2006/relationships/slide" Target="slides/slide1.xml"/><Relationship Id="rId19" Type="http://schemas.openxmlformats.org/officeDocument/2006/relationships/font" Target="fonts/Raleway-boldItalic.fntdata"/><Relationship Id="rId6" Type="http://schemas.openxmlformats.org/officeDocument/2006/relationships/slide" Target="slides/slide2.xml"/><Relationship Id="rId18" Type="http://schemas.openxmlformats.org/officeDocument/2006/relationships/font" Target="fonts/Raleway-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5c30978b4b_0_1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5c30978b4b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d75ccf_01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ed75ccf_0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5cccd93ece_0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5cccd93ec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c30978b4b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c30978b4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f391192_02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f391192_0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f391192_0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5f391192_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c30978b4b_0_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c30978b4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c30978b4b_0_45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c30978b4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c30978b4b_0_6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c30978b4b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7680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3679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1339025" y="848825"/>
            <a:ext cx="58386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/>
          <p:nvPr/>
        </p:nvSpPr>
        <p:spPr>
          <a:xfrm>
            <a:off x="0" y="0"/>
            <a:ext cx="7680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1"/>
          <p:cNvSpPr/>
          <p:nvPr/>
        </p:nvSpPr>
        <p:spPr>
          <a:xfrm>
            <a:off x="3679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62" name="Google Shape;62;p11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>
            <a:off x="0" y="0"/>
            <a:ext cx="2523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3679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6" name="Google Shape;16;p3"/>
          <p:cNvSpPr txBox="1"/>
          <p:nvPr>
            <p:ph type="ctrTitle"/>
          </p:nvPr>
        </p:nvSpPr>
        <p:spPr>
          <a:xfrm>
            <a:off x="1351100" y="771900"/>
            <a:ext cx="58326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51100" y="2485801"/>
            <a:ext cx="58326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  <a:highlight>
                  <a:srgbClr val="000000"/>
                </a:highlight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7680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3679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1910425" y="1051950"/>
            <a:ext cx="53214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44500" lvl="0" marL="457200" rtl="0">
              <a:spcBef>
                <a:spcPts val="600"/>
              </a:spcBef>
              <a:spcAft>
                <a:spcPts val="0"/>
              </a:spcAft>
              <a:buSzPts val="3400"/>
              <a:buFont typeface="Abril Fatface"/>
              <a:buChar char="▫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1pPr>
            <a:lvl2pPr indent="-444500" lvl="1" marL="9144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◦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2pPr>
            <a:lvl3pPr indent="-444500" lvl="2" marL="13716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■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3pPr>
            <a:lvl4pPr indent="-444500" lvl="3" marL="18288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●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4pPr>
            <a:lvl5pPr indent="-444500" lvl="4" marL="22860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○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5pPr>
            <a:lvl6pPr indent="-444500" lvl="5" marL="27432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■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6pPr>
            <a:lvl7pPr indent="-444500" lvl="6" marL="32004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●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7pPr>
            <a:lvl8pPr indent="-444500" lvl="7" marL="3657600" rtl="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○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8pPr>
            <a:lvl9pPr indent="-444500" lvl="8" marL="4114800">
              <a:spcBef>
                <a:spcPts val="0"/>
              </a:spcBef>
              <a:spcAft>
                <a:spcPts val="0"/>
              </a:spcAft>
              <a:buSzPts val="3400"/>
              <a:buFont typeface="Abril Fatface"/>
              <a:buChar char="■"/>
              <a:defRPr sz="3400"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23" name="Google Shape;23;p4"/>
          <p:cNvSpPr txBox="1"/>
          <p:nvPr/>
        </p:nvSpPr>
        <p:spPr>
          <a:xfrm>
            <a:off x="814275" y="892575"/>
            <a:ext cx="17088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latin typeface="Raleway"/>
                <a:ea typeface="Raleway"/>
                <a:cs typeface="Raleway"/>
                <a:sym typeface="Raleway"/>
              </a:rPr>
              <a:t>“</a:t>
            </a:r>
            <a:endParaRPr b="1" sz="72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>
              <a:buNone/>
              <a:defRPr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1 column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/>
          <p:nvPr/>
        </p:nvSpPr>
        <p:spPr>
          <a:xfrm>
            <a:off x="0" y="0"/>
            <a:ext cx="2523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/>
          <p:nvPr/>
        </p:nvSpPr>
        <p:spPr>
          <a:xfrm>
            <a:off x="515675" y="780975"/>
            <a:ext cx="2616300" cy="2299050"/>
          </a:xfrm>
          <a:custGeom>
            <a:rect b="b" l="l" r="r" t="t"/>
            <a:pathLst>
              <a:path extrusionOk="0" h="91962" w="104652">
                <a:moveTo>
                  <a:pt x="13884" y="0"/>
                </a:moveTo>
                <a:lnTo>
                  <a:pt x="104652" y="0"/>
                </a:lnTo>
                <a:lnTo>
                  <a:pt x="104652" y="91962"/>
                </a:lnTo>
                <a:lnTo>
                  <a:pt x="13884" y="91962"/>
                </a:lnTo>
                <a:lnTo>
                  <a:pt x="13884" y="26275"/>
                </a:lnTo>
                <a:lnTo>
                  <a:pt x="0" y="12391"/>
                </a:lnTo>
                <a:lnTo>
                  <a:pt x="13884" y="12391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4112850" y="599950"/>
            <a:ext cx="4016100" cy="357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68300" lvl="0" marL="457200">
              <a:spcBef>
                <a:spcPts val="600"/>
              </a:spcBef>
              <a:spcAft>
                <a:spcPts val="0"/>
              </a:spcAft>
              <a:buSzPts val="2200"/>
              <a:buChar char="▫"/>
              <a:defRPr/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SzPts val="2200"/>
              <a:buChar char="◦"/>
              <a:defRPr/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Char char="○"/>
              <a:defRPr/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>
            <a:off x="0" y="0"/>
            <a:ext cx="2523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515675" y="780975"/>
            <a:ext cx="2616300" cy="2299050"/>
          </a:xfrm>
          <a:custGeom>
            <a:rect b="b" l="l" r="r" t="t"/>
            <a:pathLst>
              <a:path extrusionOk="0" h="91962" w="104652">
                <a:moveTo>
                  <a:pt x="13884" y="0"/>
                </a:moveTo>
                <a:lnTo>
                  <a:pt x="104652" y="0"/>
                </a:lnTo>
                <a:lnTo>
                  <a:pt x="104652" y="91962"/>
                </a:lnTo>
                <a:lnTo>
                  <a:pt x="13884" y="91962"/>
                </a:lnTo>
                <a:lnTo>
                  <a:pt x="13884" y="26275"/>
                </a:lnTo>
                <a:lnTo>
                  <a:pt x="0" y="12391"/>
                </a:lnTo>
                <a:lnTo>
                  <a:pt x="13884" y="12391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3604900" y="992250"/>
            <a:ext cx="2466600" cy="39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6220100" y="992250"/>
            <a:ext cx="2466600" cy="393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600"/>
              </a:spcBef>
              <a:spcAft>
                <a:spcPts val="0"/>
              </a:spcAft>
              <a:buSzPts val="1800"/>
              <a:buChar char="▫"/>
              <a:defRPr sz="1800"/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SzPts val="1800"/>
              <a:buChar char="◦"/>
              <a:defRPr sz="1800"/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0" y="0"/>
            <a:ext cx="2523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/>
          <p:nvPr/>
        </p:nvSpPr>
        <p:spPr>
          <a:xfrm>
            <a:off x="515675" y="780975"/>
            <a:ext cx="2616300" cy="2299050"/>
          </a:xfrm>
          <a:custGeom>
            <a:rect b="b" l="l" r="r" t="t"/>
            <a:pathLst>
              <a:path extrusionOk="0" h="91962" w="104652">
                <a:moveTo>
                  <a:pt x="13884" y="0"/>
                </a:moveTo>
                <a:lnTo>
                  <a:pt x="104652" y="0"/>
                </a:lnTo>
                <a:lnTo>
                  <a:pt x="104652" y="91962"/>
                </a:lnTo>
                <a:lnTo>
                  <a:pt x="13884" y="91962"/>
                </a:lnTo>
                <a:lnTo>
                  <a:pt x="13884" y="26275"/>
                </a:lnTo>
                <a:lnTo>
                  <a:pt x="0" y="12391"/>
                </a:lnTo>
                <a:lnTo>
                  <a:pt x="13884" y="12391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41" name="Google Shape;41;p7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523150" y="1009350"/>
            <a:ext cx="1705500" cy="3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316438" y="1009350"/>
            <a:ext cx="1705500" cy="3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7109725" y="1009350"/>
            <a:ext cx="1705500" cy="3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600"/>
              </a:spcBef>
              <a:spcAft>
                <a:spcPts val="0"/>
              </a:spcAft>
              <a:buSzPts val="1400"/>
              <a:buChar char="▫"/>
              <a:defRPr sz="1400"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◦"/>
              <a:defRPr sz="1400"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>
            <a:off x="0" y="0"/>
            <a:ext cx="2523000" cy="51435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/>
          <p:nvPr/>
        </p:nvSpPr>
        <p:spPr>
          <a:xfrm>
            <a:off x="515675" y="780975"/>
            <a:ext cx="2616300" cy="2299050"/>
          </a:xfrm>
          <a:custGeom>
            <a:rect b="b" l="l" r="r" t="t"/>
            <a:pathLst>
              <a:path extrusionOk="0" h="91962" w="104652">
                <a:moveTo>
                  <a:pt x="13884" y="0"/>
                </a:moveTo>
                <a:lnTo>
                  <a:pt x="104652" y="0"/>
                </a:lnTo>
                <a:lnTo>
                  <a:pt x="104652" y="91962"/>
                </a:lnTo>
                <a:lnTo>
                  <a:pt x="13884" y="91962"/>
                </a:lnTo>
                <a:lnTo>
                  <a:pt x="13884" y="26275"/>
                </a:lnTo>
                <a:lnTo>
                  <a:pt x="0" y="12391"/>
                </a:lnTo>
                <a:lnTo>
                  <a:pt x="13884" y="12391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49" name="Google Shape;49;p8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0" y="4122925"/>
            <a:ext cx="9144000" cy="1020600"/>
          </a:xfrm>
          <a:prstGeom prst="rect">
            <a:avLst/>
          </a:prstGeom>
          <a:gradFill>
            <a:gsLst>
              <a:gs pos="0">
                <a:srgbClr val="C0CAFC"/>
              </a:gs>
              <a:gs pos="50000">
                <a:srgbClr val="D0F5FF"/>
              </a:gs>
              <a:gs pos="100000">
                <a:srgbClr val="DAFBDD"/>
              </a:gs>
            </a:gsLst>
            <a:lin ang="18900044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/>
          <p:nvPr/>
        </p:nvSpPr>
        <p:spPr>
          <a:xfrm>
            <a:off x="3679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54" name="Google Shape;54;p9"/>
          <p:cNvSpPr txBox="1"/>
          <p:nvPr>
            <p:ph idx="1" type="body"/>
          </p:nvPr>
        </p:nvSpPr>
        <p:spPr>
          <a:xfrm>
            <a:off x="821175" y="4089494"/>
            <a:ext cx="7595700" cy="51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/>
        </p:txBody>
      </p:sp>
      <p:sp>
        <p:nvSpPr>
          <p:cNvPr id="55" name="Google Shape;55;p9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background">
  <p:cSld name="CAPTION_ONLY_1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/>
          <p:nvPr/>
        </p:nvSpPr>
        <p:spPr>
          <a:xfrm>
            <a:off x="520300" y="505425"/>
            <a:ext cx="8049125" cy="4132625"/>
          </a:xfrm>
          <a:custGeom>
            <a:rect b="b" l="l" r="r" t="t"/>
            <a:pathLst>
              <a:path extrusionOk="0" h="165305" w="321965">
                <a:moveTo>
                  <a:pt x="17881" y="0"/>
                </a:moveTo>
                <a:lnTo>
                  <a:pt x="321965" y="0"/>
                </a:lnTo>
                <a:lnTo>
                  <a:pt x="321965" y="165305"/>
                </a:lnTo>
                <a:lnTo>
                  <a:pt x="17881" y="165305"/>
                </a:lnTo>
                <a:lnTo>
                  <a:pt x="18032" y="39617"/>
                </a:lnTo>
                <a:lnTo>
                  <a:pt x="0" y="22299"/>
                </a:lnTo>
                <a:lnTo>
                  <a:pt x="17881" y="22272"/>
                </a:lnTo>
                <a:close/>
              </a:path>
            </a:pathLst>
          </a:custGeom>
          <a:noFill/>
          <a:ln cap="flat" cmpd="sng" w="76200">
            <a:solidFill>
              <a:srgbClr val="FFFFFF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Font typeface="Abril Fatface"/>
              <a:buNone/>
              <a:defRPr sz="2400"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112850" y="599950"/>
            <a:ext cx="4016100" cy="357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68300" lvl="0" marL="457200">
              <a:spcBef>
                <a:spcPts val="600"/>
              </a:spcBef>
              <a:spcAft>
                <a:spcPts val="0"/>
              </a:spcAft>
              <a:buClr>
                <a:srgbClr val="C0CAFC"/>
              </a:buClr>
              <a:buSzPts val="2200"/>
              <a:buFont typeface="Raleway"/>
              <a:buChar char="▫"/>
              <a:defRPr sz="2200">
                <a:latin typeface="Raleway"/>
                <a:ea typeface="Raleway"/>
                <a:cs typeface="Raleway"/>
                <a:sym typeface="Raleway"/>
              </a:defRPr>
            </a:lvl1pPr>
            <a:lvl2pPr indent="-368300" lvl="1" marL="914400">
              <a:spcBef>
                <a:spcPts val="0"/>
              </a:spcBef>
              <a:spcAft>
                <a:spcPts val="0"/>
              </a:spcAft>
              <a:buClr>
                <a:srgbClr val="BDECE5"/>
              </a:buClr>
              <a:buSzPts val="2200"/>
              <a:buFont typeface="Raleway"/>
              <a:buChar char="◦"/>
              <a:defRPr sz="2200">
                <a:latin typeface="Raleway"/>
                <a:ea typeface="Raleway"/>
                <a:cs typeface="Raleway"/>
                <a:sym typeface="Raleway"/>
              </a:defRPr>
            </a:lvl2pPr>
            <a:lvl3pPr indent="-368300" lvl="2" marL="13716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■"/>
              <a:defRPr sz="2200">
                <a:latin typeface="Raleway"/>
                <a:ea typeface="Raleway"/>
                <a:cs typeface="Raleway"/>
                <a:sym typeface="Raleway"/>
              </a:defRPr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●"/>
              <a:defRPr sz="2200">
                <a:latin typeface="Raleway"/>
                <a:ea typeface="Raleway"/>
                <a:cs typeface="Raleway"/>
                <a:sym typeface="Raleway"/>
              </a:defRPr>
            </a:lvl4pPr>
            <a:lvl5pPr indent="-368300" lvl="4" marL="22860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○"/>
              <a:defRPr sz="2200">
                <a:latin typeface="Raleway"/>
                <a:ea typeface="Raleway"/>
                <a:cs typeface="Raleway"/>
                <a:sym typeface="Raleway"/>
              </a:defRPr>
            </a:lvl5pPr>
            <a:lvl6pPr indent="-368300" lvl="5" marL="27432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■"/>
              <a:defRPr sz="2200">
                <a:latin typeface="Raleway"/>
                <a:ea typeface="Raleway"/>
                <a:cs typeface="Raleway"/>
                <a:sym typeface="Raleway"/>
              </a:defRPr>
            </a:lvl6pPr>
            <a:lvl7pPr indent="-368300" lvl="6" marL="32004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●"/>
              <a:defRPr sz="2200">
                <a:latin typeface="Raleway"/>
                <a:ea typeface="Raleway"/>
                <a:cs typeface="Raleway"/>
                <a:sym typeface="Raleway"/>
              </a:defRPr>
            </a:lvl7pPr>
            <a:lvl8pPr indent="-368300" lvl="7" marL="36576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○"/>
              <a:defRPr sz="2200">
                <a:latin typeface="Raleway"/>
                <a:ea typeface="Raleway"/>
                <a:cs typeface="Raleway"/>
                <a:sym typeface="Raleway"/>
              </a:defRPr>
            </a:lvl8pPr>
            <a:lvl9pPr indent="-368300" lvl="8" marL="4114800">
              <a:spcBef>
                <a:spcPts val="0"/>
              </a:spcBef>
              <a:spcAft>
                <a:spcPts val="0"/>
              </a:spcAft>
              <a:buSzPts val="2200"/>
              <a:buFont typeface="Raleway"/>
              <a:buChar char="■"/>
              <a:defRPr sz="22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1pPr>
            <a:lvl2pPr lvl="1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r">
              <a:buNone/>
              <a:defRPr sz="1200">
                <a:solidFill>
                  <a:srgbClr val="AFCFEC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Relationship Id="rId4" Type="http://schemas.openxmlformats.org/officeDocument/2006/relationships/image" Target="../media/image4.jpg"/><Relationship Id="rId5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Relationship Id="rId4" Type="http://schemas.openxmlformats.org/officeDocument/2006/relationships/image" Target="../media/image3.jpg"/><Relationship Id="rId5" Type="http://schemas.openxmlformats.org/officeDocument/2006/relationships/image" Target="../media/image5.jpg"/><Relationship Id="rId6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type="ctrTitle"/>
          </p:nvPr>
        </p:nvSpPr>
        <p:spPr>
          <a:xfrm>
            <a:off x="1339025" y="848825"/>
            <a:ext cx="58386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Inclusive Makerspaces</a:t>
            </a:r>
            <a:endParaRPr/>
          </a:p>
        </p:txBody>
      </p:sp>
      <p:sp>
        <p:nvSpPr>
          <p:cNvPr id="68" name="Google Shape;68;p12"/>
          <p:cNvSpPr txBox="1"/>
          <p:nvPr/>
        </p:nvSpPr>
        <p:spPr>
          <a:xfrm>
            <a:off x="4485575" y="3635425"/>
            <a:ext cx="38766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Sarah Nagle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Creation and Innovation Services Librarian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Miami University Libraries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pricesb@miamioh.edu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9" name="Google Shape;69;p12"/>
          <p:cNvSpPr txBox="1"/>
          <p:nvPr/>
        </p:nvSpPr>
        <p:spPr>
          <a:xfrm>
            <a:off x="842650" y="4102650"/>
            <a:ext cx="3876600" cy="4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bit.ly/InclusiveMIRA19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Make It Flexible</a:t>
            </a:r>
            <a:endParaRPr sz="3000"/>
          </a:p>
        </p:txBody>
      </p:sp>
      <p:sp>
        <p:nvSpPr>
          <p:cNvPr id="143" name="Google Shape;143;p21"/>
          <p:cNvSpPr txBox="1"/>
          <p:nvPr>
            <p:ph idx="1" type="body"/>
          </p:nvPr>
        </p:nvSpPr>
        <p:spPr>
          <a:xfrm>
            <a:off x="3551125" y="1048150"/>
            <a:ext cx="5193600" cy="21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▫"/>
            </a:pPr>
            <a:r>
              <a:rPr lang="en"/>
              <a:t>Always listen to users!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▫"/>
            </a:pPr>
            <a:r>
              <a:rPr lang="en"/>
              <a:t>Be prepared to constantly iterate </a:t>
            </a:r>
            <a:endParaRPr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◦"/>
            </a:pPr>
            <a:r>
              <a:rPr lang="en"/>
              <a:t>Your policies, procedures</a:t>
            </a:r>
            <a:endParaRPr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◦"/>
            </a:pPr>
            <a:r>
              <a:rPr lang="en"/>
              <a:t>Physical design of your space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1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idx="4294967295" type="ctrTitle"/>
          </p:nvPr>
        </p:nvSpPr>
        <p:spPr>
          <a:xfrm>
            <a:off x="1337375" y="821350"/>
            <a:ext cx="37659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What are the biggest barriers to inclusivity in your makerspace?</a:t>
            </a:r>
            <a:endParaRPr sz="3000"/>
          </a:p>
        </p:txBody>
      </p:sp>
      <p:sp>
        <p:nvSpPr>
          <p:cNvPr id="150" name="Google Shape;150;p22"/>
          <p:cNvSpPr txBox="1"/>
          <p:nvPr>
            <p:ph idx="4294967295" type="subTitle"/>
          </p:nvPr>
        </p:nvSpPr>
        <p:spPr>
          <a:xfrm>
            <a:off x="1337375" y="3156500"/>
            <a:ext cx="40650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What steps will you take to eliminate them?</a:t>
            </a:r>
            <a:endParaRPr/>
          </a:p>
        </p:txBody>
      </p:sp>
      <p:sp>
        <p:nvSpPr>
          <p:cNvPr id="151" name="Google Shape;151;p22"/>
          <p:cNvSpPr/>
          <p:nvPr/>
        </p:nvSpPr>
        <p:spPr>
          <a:xfrm>
            <a:off x="6963818" y="2939212"/>
            <a:ext cx="282436" cy="269679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2" name="Google Shape;152;p22"/>
          <p:cNvGrpSpPr/>
          <p:nvPr/>
        </p:nvGrpSpPr>
        <p:grpSpPr>
          <a:xfrm>
            <a:off x="6613189" y="1424684"/>
            <a:ext cx="1210036" cy="1210355"/>
            <a:chOff x="6654650" y="3665275"/>
            <a:chExt cx="409100" cy="409125"/>
          </a:xfrm>
        </p:grpSpPr>
        <p:sp>
          <p:nvSpPr>
            <p:cNvPr id="153" name="Google Shape;153;p22"/>
            <p:cNvSpPr/>
            <p:nvPr/>
          </p:nvSpPr>
          <p:spPr>
            <a:xfrm>
              <a:off x="6808525" y="3819150"/>
              <a:ext cx="211875" cy="211900"/>
            </a:xfrm>
            <a:custGeom>
              <a:rect b="b" l="l" r="r" t="t"/>
              <a:pathLst>
                <a:path extrusionOk="0" h="8476" w="8475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2"/>
            <p:cNvSpPr/>
            <p:nvPr/>
          </p:nvSpPr>
          <p:spPr>
            <a:xfrm>
              <a:off x="6654650" y="3665275"/>
              <a:ext cx="409100" cy="409125"/>
            </a:xfrm>
            <a:custGeom>
              <a:rect b="b" l="l" r="r" t="t"/>
              <a:pathLst>
                <a:path extrusionOk="0" h="16365" w="16364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" name="Google Shape;155;p22"/>
          <p:cNvGrpSpPr/>
          <p:nvPr/>
        </p:nvGrpSpPr>
        <p:grpSpPr>
          <a:xfrm rot="1056968">
            <a:off x="5447194" y="2376391"/>
            <a:ext cx="799480" cy="799540"/>
            <a:chOff x="570875" y="4322250"/>
            <a:chExt cx="443300" cy="443325"/>
          </a:xfrm>
        </p:grpSpPr>
        <p:sp>
          <p:nvSpPr>
            <p:cNvPr id="156" name="Google Shape;156;p22"/>
            <p:cNvSpPr/>
            <p:nvPr/>
          </p:nvSpPr>
          <p:spPr>
            <a:xfrm>
              <a:off x="570875" y="4322250"/>
              <a:ext cx="443300" cy="443325"/>
            </a:xfrm>
            <a:custGeom>
              <a:rect b="b" l="l" r="r" t="t"/>
              <a:pathLst>
                <a:path extrusionOk="0" h="17733" w="17732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22"/>
            <p:cNvSpPr/>
            <p:nvPr/>
          </p:nvSpPr>
          <p:spPr>
            <a:xfrm>
              <a:off x="597725" y="4665400"/>
              <a:ext cx="73300" cy="73300"/>
            </a:xfrm>
            <a:custGeom>
              <a:rect b="b" l="l" r="r" t="t"/>
              <a:pathLst>
                <a:path extrusionOk="0" h="2932" w="2932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2"/>
            <p:cNvSpPr/>
            <p:nvPr/>
          </p:nvSpPr>
          <p:spPr>
            <a:xfrm>
              <a:off x="654525" y="4708150"/>
              <a:ext cx="47025" cy="47025"/>
            </a:xfrm>
            <a:custGeom>
              <a:rect b="b" l="l" r="r" t="t"/>
              <a:pathLst>
                <a:path extrusionOk="0" h="1881" w="1881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2"/>
            <p:cNvSpPr/>
            <p:nvPr/>
          </p:nvSpPr>
          <p:spPr>
            <a:xfrm>
              <a:off x="581250" y="4634875"/>
              <a:ext cx="47050" cy="47050"/>
            </a:xfrm>
            <a:custGeom>
              <a:rect b="b" l="l" r="r" t="t"/>
              <a:pathLst>
                <a:path extrusionOk="0" h="1882" w="1882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0" name="Google Shape;160;p22"/>
          <p:cNvSpPr/>
          <p:nvPr/>
        </p:nvSpPr>
        <p:spPr>
          <a:xfrm rot="2466694">
            <a:off x="5536815" y="1659322"/>
            <a:ext cx="392403" cy="374680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2"/>
          <p:cNvSpPr/>
          <p:nvPr/>
        </p:nvSpPr>
        <p:spPr>
          <a:xfrm rot="-1609568">
            <a:off x="6110709" y="1895084"/>
            <a:ext cx="282387" cy="269632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2"/>
          <p:cNvSpPr/>
          <p:nvPr/>
        </p:nvSpPr>
        <p:spPr>
          <a:xfrm rot="2926471">
            <a:off x="7823017" y="2108704"/>
            <a:ext cx="211468" cy="201917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2"/>
          <p:cNvSpPr/>
          <p:nvPr/>
        </p:nvSpPr>
        <p:spPr>
          <a:xfrm rot="-1609175">
            <a:off x="6942934" y="755896"/>
            <a:ext cx="190566" cy="181959"/>
          </a:xfrm>
          <a:custGeom>
            <a:rect b="b" l="l" r="r" t="t"/>
            <a:pathLst>
              <a:path extrusionOk="0" h="14460" w="15144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2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type="title"/>
          </p:nvPr>
        </p:nvSpPr>
        <p:spPr>
          <a:xfrm>
            <a:off x="972575" y="887675"/>
            <a:ext cx="2055300" cy="20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The Maker Movement’s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Troubled Past</a:t>
            </a:r>
            <a:endParaRPr sz="2200"/>
          </a:p>
        </p:txBody>
      </p:sp>
      <p:sp>
        <p:nvSpPr>
          <p:cNvPr id="75" name="Google Shape;75;p13"/>
          <p:cNvSpPr txBox="1"/>
          <p:nvPr>
            <p:ph idx="1" type="body"/>
          </p:nvPr>
        </p:nvSpPr>
        <p:spPr>
          <a:xfrm>
            <a:off x="3604900" y="794450"/>
            <a:ext cx="5207100" cy="412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/>
              <a:t>Leah Buechley </a:t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2014 EYEO talk - Analysis of Make Magazine covers and articles</a:t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400">
                <a:solidFill>
                  <a:schemeClr val="dk1"/>
                </a:solidFill>
              </a:rPr>
              <a:t>Adam Stark Masters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>
                <a:solidFill>
                  <a:schemeClr val="dk1"/>
                </a:solidFill>
              </a:rPr>
              <a:t>Analysis of Make’s website; demographic data from World Maker Faires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</a:rPr>
              <a:t>“</a:t>
            </a:r>
            <a:r>
              <a:rPr lang="en" sz="2400">
                <a:solidFill>
                  <a:schemeClr val="dk1"/>
                </a:solidFill>
              </a:rPr>
              <a:t>Dougherty calls everyone a maker, but his company fails to involve those from underrepresented minority groups.” </a:t>
            </a:r>
            <a:r>
              <a:rPr lang="en">
                <a:solidFill>
                  <a:schemeClr val="dk1"/>
                </a:solidFill>
              </a:rPr>
              <a:t>(Stark Masters, 2018)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highlight>
                <a:srgbClr val="C0CAFC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highlight>
                <a:srgbClr val="C0CAFC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200">
              <a:solidFill>
                <a:schemeClr val="dk1"/>
              </a:solidFill>
              <a:highlight>
                <a:srgbClr val="C0CAFC"/>
              </a:highlight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76" name="Google Shape;76;p13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4"/>
          <p:cNvPicPr preferRelativeResize="0"/>
          <p:nvPr/>
        </p:nvPicPr>
        <p:blipFill rotWithShape="1">
          <a:blip r:embed="rId3">
            <a:alphaModFix amt="41000"/>
          </a:blip>
          <a:srcRect b="0" l="0" r="14008" t="1156"/>
          <a:stretch/>
        </p:blipFill>
        <p:spPr>
          <a:xfrm>
            <a:off x="2510100" y="-29675"/>
            <a:ext cx="6633899" cy="517317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>
            <p:ph type="title"/>
          </p:nvPr>
        </p:nvSpPr>
        <p:spPr>
          <a:xfrm>
            <a:off x="960250" y="875350"/>
            <a:ext cx="2055300" cy="207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Inclusivity Issues Unique to Makerspaces</a:t>
            </a:r>
            <a:endParaRPr sz="2200"/>
          </a:p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4" name="Google Shape;84;p14"/>
          <p:cNvSpPr txBox="1"/>
          <p:nvPr>
            <p:ph idx="1" type="body"/>
          </p:nvPr>
        </p:nvSpPr>
        <p:spPr>
          <a:xfrm>
            <a:off x="3580300" y="1368275"/>
            <a:ext cx="5280900" cy="202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Intimidation Factor</a:t>
            </a:r>
            <a:endParaRPr/>
          </a:p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1800"/>
              <a:buChar char="▫"/>
            </a:pPr>
            <a:r>
              <a:rPr lang="en"/>
              <a:t>All making is high-tech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▫"/>
            </a:pPr>
            <a:r>
              <a:rPr lang="en"/>
              <a:t>Prior tech knowledge is needed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▫"/>
            </a:pPr>
            <a:r>
              <a:rPr lang="en"/>
              <a:t>Making doesn’t include traditional (often female) crafts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1800"/>
              <a:buChar char="▫"/>
            </a:pPr>
            <a:r>
              <a:rPr lang="en"/>
              <a:t>“I’m not creative”</a:t>
            </a:r>
            <a:endParaRPr/>
          </a:p>
        </p:txBody>
      </p:sp>
      <p:cxnSp>
        <p:nvCxnSpPr>
          <p:cNvPr id="85" name="Google Shape;85;p14"/>
          <p:cNvCxnSpPr/>
          <p:nvPr/>
        </p:nvCxnSpPr>
        <p:spPr>
          <a:xfrm>
            <a:off x="3987200" y="2050000"/>
            <a:ext cx="26901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6" name="Google Shape;86;p14"/>
          <p:cNvCxnSpPr/>
          <p:nvPr/>
        </p:nvCxnSpPr>
        <p:spPr>
          <a:xfrm>
            <a:off x="3987200" y="2311025"/>
            <a:ext cx="3693000" cy="7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7" name="Google Shape;87;p14"/>
          <p:cNvCxnSpPr/>
          <p:nvPr/>
        </p:nvCxnSpPr>
        <p:spPr>
          <a:xfrm>
            <a:off x="3987200" y="2579250"/>
            <a:ext cx="4466100" cy="26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" name="Google Shape;88;p14"/>
          <p:cNvCxnSpPr/>
          <p:nvPr/>
        </p:nvCxnSpPr>
        <p:spPr>
          <a:xfrm>
            <a:off x="3987200" y="3135200"/>
            <a:ext cx="1938000" cy="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9" name="Google Shape;89;p14"/>
          <p:cNvCxnSpPr/>
          <p:nvPr/>
        </p:nvCxnSpPr>
        <p:spPr>
          <a:xfrm>
            <a:off x="3987200" y="2870125"/>
            <a:ext cx="1763400" cy="42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type="ctrTitle"/>
          </p:nvPr>
        </p:nvSpPr>
        <p:spPr>
          <a:xfrm>
            <a:off x="1351100" y="771900"/>
            <a:ext cx="5832600" cy="115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we do to make our makerspaces more inclusive?</a:t>
            </a:r>
            <a:endParaRPr/>
          </a:p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1910425" y="1051950"/>
            <a:ext cx="5321400" cy="8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A makerspace focused on inclusion will help users to feel </a:t>
            </a:r>
            <a:r>
              <a:rPr i="1" lang="en"/>
              <a:t>empowered</a:t>
            </a:r>
            <a:r>
              <a:rPr lang="en"/>
              <a:t>, rather than intimidated, when they enter the space. 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-Amy Vecchione, Deana Brown, Gregory Brasier, and Ann Delaney, 2017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 amt="27000"/>
          </a:blip>
          <a:srcRect b="26820" l="0" r="0" t="21531"/>
          <a:stretch/>
        </p:blipFill>
        <p:spPr>
          <a:xfrm>
            <a:off x="2504850" y="-50"/>
            <a:ext cx="6639150" cy="514350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/>
          <p:cNvSpPr txBox="1"/>
          <p:nvPr>
            <p:ph type="title"/>
          </p:nvPr>
        </p:nvSpPr>
        <p:spPr>
          <a:xfrm>
            <a:off x="997200" y="1048150"/>
            <a:ext cx="20061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Make It Accessible</a:t>
            </a:r>
            <a:endParaRPr sz="3000"/>
          </a:p>
        </p:txBody>
      </p:sp>
      <p:sp>
        <p:nvSpPr>
          <p:cNvPr id="108" name="Google Shape;108;p17"/>
          <p:cNvSpPr txBox="1"/>
          <p:nvPr>
            <p:ph idx="1" type="body"/>
          </p:nvPr>
        </p:nvSpPr>
        <p:spPr>
          <a:xfrm>
            <a:off x="3569350" y="1048150"/>
            <a:ext cx="5205900" cy="26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/>
              <a:t>To people with disabilities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/>
              <a:t>To people of all economic situations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/>
              <a:t>To people of all skills levels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7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411625" y="4060875"/>
            <a:ext cx="83637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https://www.washington.edu/doit/making-makerspace-guidelines-accessibility-and-universal-design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 txBox="1"/>
          <p:nvPr>
            <p:ph type="title"/>
          </p:nvPr>
        </p:nvSpPr>
        <p:spPr>
          <a:xfrm>
            <a:off x="1101500" y="1048150"/>
            <a:ext cx="18363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Make It Safe</a:t>
            </a:r>
            <a:endParaRPr sz="3000"/>
          </a:p>
        </p:txBody>
      </p:sp>
      <p:sp>
        <p:nvSpPr>
          <p:cNvPr id="116" name="Google Shape;116;p18"/>
          <p:cNvSpPr txBox="1"/>
          <p:nvPr>
            <p:ph idx="1" type="body"/>
          </p:nvPr>
        </p:nvSpPr>
        <p:spPr>
          <a:xfrm>
            <a:off x="3507800" y="1048150"/>
            <a:ext cx="5205900" cy="249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▫"/>
            </a:pPr>
            <a:r>
              <a:rPr lang="en"/>
              <a:t>Anti-harassment Policies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▫"/>
            </a:pPr>
            <a:r>
              <a:rPr lang="en"/>
              <a:t>Safe environment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SzPts val="2200"/>
              <a:buChar char="▫"/>
            </a:pPr>
            <a:r>
              <a:rPr lang="en"/>
              <a:t>Failure-positivity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8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71850" y="1727525"/>
            <a:ext cx="2072847" cy="188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/>
          <p:nvPr>
            <p:ph type="title"/>
          </p:nvPr>
        </p:nvSpPr>
        <p:spPr>
          <a:xfrm>
            <a:off x="997200" y="1048150"/>
            <a:ext cx="2006100" cy="19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Make It Relevant</a:t>
            </a:r>
            <a:endParaRPr sz="3000"/>
          </a:p>
        </p:txBody>
      </p:sp>
      <p:sp>
        <p:nvSpPr>
          <p:cNvPr id="124" name="Google Shape;124;p19"/>
          <p:cNvSpPr txBox="1"/>
          <p:nvPr>
            <p:ph idx="1" type="body"/>
          </p:nvPr>
        </p:nvSpPr>
        <p:spPr>
          <a:xfrm>
            <a:off x="3569350" y="1048150"/>
            <a:ext cx="5205900" cy="26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>
                <a:solidFill>
                  <a:schemeClr val="dk1"/>
                </a:solidFill>
              </a:rPr>
              <a:t>Widen the scope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>
                <a:solidFill>
                  <a:schemeClr val="dk1"/>
                </a:solidFill>
              </a:rPr>
              <a:t>Visibility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600"/>
              </a:spcBef>
              <a:spcAft>
                <a:spcPts val="0"/>
              </a:spcAft>
              <a:buClr>
                <a:srgbClr val="4A86E8"/>
              </a:buClr>
              <a:buSzPts val="2200"/>
              <a:buChar char="▫"/>
            </a:pPr>
            <a:r>
              <a:rPr lang="en">
                <a:solidFill>
                  <a:schemeClr val="dk1"/>
                </a:solidFill>
              </a:rPr>
              <a:t>Targeted outreach</a:t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9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2725" y="0"/>
            <a:ext cx="2511271" cy="1883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9"/>
          <p:cNvPicPr preferRelativeResize="0"/>
          <p:nvPr/>
        </p:nvPicPr>
        <p:blipFill rotWithShape="1">
          <a:blip r:embed="rId4">
            <a:alphaModFix/>
          </a:blip>
          <a:srcRect b="13454" l="0" r="0" t="27092"/>
          <a:stretch/>
        </p:blipFill>
        <p:spPr>
          <a:xfrm>
            <a:off x="6632725" y="1857925"/>
            <a:ext cx="2511276" cy="2239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9"/>
          <p:cNvPicPr preferRelativeResize="0"/>
          <p:nvPr/>
        </p:nvPicPr>
        <p:blipFill rotWithShape="1">
          <a:blip r:embed="rId5">
            <a:alphaModFix/>
          </a:blip>
          <a:srcRect b="-31665" l="0" r="11347" t="0"/>
          <a:stretch/>
        </p:blipFill>
        <p:spPr>
          <a:xfrm>
            <a:off x="6632725" y="3713050"/>
            <a:ext cx="2511274" cy="188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idx="12" type="sldNum"/>
          </p:nvPr>
        </p:nvSpPr>
        <p:spPr>
          <a:xfrm>
            <a:off x="8536449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t>‹#›</a:t>
            </a:fld>
            <a:endParaRPr>
              <a:solidFill>
                <a:srgbClr val="FFFFFF"/>
              </a:solidFill>
            </a:endParaRPr>
          </a:p>
        </p:txBody>
      </p:sp>
      <p:pic>
        <p:nvPicPr>
          <p:cNvPr descr="Simple Circuts with Laptop Lab.JPG" id="134" name="Google Shape;13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31195"/>
            <a:ext cx="3469772" cy="4462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 rotWithShape="1">
          <a:blip r:embed="rId4">
            <a:alphaModFix/>
          </a:blip>
          <a:srcRect b="0" l="5006" r="0" t="27562"/>
          <a:stretch/>
        </p:blipFill>
        <p:spPr>
          <a:xfrm>
            <a:off x="5219644" y="2978739"/>
            <a:ext cx="3924356" cy="216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6512" y="0"/>
            <a:ext cx="4237659" cy="306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 rotWithShape="1">
          <a:blip r:embed="rId6">
            <a:alphaModFix/>
          </a:blip>
          <a:srcRect b="26177" l="0" r="0" t="0"/>
          <a:stretch/>
        </p:blipFill>
        <p:spPr>
          <a:xfrm>
            <a:off x="2238750" y="2566700"/>
            <a:ext cx="2714297" cy="2576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lorize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