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601" r:id="rId1"/>
  </p:sldMasterIdLst>
  <p:notesMasterIdLst>
    <p:notesMasterId r:id="rId3"/>
  </p:notesMasterIdLst>
  <p:sldIdLst>
    <p:sldId id="259" r:id="rId2"/>
  </p:sldIdLst>
  <p:sldSz cx="43891200" cy="329184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7526"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5B00"/>
    <a:srgbClr val="18B900"/>
    <a:srgbClr val="3AAD32"/>
    <a:srgbClr val="00BE09"/>
    <a:srgbClr val="E06666"/>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1"/>
  </p:normalViewPr>
  <p:slideViewPr>
    <p:cSldViewPr snapToGrid="0">
      <p:cViewPr>
        <p:scale>
          <a:sx n="20" d="100"/>
          <a:sy n="20" d="100"/>
        </p:scale>
        <p:origin x="840" y="-462"/>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959644810"/>
      </p:ext>
    </p:extLst>
  </p:cSld>
  <p:clrMap bg1="lt1" tx1="dk1" bg2="dk2" tx2="lt2" accent1="accent1" accent2="accent2" accent3="accent3" accent4="accent4" accent5="accent5" accent6="accent6" hlink="hlink" folHlink="folHlink"/>
  <p:notesStyle>
    <a:lvl1pPr marL="0" algn="l" defTabSz="4915180" rtl="0" eaLnBrk="1" latinLnBrk="0" hangingPunct="1">
      <a:defRPr sz="6451" kern="1200">
        <a:solidFill>
          <a:schemeClr val="tx1"/>
        </a:solidFill>
        <a:latin typeface="+mn-lt"/>
        <a:ea typeface="+mn-ea"/>
        <a:cs typeface="+mn-cs"/>
      </a:defRPr>
    </a:lvl1pPr>
    <a:lvl2pPr marL="2457595" algn="l" defTabSz="4915180" rtl="0" eaLnBrk="1" latinLnBrk="0" hangingPunct="1">
      <a:defRPr sz="6451" kern="1200">
        <a:solidFill>
          <a:schemeClr val="tx1"/>
        </a:solidFill>
        <a:latin typeface="+mn-lt"/>
        <a:ea typeface="+mn-ea"/>
        <a:cs typeface="+mn-cs"/>
      </a:defRPr>
    </a:lvl2pPr>
    <a:lvl3pPr marL="4915180" algn="l" defTabSz="4915180" rtl="0" eaLnBrk="1" latinLnBrk="0" hangingPunct="1">
      <a:defRPr sz="6451" kern="1200">
        <a:solidFill>
          <a:schemeClr val="tx1"/>
        </a:solidFill>
        <a:latin typeface="+mn-lt"/>
        <a:ea typeface="+mn-ea"/>
        <a:cs typeface="+mn-cs"/>
      </a:defRPr>
    </a:lvl3pPr>
    <a:lvl4pPr marL="7372775" algn="l" defTabSz="4915180" rtl="0" eaLnBrk="1" latinLnBrk="0" hangingPunct="1">
      <a:defRPr sz="6451" kern="1200">
        <a:solidFill>
          <a:schemeClr val="tx1"/>
        </a:solidFill>
        <a:latin typeface="+mn-lt"/>
        <a:ea typeface="+mn-ea"/>
        <a:cs typeface="+mn-cs"/>
      </a:defRPr>
    </a:lvl4pPr>
    <a:lvl5pPr marL="9830370" algn="l" defTabSz="4915180" rtl="0" eaLnBrk="1" latinLnBrk="0" hangingPunct="1">
      <a:defRPr sz="6451" kern="1200">
        <a:solidFill>
          <a:schemeClr val="tx1"/>
        </a:solidFill>
        <a:latin typeface="+mn-lt"/>
        <a:ea typeface="+mn-ea"/>
        <a:cs typeface="+mn-cs"/>
      </a:defRPr>
    </a:lvl5pPr>
    <a:lvl6pPr marL="12287967" algn="l" defTabSz="4915180" rtl="0" eaLnBrk="1" latinLnBrk="0" hangingPunct="1">
      <a:defRPr sz="6451" kern="1200">
        <a:solidFill>
          <a:schemeClr val="tx1"/>
        </a:solidFill>
        <a:latin typeface="+mn-lt"/>
        <a:ea typeface="+mn-ea"/>
        <a:cs typeface="+mn-cs"/>
      </a:defRPr>
    </a:lvl6pPr>
    <a:lvl7pPr marL="14745550" algn="l" defTabSz="4915180" rtl="0" eaLnBrk="1" latinLnBrk="0" hangingPunct="1">
      <a:defRPr sz="6451" kern="1200">
        <a:solidFill>
          <a:schemeClr val="tx1"/>
        </a:solidFill>
        <a:latin typeface="+mn-lt"/>
        <a:ea typeface="+mn-ea"/>
        <a:cs typeface="+mn-cs"/>
      </a:defRPr>
    </a:lvl7pPr>
    <a:lvl8pPr marL="17203147" algn="l" defTabSz="4915180" rtl="0" eaLnBrk="1" latinLnBrk="0" hangingPunct="1">
      <a:defRPr sz="6451" kern="1200">
        <a:solidFill>
          <a:schemeClr val="tx1"/>
        </a:solidFill>
        <a:latin typeface="+mn-lt"/>
        <a:ea typeface="+mn-ea"/>
        <a:cs typeface="+mn-cs"/>
      </a:defRPr>
    </a:lvl8pPr>
    <a:lvl9pPr marL="19660742" algn="l" defTabSz="4915180" rtl="0" eaLnBrk="1" latinLnBrk="0" hangingPunct="1">
      <a:defRPr sz="645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smtClean="0"/>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pPr/>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90660417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3595594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456671218"/>
      </p:ext>
    </p:extLst>
  </p:cSld>
  <p:clrMapOvr>
    <a:masterClrMapping/>
  </p:clrMapOvr>
  <p:hf sldNum="0" hdr="0" ftr="0" dt="0"/>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2194560" y="1318259"/>
            <a:ext cx="39502080" cy="5486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2194560" y="7680961"/>
            <a:ext cx="39502080" cy="23844353"/>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extLst>
      <p:ext uri="{BB962C8B-B14F-4D97-AF65-F5344CB8AC3E}">
        <p14:creationId xmlns:p14="http://schemas.microsoft.com/office/powerpoint/2010/main" val="959585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69288914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smtClean="0"/>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DE6118-2437-4B30-8E3C-4D2BE6020583}" type="datetimeFigureOut">
              <a:rPr lang="en-US" smtClean="0"/>
              <a:pPr/>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377020912"/>
      </p:ext>
    </p:extLst>
  </p:cSld>
  <p:clrMapOvr>
    <a:masterClrMapping/>
  </p:clrMapOvr>
  <p:hf sldNum="0" hdr="0" ftr="0" dt="0"/>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513709334"/>
      </p:ext>
    </p:extLst>
  </p:cSld>
  <p:clrMapOvr>
    <a:masterClrMapping/>
  </p:clrMapOvr>
  <p:hf sldNum="0"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821494176"/>
      </p:ext>
    </p:extLst>
  </p:cSld>
  <p:clrMapOvr>
    <a:masterClrMapping/>
  </p:clrMapOvr>
  <p:hf sldNum="0"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473228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5/16/2016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5733601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DE6118-2437-4B30-8E3C-4D2BE6020583}" type="datetimeFigureOut">
              <a:rPr lang="en-US" smtClean="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573797477"/>
      </p:ext>
    </p:extLst>
  </p:cSld>
  <p:clrMapOvr>
    <a:masterClrMapping/>
  </p:clrMapOvr>
  <p:hf sldNum="0"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DE6118-2437-4B30-8E3C-4D2BE6020583}" type="datetimeFigureOut">
              <a:rPr lang="en-US" smtClean="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5811584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87DE6118-2437-4B30-8E3C-4D2BE6020583}" type="datetimeFigureOut">
              <a:rPr lang="en-US" smtClean="0"/>
              <a:pPr/>
              <a:t>5/16/2016</a:t>
            </a:fld>
            <a:endParaRPr lang="en-US" dirty="0"/>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019568373"/>
      </p:ext>
    </p:extLst>
  </p:cSld>
  <p:clrMap bg1="lt1" tx1="dk1" bg2="lt2" tx2="dk2" accent1="accent1" accent2="accent2" accent3="accent3" accent4="accent4" accent5="accent5" accent6="accent6" hlink="hlink" folHlink="folHlink"/>
  <p:sldLayoutIdLst>
    <p:sldLayoutId id="2147484602" r:id="rId1"/>
    <p:sldLayoutId id="2147484603" r:id="rId2"/>
    <p:sldLayoutId id="2147484604" r:id="rId3"/>
    <p:sldLayoutId id="2147484605" r:id="rId4"/>
    <p:sldLayoutId id="2147484606" r:id="rId5"/>
    <p:sldLayoutId id="2147484607" r:id="rId6"/>
    <p:sldLayoutId id="2147484608" r:id="rId7"/>
    <p:sldLayoutId id="2147484609" r:id="rId8"/>
    <p:sldLayoutId id="2147484610" r:id="rId9"/>
    <p:sldLayoutId id="2147484611" r:id="rId10"/>
    <p:sldLayoutId id="2147484612" r:id="rId11"/>
    <p:sldLayoutId id="2147484613" r:id="rId12"/>
  </p:sldLayoutIdLst>
  <p:hf sldNum="0" hdr="0" ftr="0" dt="0"/>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338193" y="691848"/>
            <a:ext cx="26303121" cy="4272037"/>
          </a:xfrm>
        </p:spPr>
        <p:txBody>
          <a:bodyPr>
            <a:normAutofit fontScale="25000" lnSpcReduction="20000"/>
          </a:bodyPr>
          <a:lstStyle/>
          <a:p>
            <a:pPr marL="0" indent="0" algn="ctr">
              <a:lnSpc>
                <a:spcPct val="170000"/>
              </a:lnSpc>
              <a:buNone/>
            </a:pPr>
            <a:r>
              <a:rPr lang="en-US" sz="24000" b="1" dirty="0">
                <a:solidFill>
                  <a:srgbClr val="18B900"/>
                </a:solidFill>
                <a:latin typeface="Ayuthaya" charset="-34"/>
                <a:ea typeface="Ayuthaya" charset="-34"/>
                <a:cs typeface="Ayuthaya" charset="-34"/>
              </a:rPr>
              <a:t>The Prevalence of Irregular Conjugations as Regular in Spanish Second </a:t>
            </a:r>
            <a:r>
              <a:rPr lang="en-US" sz="24000" b="1" dirty="0" smtClean="0">
                <a:solidFill>
                  <a:srgbClr val="18B900"/>
                </a:solidFill>
                <a:latin typeface="Ayuthaya" charset="-34"/>
                <a:ea typeface="Ayuthaya" charset="-34"/>
                <a:cs typeface="Ayuthaya" charset="-34"/>
              </a:rPr>
              <a:t>Language Learners </a:t>
            </a:r>
            <a:r>
              <a:rPr lang="en-US" sz="24000" b="1" dirty="0">
                <a:solidFill>
                  <a:srgbClr val="18B900"/>
                </a:solidFill>
                <a:latin typeface="Ayuthaya" charset="-34"/>
                <a:ea typeface="Ayuthaya" charset="-34"/>
                <a:cs typeface="Ayuthaya" charset="-34"/>
              </a:rPr>
              <a:t>at Miami University</a:t>
            </a:r>
          </a:p>
          <a:p>
            <a:pPr marL="0" indent="0" algn="ctr">
              <a:lnSpc>
                <a:spcPct val="150000"/>
              </a:lnSpc>
              <a:buNone/>
            </a:pPr>
            <a:r>
              <a:rPr lang="en-US" sz="17600" dirty="0">
                <a:solidFill>
                  <a:srgbClr val="065B00"/>
                </a:solidFill>
                <a:latin typeface="Ayuthaya" charset="-34"/>
                <a:ea typeface="Ayuthaya" charset="-34"/>
                <a:cs typeface="Ayuthaya" charset="-34"/>
              </a:rPr>
              <a:t>Alice </a:t>
            </a:r>
            <a:r>
              <a:rPr lang="en-US" sz="17600" dirty="0" err="1">
                <a:solidFill>
                  <a:srgbClr val="065B00"/>
                </a:solidFill>
                <a:latin typeface="Ayuthaya" charset="-34"/>
                <a:ea typeface="Ayuthaya" charset="-34"/>
                <a:cs typeface="Ayuthaya" charset="-34"/>
              </a:rPr>
              <a:t>Kitrys</a:t>
            </a:r>
            <a:endParaRPr lang="en-US" sz="17600" dirty="0">
              <a:solidFill>
                <a:srgbClr val="065B00"/>
              </a:solidFill>
              <a:latin typeface="Ayuthaya" charset="-34"/>
              <a:ea typeface="Ayuthaya" charset="-34"/>
              <a:cs typeface="Ayuthaya" charset="-34"/>
            </a:endParaRPr>
          </a:p>
          <a:p>
            <a:pPr marL="0" indent="0" algn="ctr">
              <a:lnSpc>
                <a:spcPct val="150000"/>
              </a:lnSpc>
              <a:buNone/>
            </a:pPr>
            <a:r>
              <a:rPr lang="en-US" sz="17600" dirty="0" err="1">
                <a:solidFill>
                  <a:srgbClr val="065B00"/>
                </a:solidFill>
                <a:latin typeface="Ayuthaya" charset="-34"/>
                <a:ea typeface="Ayuthaya" charset="-34"/>
                <a:cs typeface="Ayuthaya" charset="-34"/>
              </a:rPr>
              <a:t>kitrysak@miamioh.edu</a:t>
            </a:r>
            <a:endParaRPr lang="en-US" sz="17600" dirty="0">
              <a:solidFill>
                <a:srgbClr val="065B00"/>
              </a:solidFill>
              <a:latin typeface="Ayuthaya" charset="-34"/>
              <a:ea typeface="Ayuthaya" charset="-34"/>
              <a:cs typeface="Ayuthaya" charset="-34"/>
            </a:endParaRPr>
          </a:p>
          <a:p>
            <a:endParaRPr lang="en-US" dirty="0"/>
          </a:p>
        </p:txBody>
      </p:sp>
      <p:sp>
        <p:nvSpPr>
          <p:cNvPr id="5" name="TextBox 4"/>
          <p:cNvSpPr txBox="1"/>
          <p:nvPr/>
        </p:nvSpPr>
        <p:spPr>
          <a:xfrm>
            <a:off x="961860" y="5377793"/>
            <a:ext cx="11570049" cy="5946243"/>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Abstract</a:t>
            </a:r>
          </a:p>
          <a:p>
            <a:r>
              <a:rPr lang="en-US" sz="4080" dirty="0"/>
              <a:t>I investigated whether a higher course level of Spanish influences the conjugation of irregular verbs in a regularized form. For some verbs, it was found that as level of Spanish increased, the amount of incorrect conjugations decreased. However, for other verbs, no relationship between Spanish class level and incorrect conjugation was found. </a:t>
            </a:r>
          </a:p>
        </p:txBody>
      </p:sp>
      <p:sp>
        <p:nvSpPr>
          <p:cNvPr id="6" name="TextBox 5"/>
          <p:cNvSpPr txBox="1"/>
          <p:nvPr/>
        </p:nvSpPr>
        <p:spPr>
          <a:xfrm>
            <a:off x="863753" y="12088558"/>
            <a:ext cx="12259267" cy="3434786"/>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Purpose</a:t>
            </a:r>
          </a:p>
          <a:p>
            <a:r>
              <a:rPr lang="en-US" sz="4080" dirty="0"/>
              <a:t>The purpose of this study was to see whether Miami students learning Spanish as a second language shared similar speech patterns based on their course level.</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061" y="24845415"/>
            <a:ext cx="12489424" cy="7136814"/>
          </a:xfrm>
          <a:prstGeom prst="rect">
            <a:avLst/>
          </a:prstGeom>
        </p:spPr>
      </p:pic>
      <p:sp>
        <p:nvSpPr>
          <p:cNvPr id="8" name="TextBox 7"/>
          <p:cNvSpPr txBox="1"/>
          <p:nvPr/>
        </p:nvSpPr>
        <p:spPr>
          <a:xfrm>
            <a:off x="1068086" y="22415093"/>
            <a:ext cx="12000629" cy="1754326"/>
          </a:xfrm>
          <a:prstGeom prst="rect">
            <a:avLst/>
          </a:prstGeom>
          <a:solidFill>
            <a:srgbClr val="3AAD32"/>
          </a:solidFill>
        </p:spPr>
        <p:txBody>
          <a:bodyPr wrap="square" rtlCol="0">
            <a:spAutoFit/>
          </a:bodyPr>
          <a:lstStyle/>
          <a:p>
            <a:pPr algn="ctr"/>
            <a:r>
              <a:rPr lang="en-US" sz="5400" dirty="0">
                <a:solidFill>
                  <a:schemeClr val="tx1"/>
                </a:solidFill>
                <a:latin typeface="Ayuthaya" charset="-34"/>
                <a:ea typeface="Ayuthaya" charset="-34"/>
                <a:cs typeface="Ayuthaya" charset="-34"/>
              </a:rPr>
              <a:t>The Breakdown of Spanish Levels of Respondents </a:t>
            </a:r>
          </a:p>
        </p:txBody>
      </p:sp>
      <p:sp>
        <p:nvSpPr>
          <p:cNvPr id="9" name="TextBox 8"/>
          <p:cNvSpPr txBox="1"/>
          <p:nvPr/>
        </p:nvSpPr>
        <p:spPr>
          <a:xfrm>
            <a:off x="1048905" y="16459200"/>
            <a:ext cx="11828895" cy="4062651"/>
          </a:xfrm>
          <a:prstGeom prst="rect">
            <a:avLst/>
          </a:prstGeom>
          <a:noFill/>
        </p:spPr>
        <p:txBody>
          <a:bodyPr wrap="square" rtlCol="0">
            <a:spAutoFit/>
          </a:bodyPr>
          <a:lstStyle/>
          <a:p>
            <a:pPr algn="ctr"/>
            <a:r>
              <a:rPr lang="en-US" sz="5400" b="1" dirty="0">
                <a:solidFill>
                  <a:srgbClr val="18B900"/>
                </a:solidFill>
                <a:latin typeface="Ayuthaya" charset="-34"/>
                <a:ea typeface="Ayuthaya" charset="-34"/>
                <a:cs typeface="Ayuthaya" charset="-34"/>
              </a:rPr>
              <a:t>Background</a:t>
            </a:r>
          </a:p>
          <a:p>
            <a:r>
              <a:rPr lang="en-US" sz="4080" dirty="0">
                <a:latin typeface="Arial" charset="0"/>
                <a:ea typeface="Arial" charset="0"/>
                <a:cs typeface="Arial" charset="0"/>
              </a:rPr>
              <a:t>It was known that a longer duration of exposure to a language decreased incorrect conjugations of irregular verbs and that with practice, or formal instruction, it was more likely for L2 learners to conjugate irregular verbs in their correct form.</a:t>
            </a:r>
          </a:p>
        </p:txBody>
      </p:sp>
      <p:sp>
        <p:nvSpPr>
          <p:cNvPr id="10" name="TextBox 9"/>
          <p:cNvSpPr txBox="1"/>
          <p:nvPr/>
        </p:nvSpPr>
        <p:spPr>
          <a:xfrm>
            <a:off x="13929336" y="5577713"/>
            <a:ext cx="14725872" cy="4690515"/>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Procedure</a:t>
            </a:r>
          </a:p>
          <a:p>
            <a:r>
              <a:rPr lang="en-US" sz="4080" dirty="0"/>
              <a:t>Miami students were asked to participate in a survey in which they were given 15 sentences in English. Participants were instructed to translate each sentence to Spanish using the provided verb. In order to keep the purpose of the study confidential, participants were asked to conjugate both regular and irregular verbs. </a:t>
            </a:r>
          </a:p>
        </p:txBody>
      </p:sp>
      <p:sp>
        <p:nvSpPr>
          <p:cNvPr id="11" name="TextBox 10"/>
          <p:cNvSpPr txBox="1"/>
          <p:nvPr/>
        </p:nvSpPr>
        <p:spPr>
          <a:xfrm>
            <a:off x="19478289" y="10658982"/>
            <a:ext cx="3090911" cy="923330"/>
          </a:xfrm>
          <a:prstGeom prst="rect">
            <a:avLst/>
          </a:prstGeom>
          <a:noFill/>
        </p:spPr>
        <p:txBody>
          <a:bodyPr wrap="none" rtlCol="0">
            <a:spAutoFit/>
          </a:bodyPr>
          <a:lstStyle/>
          <a:p>
            <a:r>
              <a:rPr lang="en-US" sz="5400" b="1" dirty="0">
                <a:solidFill>
                  <a:srgbClr val="3AAD32"/>
                </a:solidFill>
                <a:latin typeface="Ayuthaya" charset="-34"/>
                <a:ea typeface="Ayuthaya" charset="-34"/>
                <a:cs typeface="Ayuthaya" charset="-34"/>
              </a:rPr>
              <a:t>Results</a:t>
            </a:r>
          </a:p>
        </p:txBody>
      </p:sp>
      <p:sp>
        <p:nvSpPr>
          <p:cNvPr id="12" name="TextBox 11"/>
          <p:cNvSpPr txBox="1"/>
          <p:nvPr/>
        </p:nvSpPr>
        <p:spPr>
          <a:xfrm>
            <a:off x="14126408" y="23241000"/>
            <a:ext cx="12695992" cy="6574107"/>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Limitations</a:t>
            </a:r>
          </a:p>
          <a:p>
            <a:r>
              <a:rPr lang="en-US" sz="4080" dirty="0"/>
              <a:t>Since this study was conducted online, there is a possibility that outside sources such as online translators, class notes, or dictionaries were used in formulating responses. It is also possible that participants may have lied about their Spanish experiences. Also, more than half of the respondents were from a 300 level course which may not have given accurate data when comparing between different levels of Spanish.</a:t>
            </a:r>
          </a:p>
        </p:txBody>
      </p:sp>
      <p:sp>
        <p:nvSpPr>
          <p:cNvPr id="13" name="TextBox 12"/>
          <p:cNvSpPr txBox="1"/>
          <p:nvPr/>
        </p:nvSpPr>
        <p:spPr>
          <a:xfrm>
            <a:off x="29624940" y="5448037"/>
            <a:ext cx="12880291" cy="5318379"/>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Future Research</a:t>
            </a:r>
          </a:p>
          <a:p>
            <a:r>
              <a:rPr lang="en-US" sz="4080" dirty="0"/>
              <a:t>To find out more about when irregular verbs are conjugated as regular, the following aspects could also be investigated:</a:t>
            </a:r>
          </a:p>
          <a:p>
            <a:pPr marL="1371536" indent="-1371536">
              <a:buFont typeface="Arial" charset="0"/>
              <a:buChar char="•"/>
            </a:pPr>
            <a:r>
              <a:rPr lang="en-US" sz="4080" dirty="0"/>
              <a:t>Age at which students started speaking Spanish</a:t>
            </a:r>
          </a:p>
          <a:p>
            <a:pPr marL="1371536" indent="-1371536">
              <a:buFont typeface="Arial" charset="0"/>
              <a:buChar char="•"/>
            </a:pPr>
            <a:r>
              <a:rPr lang="en-US" sz="4080" dirty="0"/>
              <a:t>Knowledge of other languages </a:t>
            </a:r>
          </a:p>
          <a:p>
            <a:pPr marL="1371536" indent="-1371536">
              <a:buFont typeface="Arial" charset="0"/>
              <a:buChar char="•"/>
            </a:pPr>
            <a:r>
              <a:rPr lang="en-US" sz="4080" dirty="0"/>
              <a:t>Location or duration of study abroad</a:t>
            </a:r>
          </a:p>
          <a:p>
            <a:pPr marL="1371536" indent="-1371536">
              <a:buFont typeface="Arial" charset="0"/>
              <a:buChar char="•"/>
            </a:pPr>
            <a:r>
              <a:rPr lang="en-US" sz="4080" dirty="0"/>
              <a:t>Interest in Spanish </a:t>
            </a:r>
          </a:p>
        </p:txBody>
      </p:sp>
      <p:sp>
        <p:nvSpPr>
          <p:cNvPr id="14" name="TextBox 13"/>
          <p:cNvSpPr txBox="1"/>
          <p:nvPr/>
        </p:nvSpPr>
        <p:spPr>
          <a:xfrm>
            <a:off x="28922134" y="12151603"/>
            <a:ext cx="14185296" cy="8457700"/>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Conclusions</a:t>
            </a:r>
          </a:p>
          <a:p>
            <a:r>
              <a:rPr lang="en-US" sz="4080" dirty="0"/>
              <a:t>It was found that for some irregular verbs such as </a:t>
            </a:r>
            <a:r>
              <a:rPr lang="en-US" sz="4080" dirty="0" err="1"/>
              <a:t>producir</a:t>
            </a:r>
            <a:r>
              <a:rPr lang="en-US" sz="4080" dirty="0"/>
              <a:t>, </a:t>
            </a:r>
            <a:r>
              <a:rPr lang="en-US" sz="4080" dirty="0" err="1"/>
              <a:t>agradecer</a:t>
            </a:r>
            <a:r>
              <a:rPr lang="en-US" sz="4080" dirty="0"/>
              <a:t>, and </a:t>
            </a:r>
            <a:r>
              <a:rPr lang="en-US" sz="4080" dirty="0" err="1"/>
              <a:t>pertenecer</a:t>
            </a:r>
            <a:r>
              <a:rPr lang="en-US" sz="4080" dirty="0"/>
              <a:t>, the prevalence of irregular conjugations as regular decreased with the increase of Spanish course level. However, for the verb caber, it was found that all levels of Spanish had difficulties with the correct conjugation. An interesting trend that was noticed was that the amount of incorrect conjugations of </a:t>
            </a:r>
            <a:r>
              <a:rPr lang="en-US" sz="4080" dirty="0" err="1"/>
              <a:t>traer</a:t>
            </a:r>
            <a:r>
              <a:rPr lang="en-US" sz="4080" dirty="0"/>
              <a:t> increased with an increase of Spanish course level. Due to these results, no significant pattern can be shown to predict whether Spanish experience, based on the level of Spanish course enrolled at Miami University, has an effect on conjugations of irregular verbs as regular.</a:t>
            </a:r>
          </a:p>
        </p:txBody>
      </p:sp>
      <p:sp>
        <p:nvSpPr>
          <p:cNvPr id="15" name="TextBox 14"/>
          <p:cNvSpPr txBox="1"/>
          <p:nvPr/>
        </p:nvSpPr>
        <p:spPr>
          <a:xfrm>
            <a:off x="28922134" y="21488400"/>
            <a:ext cx="14381237" cy="13116067"/>
          </a:xfrm>
          <a:prstGeom prst="rect">
            <a:avLst/>
          </a:prstGeom>
          <a:noFill/>
        </p:spPr>
        <p:txBody>
          <a:bodyPr wrap="square" rtlCol="0">
            <a:spAutoFit/>
          </a:bodyPr>
          <a:lstStyle/>
          <a:p>
            <a:pPr algn="ctr"/>
            <a:r>
              <a:rPr lang="en-US" sz="5400" b="1" dirty="0">
                <a:solidFill>
                  <a:srgbClr val="3AAD32"/>
                </a:solidFill>
                <a:latin typeface="Ayuthaya" charset="-34"/>
                <a:ea typeface="Ayuthaya" charset="-34"/>
                <a:cs typeface="Ayuthaya" charset="-34"/>
              </a:rPr>
              <a:t>References</a:t>
            </a:r>
          </a:p>
          <a:p>
            <a:pPr indent="-2194462"/>
            <a:r>
              <a:rPr lang="en-US" sz="2880" dirty="0"/>
              <a:t>      </a:t>
            </a:r>
            <a:r>
              <a:rPr lang="en-US" sz="4080" dirty="0"/>
              <a:t>Birdsong, D., &amp; </a:t>
            </a:r>
            <a:r>
              <a:rPr lang="en-US" sz="4080" dirty="0" err="1"/>
              <a:t>Flege</a:t>
            </a:r>
            <a:r>
              <a:rPr lang="en-US" sz="4080" dirty="0"/>
              <a:t>, J. E. (2001). Regular-irregular dissociations in L2 acquisition of English morphology. </a:t>
            </a:r>
            <a:r>
              <a:rPr lang="en-US" sz="4080" i="1" dirty="0"/>
              <a:t>BUCLD</a:t>
            </a:r>
            <a:r>
              <a:rPr lang="en-US" sz="4080" dirty="0"/>
              <a:t> </a:t>
            </a:r>
            <a:r>
              <a:rPr lang="en-US" sz="4080" i="1" dirty="0"/>
              <a:t>25</a:t>
            </a:r>
            <a:r>
              <a:rPr lang="en-US" sz="4080" dirty="0"/>
              <a:t>: </a:t>
            </a:r>
            <a:r>
              <a:rPr lang="en-US" sz="4080" i="1" dirty="0"/>
              <a:t>Proceedings of the 25th Annual Boston University Conference on Language Development</a:t>
            </a:r>
            <a:r>
              <a:rPr lang="en-US" sz="4080" dirty="0"/>
              <a:t> (pp. 123-132). Boston, MA: </a:t>
            </a:r>
            <a:r>
              <a:rPr lang="en-US" sz="4080" dirty="0" err="1"/>
              <a:t>Cascadilla</a:t>
            </a:r>
            <a:r>
              <a:rPr lang="en-US" sz="4080" dirty="0"/>
              <a:t> Press. </a:t>
            </a:r>
          </a:p>
          <a:p>
            <a:pPr indent="-2194462"/>
            <a:r>
              <a:rPr lang="en-US" sz="4080" dirty="0"/>
              <a:t>     </a:t>
            </a:r>
            <a:r>
              <a:rPr lang="es-ES_tradnl" sz="4080" dirty="0" err="1"/>
              <a:t>Presson</a:t>
            </a:r>
            <a:r>
              <a:rPr lang="es-ES_tradnl" sz="4080" dirty="0"/>
              <a:t>, N., </a:t>
            </a:r>
            <a:r>
              <a:rPr lang="es-ES_tradnl" sz="4080" dirty="0" err="1"/>
              <a:t>Sagarra</a:t>
            </a:r>
            <a:r>
              <a:rPr lang="es-ES_tradnl" sz="4080" dirty="0"/>
              <a:t>, N., </a:t>
            </a:r>
            <a:r>
              <a:rPr lang="es-ES_tradnl" sz="4080" dirty="0" err="1"/>
              <a:t>MacWhinney</a:t>
            </a:r>
            <a:r>
              <a:rPr lang="es-ES_tradnl" sz="4080" dirty="0"/>
              <a:t>, B., </a:t>
            </a:r>
            <a:r>
              <a:rPr lang="es-ES_tradnl" sz="4080" dirty="0" err="1"/>
              <a:t>Kowalski</a:t>
            </a:r>
            <a:r>
              <a:rPr lang="es-ES_tradnl" sz="4080" dirty="0"/>
              <a:t>, J. (2012). </a:t>
            </a:r>
            <a:r>
              <a:rPr lang="es-ES_tradnl" sz="4080" dirty="0" err="1"/>
              <a:t>Compositional</a:t>
            </a:r>
            <a:r>
              <a:rPr lang="es-ES_tradnl" sz="4080" dirty="0"/>
              <a:t> </a:t>
            </a:r>
            <a:r>
              <a:rPr lang="es-ES_tradnl" sz="4080" dirty="0" err="1"/>
              <a:t>production</a:t>
            </a:r>
            <a:r>
              <a:rPr lang="es-ES_tradnl" sz="4080" dirty="0"/>
              <a:t> in </a:t>
            </a:r>
            <a:r>
              <a:rPr lang="es-ES_tradnl" sz="4080" dirty="0" err="1"/>
              <a:t>Spanish</a:t>
            </a:r>
            <a:r>
              <a:rPr lang="es-ES_tradnl" sz="4080" dirty="0"/>
              <a:t> </a:t>
            </a:r>
            <a:r>
              <a:rPr lang="es-ES_tradnl" sz="4080" dirty="0" err="1"/>
              <a:t>second</a:t>
            </a:r>
            <a:r>
              <a:rPr lang="es-ES_tradnl" sz="4080" dirty="0"/>
              <a:t> </a:t>
            </a:r>
            <a:r>
              <a:rPr lang="es-ES_tradnl" sz="4080" dirty="0" err="1"/>
              <a:t>language</a:t>
            </a:r>
            <a:r>
              <a:rPr lang="es-ES_tradnl" sz="4080" dirty="0"/>
              <a:t> </a:t>
            </a:r>
            <a:r>
              <a:rPr lang="es-ES_tradnl" sz="4080" dirty="0" err="1"/>
              <a:t>conjugation</a:t>
            </a:r>
            <a:r>
              <a:rPr lang="es-ES_tradnl" sz="4080" dirty="0"/>
              <a:t>. </a:t>
            </a:r>
            <a:r>
              <a:rPr lang="es-ES_tradnl" sz="4080" i="1" dirty="0" err="1"/>
              <a:t>Bilingualism</a:t>
            </a:r>
            <a:r>
              <a:rPr lang="es-ES_tradnl" sz="4080" i="1" dirty="0"/>
              <a:t>: </a:t>
            </a:r>
            <a:r>
              <a:rPr lang="es-ES_tradnl" sz="4080" i="1" dirty="0" err="1"/>
              <a:t>Language</a:t>
            </a:r>
            <a:r>
              <a:rPr lang="es-ES_tradnl" sz="4080" i="1" dirty="0"/>
              <a:t> and </a:t>
            </a:r>
            <a:r>
              <a:rPr lang="es-ES_tradnl" sz="4080" i="1" dirty="0" err="1"/>
              <a:t>Cognitions</a:t>
            </a:r>
            <a:r>
              <a:rPr lang="es-ES_tradnl" sz="4080" i="1" dirty="0"/>
              <a:t>, </a:t>
            </a:r>
            <a:r>
              <a:rPr lang="es-ES_tradnl" sz="4080" dirty="0"/>
              <a:t>16(4), 808-828.  </a:t>
            </a:r>
          </a:p>
          <a:p>
            <a:pPr indent="-2194462"/>
            <a:r>
              <a:rPr lang="es-ES_tradnl" sz="4080" dirty="0"/>
              <a:t>     </a:t>
            </a:r>
            <a:r>
              <a:rPr lang="es-ES_tradnl" sz="4080" dirty="0" err="1"/>
              <a:t>Yaden</a:t>
            </a:r>
            <a:r>
              <a:rPr lang="es-ES_tradnl" sz="4080" dirty="0"/>
              <a:t>, B. (2007). </a:t>
            </a:r>
            <a:r>
              <a:rPr lang="es-ES_tradnl" sz="4080" dirty="0" err="1"/>
              <a:t>The</a:t>
            </a:r>
            <a:r>
              <a:rPr lang="es-ES_tradnl" sz="4080" dirty="0"/>
              <a:t> </a:t>
            </a:r>
            <a:r>
              <a:rPr lang="es-ES_tradnl" sz="4080" dirty="0" err="1"/>
              <a:t>Processing</a:t>
            </a:r>
            <a:r>
              <a:rPr lang="es-ES_tradnl" sz="4080" dirty="0"/>
              <a:t> and </a:t>
            </a:r>
            <a:r>
              <a:rPr lang="es-ES_tradnl" sz="4080" dirty="0" err="1"/>
              <a:t>Representation</a:t>
            </a:r>
            <a:r>
              <a:rPr lang="es-ES_tradnl" sz="4080" dirty="0"/>
              <a:t> of Verbal </a:t>
            </a:r>
            <a:r>
              <a:rPr lang="es-ES_tradnl" sz="4080" dirty="0" err="1"/>
              <a:t>Inflection</a:t>
            </a:r>
            <a:r>
              <a:rPr lang="es-ES_tradnl" sz="4080" dirty="0"/>
              <a:t>: Data </a:t>
            </a:r>
            <a:r>
              <a:rPr lang="es-ES_tradnl" sz="4080" dirty="0" err="1"/>
              <a:t>from</a:t>
            </a:r>
            <a:r>
              <a:rPr lang="es-ES_tradnl" sz="4080" dirty="0"/>
              <a:t> L1 and L2 </a:t>
            </a:r>
            <a:r>
              <a:rPr lang="es-ES_tradnl" sz="4080" dirty="0" err="1"/>
              <a:t>Spanish</a:t>
            </a:r>
            <a:r>
              <a:rPr lang="es-ES_tradnl" sz="4080" dirty="0"/>
              <a:t>. </a:t>
            </a:r>
            <a:r>
              <a:rPr lang="es-ES_tradnl" sz="4080" i="1" dirty="0"/>
              <a:t>Hispania</a:t>
            </a:r>
            <a:r>
              <a:rPr lang="es-ES_tradnl" sz="4080" dirty="0"/>
              <a:t>, 90(4), 795-808. </a:t>
            </a:r>
            <a:endParaRPr lang="en-US" sz="4080" dirty="0"/>
          </a:p>
          <a:p>
            <a:endParaRPr lang="en-US" sz="30101" dirty="0"/>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85449" y="11898086"/>
            <a:ext cx="15654866" cy="9749476"/>
          </a:xfrm>
          <a:prstGeom prst="rect">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115" y="1516658"/>
            <a:ext cx="9832881" cy="1291856"/>
          </a:xfrm>
          <a:prstGeom prst="rect">
            <a:avLst/>
          </a:prstGeom>
        </p:spPr>
      </p:pic>
      <p:sp>
        <p:nvSpPr>
          <p:cNvPr id="24" name="TextBox 23"/>
          <p:cNvSpPr txBox="1"/>
          <p:nvPr/>
        </p:nvSpPr>
        <p:spPr>
          <a:xfrm>
            <a:off x="9414121" y="29076979"/>
            <a:ext cx="2721255" cy="757130"/>
          </a:xfrm>
          <a:prstGeom prst="rect">
            <a:avLst/>
          </a:prstGeom>
          <a:noFill/>
        </p:spPr>
        <p:txBody>
          <a:bodyPr wrap="square" rtlCol="0">
            <a:spAutoFit/>
          </a:bodyPr>
          <a:lstStyle/>
          <a:p>
            <a:r>
              <a:rPr lang="en-US" sz="4320" dirty="0"/>
              <a:t>n=22</a:t>
            </a:r>
          </a:p>
        </p:txBody>
      </p:sp>
    </p:spTree>
    <p:extLst>
      <p:ext uri="{BB962C8B-B14F-4D97-AF65-F5344CB8AC3E}">
        <p14:creationId xmlns:p14="http://schemas.microsoft.com/office/powerpoint/2010/main" val="1633463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4081</TotalTime>
  <Words>570</Words>
  <Application>Microsoft Office PowerPoint</Application>
  <PresentationFormat>Custom</PresentationFormat>
  <Paragraphs>28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Ayuthaya</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dc:creator>
  <cp:lastModifiedBy>Johnson, Eric O. Mr.</cp:lastModifiedBy>
  <cp:revision>35</cp:revision>
  <dcterms:modified xsi:type="dcterms:W3CDTF">2016-05-16T15:02:09Z</dcterms:modified>
</cp:coreProperties>
</file>