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14"/>
  </p:notesMasterIdLst>
  <p:sldIdLst>
    <p:sldId id="256" r:id="rId2"/>
    <p:sldId id="297" r:id="rId3"/>
    <p:sldId id="298" r:id="rId4"/>
    <p:sldId id="299" r:id="rId5"/>
    <p:sldId id="264" r:id="rId6"/>
    <p:sldId id="300" r:id="rId7"/>
    <p:sldId id="302" r:id="rId8"/>
    <p:sldId id="305" r:id="rId9"/>
    <p:sldId id="308" r:id="rId10"/>
    <p:sldId id="309" r:id="rId11"/>
    <p:sldId id="310" r:id="rId12"/>
    <p:sldId id="266" r:id="rId13"/>
  </p:sldIdLst>
  <p:sldSz cx="9144000" cy="5143500" type="screen16x9"/>
  <p:notesSz cx="6858000" cy="9144000"/>
  <p:embeddedFontLst>
    <p:embeddedFont>
      <p:font typeface="Josefin Sans Thin" pitchFamily="2" charset="77"/>
      <p:regular r:id="rId15"/>
      <p:bold r:id="rId16"/>
      <p:italic r:id="rId17"/>
      <p:boldItalic r:id="rId18"/>
    </p:embeddedFont>
    <p:embeddedFont>
      <p:font typeface="Livvic" pitchFamily="2" charset="77"/>
      <p:regular r:id="rId19"/>
      <p:bold r:id="rId20"/>
      <p:italic r:id="rId21"/>
      <p:boldItalic r:id="rId22"/>
    </p:embeddedFont>
    <p:embeddedFont>
      <p:font typeface="Prata" pitchFamily="2" charset="77"/>
      <p:regular r:id="rId23"/>
    </p:embeddedFont>
    <p:embeddedFont>
      <p:font typeface="Raleway Light" panose="020B0503030101060003" pitchFamily="34" charset="77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61">
          <p15:clr>
            <a:srgbClr val="9AA0A6"/>
          </p15:clr>
        </p15:guide>
        <p15:guide id="2" pos="5302">
          <p15:clr>
            <a:srgbClr val="9AA0A6"/>
          </p15:clr>
        </p15:guide>
        <p15:guide id="3" orient="horz" pos="535">
          <p15:clr>
            <a:srgbClr val="9AA0A6"/>
          </p15:clr>
        </p15:guide>
        <p15:guide id="4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AEF1CE7-84C1-458E-B837-A3F69B0CCF5E}">
  <a:tblStyle styleId="{5AEF1CE7-84C1-458E-B837-A3F69B0CCF5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0"/>
    <p:restoredTop sz="94574"/>
  </p:normalViewPr>
  <p:slideViewPr>
    <p:cSldViewPr snapToGrid="0">
      <p:cViewPr varScale="1">
        <p:scale>
          <a:sx n="123" d="100"/>
          <a:sy n="123" d="100"/>
        </p:scale>
        <p:origin x="184" y="776"/>
      </p:cViewPr>
      <p:guideLst>
        <p:guide pos="461"/>
        <p:guide pos="5302"/>
        <p:guide orient="horz" pos="53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f183e748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f183e748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08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70c1df8b9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70c1df8b9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8963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ecdc0b7fd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6ecdc0b7fd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0096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43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6b20e22304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6b20e22304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8499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70c1df8b9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70c1df8b91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4713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7cc3015352_1_10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7cc3015352_1_10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2187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13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06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6bad27d065_0_24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6bad27d065_0_24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9388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75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476576" y="-457114"/>
            <a:ext cx="10095323" cy="6056687"/>
            <a:chOff x="-476576" y="-457114"/>
            <a:chExt cx="10095323" cy="6056687"/>
          </a:xfrm>
        </p:grpSpPr>
        <p:pic>
          <p:nvPicPr>
            <p:cNvPr id="10" name="Google Shape;10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-476576" y="-457114"/>
              <a:ext cx="3733625" cy="3848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11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 rot="10800000">
              <a:off x="5885122" y="1750623"/>
              <a:ext cx="3733625" cy="38489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553600" y="2804409"/>
            <a:ext cx="4036800" cy="39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075050" y="2070888"/>
            <a:ext cx="69939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3600" b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1"/>
          <p:cNvSpPr txBox="1">
            <a:spLocks noGrp="1"/>
          </p:cNvSpPr>
          <p:nvPr>
            <p:ph type="title" hasCustomPrompt="1"/>
          </p:nvPr>
        </p:nvSpPr>
        <p:spPr>
          <a:xfrm>
            <a:off x="2452800" y="1739475"/>
            <a:ext cx="5964600" cy="121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7200"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1" name="Google Shape;41;p11"/>
          <p:cNvSpPr txBox="1">
            <a:spLocks noGrp="1"/>
          </p:cNvSpPr>
          <p:nvPr>
            <p:ph type="subTitle" idx="1"/>
          </p:nvPr>
        </p:nvSpPr>
        <p:spPr>
          <a:xfrm>
            <a:off x="3552300" y="2955075"/>
            <a:ext cx="48651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6817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1336325" y="2893625"/>
            <a:ext cx="6471300" cy="83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3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2549400" y="3657075"/>
            <a:ext cx="4045200" cy="50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4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783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1098500" y="2150850"/>
            <a:ext cx="6947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936044" y="3541327"/>
            <a:ext cx="3097200" cy="9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2"/>
          </p:nvPr>
        </p:nvSpPr>
        <p:spPr>
          <a:xfrm>
            <a:off x="1503794" y="3163917"/>
            <a:ext cx="1961700" cy="37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ctrTitle"/>
          </p:nvPr>
        </p:nvSpPr>
        <p:spPr>
          <a:xfrm>
            <a:off x="1151700" y="541750"/>
            <a:ext cx="68409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3"/>
          </p:nvPr>
        </p:nvSpPr>
        <p:spPr>
          <a:xfrm>
            <a:off x="5110744" y="3541327"/>
            <a:ext cx="3097200" cy="9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4"/>
          </p:nvPr>
        </p:nvSpPr>
        <p:spPr>
          <a:xfrm>
            <a:off x="5678494" y="3163917"/>
            <a:ext cx="1961700" cy="37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latin typeface="Prata"/>
                <a:ea typeface="Prata"/>
                <a:cs typeface="Prata"/>
                <a:sym typeface="Prata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ctrTitle"/>
          </p:nvPr>
        </p:nvSpPr>
        <p:spPr>
          <a:xfrm>
            <a:off x="1151700" y="541750"/>
            <a:ext cx="68409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subTitle" idx="1"/>
          </p:nvPr>
        </p:nvSpPr>
        <p:spPr>
          <a:xfrm>
            <a:off x="726600" y="2084175"/>
            <a:ext cx="3296400" cy="193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ctrTitle"/>
          </p:nvPr>
        </p:nvSpPr>
        <p:spPr>
          <a:xfrm>
            <a:off x="1151700" y="541750"/>
            <a:ext cx="68409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oogle Shape;43;p12"/>
          <p:cNvGrpSpPr/>
          <p:nvPr/>
        </p:nvGrpSpPr>
        <p:grpSpPr>
          <a:xfrm>
            <a:off x="6425500" y="1845446"/>
            <a:ext cx="3387293" cy="4296228"/>
            <a:chOff x="6425500" y="1845446"/>
            <a:chExt cx="3387293" cy="4296228"/>
          </a:xfrm>
        </p:grpSpPr>
        <p:pic>
          <p:nvPicPr>
            <p:cNvPr id="44" name="Google Shape;44;p12"/>
            <p:cNvPicPr preferRelativeResize="0"/>
            <p:nvPr/>
          </p:nvPicPr>
          <p:blipFill rotWithShape="1">
            <a:blip r:embed="rId3">
              <a:alphaModFix/>
            </a:blip>
            <a:srcRect l="30334" r="30330"/>
            <a:stretch/>
          </p:blipFill>
          <p:spPr>
            <a:xfrm rot="-1216776">
              <a:off x="7690765" y="1979687"/>
              <a:ext cx="1482259" cy="39567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45;p12"/>
            <p:cNvPicPr preferRelativeResize="0"/>
            <p:nvPr/>
          </p:nvPicPr>
          <p:blipFill rotWithShape="1">
            <a:blip r:embed="rId4">
              <a:alphaModFix/>
            </a:blip>
            <a:srcRect l="23666" t="5660" r="23671"/>
            <a:stretch/>
          </p:blipFill>
          <p:spPr>
            <a:xfrm rot="-2699959">
              <a:off x="7164783" y="3348871"/>
              <a:ext cx="1425585" cy="268148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" name="Google Shape;46;p12"/>
          <p:cNvSpPr txBox="1">
            <a:spLocks noGrp="1"/>
          </p:cNvSpPr>
          <p:nvPr>
            <p:ph type="ctrTitle"/>
          </p:nvPr>
        </p:nvSpPr>
        <p:spPr>
          <a:xfrm>
            <a:off x="726600" y="965688"/>
            <a:ext cx="67830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subTitle" idx="1"/>
          </p:nvPr>
        </p:nvSpPr>
        <p:spPr>
          <a:xfrm flipH="1">
            <a:off x="726600" y="1293763"/>
            <a:ext cx="5661300" cy="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ctrTitle" idx="2"/>
          </p:nvPr>
        </p:nvSpPr>
        <p:spPr>
          <a:xfrm>
            <a:off x="726600" y="1826113"/>
            <a:ext cx="67830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ubTitle" idx="3"/>
          </p:nvPr>
        </p:nvSpPr>
        <p:spPr>
          <a:xfrm flipH="1">
            <a:off x="726600" y="2154188"/>
            <a:ext cx="5661300" cy="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ctrTitle" idx="4"/>
          </p:nvPr>
        </p:nvSpPr>
        <p:spPr>
          <a:xfrm>
            <a:off x="726600" y="2686538"/>
            <a:ext cx="67830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subTitle" idx="5"/>
          </p:nvPr>
        </p:nvSpPr>
        <p:spPr>
          <a:xfrm flipH="1">
            <a:off x="726600" y="3014613"/>
            <a:ext cx="5661300" cy="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ctrTitle" idx="6"/>
          </p:nvPr>
        </p:nvSpPr>
        <p:spPr>
          <a:xfrm>
            <a:off x="726600" y="3546963"/>
            <a:ext cx="67830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ubTitle" idx="7"/>
          </p:nvPr>
        </p:nvSpPr>
        <p:spPr>
          <a:xfrm flipH="1">
            <a:off x="726600" y="3875038"/>
            <a:ext cx="5661300" cy="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_AND_BOD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>
            <a:spLocks noGrp="1"/>
          </p:cNvSpPr>
          <p:nvPr>
            <p:ph type="ctrTitle"/>
          </p:nvPr>
        </p:nvSpPr>
        <p:spPr>
          <a:xfrm>
            <a:off x="1234097" y="2030950"/>
            <a:ext cx="23763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subTitle" idx="1"/>
          </p:nvPr>
        </p:nvSpPr>
        <p:spPr>
          <a:xfrm>
            <a:off x="726600" y="906400"/>
            <a:ext cx="2883900" cy="112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ctrTitle" idx="2"/>
          </p:nvPr>
        </p:nvSpPr>
        <p:spPr>
          <a:xfrm>
            <a:off x="5533500" y="2855125"/>
            <a:ext cx="23763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ubTitle" idx="3"/>
          </p:nvPr>
        </p:nvSpPr>
        <p:spPr>
          <a:xfrm>
            <a:off x="5533500" y="3475130"/>
            <a:ext cx="2883900" cy="10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8585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ata"/>
              <a:buNone/>
              <a:defRPr sz="2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ata"/>
              <a:buNone/>
              <a:defRPr sz="2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ata"/>
              <a:buNone/>
              <a:defRPr sz="2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ata"/>
              <a:buNone/>
              <a:defRPr sz="2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ata"/>
              <a:buNone/>
              <a:defRPr sz="2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ata"/>
              <a:buNone/>
              <a:defRPr sz="2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ata"/>
              <a:buNone/>
              <a:defRPr sz="2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ata"/>
              <a:buNone/>
              <a:defRPr sz="2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ata"/>
              <a:buNone/>
              <a:defRPr sz="2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8585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aleway Light"/>
              <a:buChar char="●"/>
              <a:defRPr sz="1800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Char char="○"/>
              <a:defRPr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Char char="■"/>
              <a:defRPr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Char char="●"/>
              <a:defRPr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Char char="○"/>
              <a:defRPr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Char char="■"/>
              <a:defRPr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Char char="●"/>
              <a:defRPr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Char char="○"/>
              <a:defRPr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aleway Light"/>
              <a:buChar char="■"/>
              <a:defRPr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8" r:id="rId6"/>
    <p:sldLayoutId id="2147483664" r:id="rId7"/>
    <p:sldLayoutId id="2147483666" r:id="rId8"/>
    <p:sldLayoutId id="2147483668" r:id="rId9"/>
    <p:sldLayoutId id="2147483671" r:id="rId10"/>
    <p:sldLayoutId id="21474836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8E7E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>
            <a:spLocks noGrp="1"/>
          </p:cNvSpPr>
          <p:nvPr>
            <p:ph type="subTitle" idx="1"/>
          </p:nvPr>
        </p:nvSpPr>
        <p:spPr>
          <a:xfrm>
            <a:off x="2553600" y="2804409"/>
            <a:ext cx="4036800" cy="39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dirty="0">
                <a:latin typeface="Raleway Light"/>
                <a:ea typeface="Raleway Light"/>
                <a:cs typeface="Raleway Light"/>
                <a:sym typeface="Raleway Light"/>
              </a:rPr>
              <a:t>Ginny Boehme, Science Librarian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 dirty="0">
                <a:latin typeface="Raleway Light"/>
                <a:ea typeface="Raleway Light"/>
                <a:cs typeface="Raleway Light"/>
                <a:sym typeface="Raleway Light"/>
              </a:rPr>
              <a:t>Miami University</a:t>
            </a:r>
            <a:endParaRPr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113" name="Google Shape;113;p25"/>
          <p:cNvSpPr txBox="1">
            <a:spLocks noGrp="1"/>
          </p:cNvSpPr>
          <p:nvPr>
            <p:ph type="ctrTitle"/>
          </p:nvPr>
        </p:nvSpPr>
        <p:spPr>
          <a:xfrm>
            <a:off x="1371600" y="2070888"/>
            <a:ext cx="6387384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000" dirty="0"/>
              <a:t>Faculty-librarian partnerships within a course-based first-year research experience program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718EED-EA38-2144-A2D2-756358F4D902}"/>
              </a:ext>
            </a:extLst>
          </p:cNvPr>
          <p:cNvGrpSpPr/>
          <p:nvPr/>
        </p:nvGrpSpPr>
        <p:grpSpPr>
          <a:xfrm>
            <a:off x="-149087" y="3717637"/>
            <a:ext cx="3209703" cy="1615797"/>
            <a:chOff x="0" y="3717637"/>
            <a:chExt cx="3209703" cy="161579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753C55-9486-6B49-A155-B2FF37449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ACBC5F0-0C5F-4D4E-9844-672B24CA6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CC2A82BE-D00A-EE4E-8F3A-22FC86A43946}"/>
              </a:ext>
            </a:extLst>
          </p:cNvPr>
          <p:cNvSpPr>
            <a:spLocks noGrp="1"/>
          </p:cNvSpPr>
          <p:nvPr>
            <p:ph type="ctrTitle" idx="2"/>
          </p:nvPr>
        </p:nvSpPr>
        <p:spPr>
          <a:xfrm>
            <a:off x="5304900" y="1154412"/>
            <a:ext cx="2376300" cy="577800"/>
          </a:xfrm>
        </p:spPr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FA71795-F73B-8B43-801F-18B7F7A55B3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4939754" y="1774416"/>
            <a:ext cx="3249046" cy="200619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dirty="0"/>
              <a:t>Exposure to and exploration of differing viewpoints &amp; expertise</a:t>
            </a:r>
          </a:p>
          <a:p>
            <a:pPr>
              <a:spcAft>
                <a:spcPts val="1000"/>
              </a:spcAft>
            </a:pPr>
            <a:r>
              <a:rPr lang="en-US" dirty="0"/>
              <a:t>Content tailored to students</a:t>
            </a:r>
          </a:p>
          <a:p>
            <a:pPr>
              <a:spcAft>
                <a:spcPts val="1000"/>
              </a:spcAft>
            </a:pPr>
            <a:r>
              <a:rPr lang="en-US" dirty="0"/>
              <a:t>Increased visibility of the library</a:t>
            </a:r>
          </a:p>
          <a:p>
            <a:pPr>
              <a:spcAft>
                <a:spcPts val="1000"/>
              </a:spcAft>
            </a:pPr>
            <a:r>
              <a:rPr lang="en-US" dirty="0"/>
              <a:t>Scaffolded information literacy skills</a:t>
            </a:r>
          </a:p>
        </p:txBody>
      </p:sp>
      <p:cxnSp>
        <p:nvCxnSpPr>
          <p:cNvPr id="11" name="Google Shape;146;p29">
            <a:extLst>
              <a:ext uri="{FF2B5EF4-FFF2-40B4-BE49-F238E27FC236}">
                <a16:creationId xmlns:a16="http://schemas.microsoft.com/office/drawing/2014/main" id="{C575D90E-5EE4-A64D-A22C-592AEF0BFF7F}"/>
              </a:ext>
            </a:extLst>
          </p:cNvPr>
          <p:cNvCxnSpPr/>
          <p:nvPr/>
        </p:nvCxnSpPr>
        <p:spPr>
          <a:xfrm>
            <a:off x="4572000" y="1258650"/>
            <a:ext cx="0" cy="26262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Google Shape;502;p46">
            <a:extLst>
              <a:ext uri="{FF2B5EF4-FFF2-40B4-BE49-F238E27FC236}">
                <a16:creationId xmlns:a16="http://schemas.microsoft.com/office/drawing/2014/main" id="{977336C5-D36E-824D-863D-452D0B18AF2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28284" t="6301" r="24130" b="6293"/>
          <a:stretch/>
        </p:blipFill>
        <p:spPr>
          <a:xfrm>
            <a:off x="1462800" y="649187"/>
            <a:ext cx="1993713" cy="38451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AF9CACA-66AB-AC47-9D1C-A91BBF0D38FF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4315512"/>
            <a:ext cx="1828800" cy="920636"/>
            <a:chOff x="0" y="3717637"/>
            <a:chExt cx="3209703" cy="161579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1088D02-49C3-D242-9662-372A34F30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8C27134-64B4-9A4E-84A9-388862875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071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4A391B-4307-8E40-9092-EA8C4B7FC6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 what does the future hold? We’re not sure…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80ED977-0428-A843-B6D9-1619D5D945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726599" y="1721145"/>
            <a:ext cx="6091643" cy="1991667"/>
          </a:xfrm>
        </p:spPr>
        <p:txBody>
          <a:bodyPr/>
          <a:lstStyle/>
          <a:p>
            <a:r>
              <a:rPr lang="en-US" dirty="0"/>
              <a:t>No librarians currently slated to co-teach in fall 2020…</a:t>
            </a:r>
          </a:p>
          <a:p>
            <a:r>
              <a:rPr lang="en-US" dirty="0"/>
              <a:t>	…but our last cohort will continue our work.</a:t>
            </a:r>
          </a:p>
          <a:p>
            <a:endParaRPr lang="en-US" dirty="0"/>
          </a:p>
          <a:p>
            <a:r>
              <a:rPr lang="en-US" dirty="0"/>
              <a:t>Several faculty have shown interest in creating new FYRE courses…</a:t>
            </a:r>
          </a:p>
          <a:p>
            <a:r>
              <a:rPr lang="en-US" dirty="0"/>
              <a:t>	…but low enrollment may force cancellations.</a:t>
            </a:r>
          </a:p>
          <a:p>
            <a:endParaRPr lang="en-US" dirty="0"/>
          </a:p>
          <a:p>
            <a:r>
              <a:rPr lang="en-US" dirty="0"/>
              <a:t>Some exploration of different formats…</a:t>
            </a:r>
          </a:p>
          <a:p>
            <a:r>
              <a:rPr lang="en-US" dirty="0"/>
              <a:t>	…which may be necessary with COVID-related restrictions.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26389CC-4805-CA46-8092-7A60468C06FB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4315512"/>
            <a:ext cx="1828800" cy="920636"/>
            <a:chOff x="0" y="3717637"/>
            <a:chExt cx="3209703" cy="161579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03B12C5-E42C-A245-A5FC-970E6A97A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1AA7508-F638-C743-B574-5930951B7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101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8E7E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35"/>
          <p:cNvGrpSpPr/>
          <p:nvPr/>
        </p:nvGrpSpPr>
        <p:grpSpPr>
          <a:xfrm flipH="1">
            <a:off x="-1128064" y="1336973"/>
            <a:ext cx="4441725" cy="4497522"/>
            <a:chOff x="-985350" y="36427"/>
            <a:chExt cx="4441725" cy="4497522"/>
          </a:xfrm>
        </p:grpSpPr>
        <p:pic>
          <p:nvPicPr>
            <p:cNvPr id="224" name="Google Shape;224;p35"/>
            <p:cNvPicPr preferRelativeResize="0"/>
            <p:nvPr/>
          </p:nvPicPr>
          <p:blipFill rotWithShape="1">
            <a:blip r:embed="rId3">
              <a:alphaModFix/>
            </a:blip>
            <a:srcRect l="26352" t="7598" r="34769" b="7598"/>
            <a:stretch/>
          </p:blipFill>
          <p:spPr>
            <a:xfrm rot="-2980715">
              <a:off x="832999" y="1614374"/>
              <a:ext cx="1124227" cy="25747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" name="Google Shape;225;p35"/>
            <p:cNvPicPr preferRelativeResize="0"/>
            <p:nvPr/>
          </p:nvPicPr>
          <p:blipFill rotWithShape="1">
            <a:blip r:embed="rId4">
              <a:alphaModFix/>
            </a:blip>
            <a:srcRect l="23328" t="3288" r="26556" b="3288"/>
            <a:stretch/>
          </p:blipFill>
          <p:spPr>
            <a:xfrm rot="-5213012">
              <a:off x="32761" y="1443370"/>
              <a:ext cx="2018505" cy="39508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" name="Google Shape;226;p3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-4262233">
              <a:off x="-336217" y="1422976"/>
              <a:ext cx="1618952" cy="23382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" name="Google Shape;227;p3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 rot="-1404782" flipH="1">
              <a:off x="816960" y="331401"/>
              <a:ext cx="2118698" cy="30600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" name="Google Shape;228;p3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159600" y="2483325"/>
              <a:ext cx="1781827" cy="18709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9" name="Google Shape;229;p35"/>
          <p:cNvSpPr txBox="1">
            <a:spLocks noGrp="1"/>
          </p:cNvSpPr>
          <p:nvPr>
            <p:ph type="title"/>
          </p:nvPr>
        </p:nvSpPr>
        <p:spPr>
          <a:xfrm>
            <a:off x="2032090" y="635504"/>
            <a:ext cx="6385310" cy="121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THANK YOU!</a:t>
            </a:r>
            <a:endParaRPr sz="6000" dirty="0"/>
          </a:p>
        </p:txBody>
      </p:sp>
      <p:sp>
        <p:nvSpPr>
          <p:cNvPr id="230" name="Google Shape;230;p35"/>
          <p:cNvSpPr txBox="1">
            <a:spLocks noGrp="1"/>
          </p:cNvSpPr>
          <p:nvPr>
            <p:ph type="subTitle" idx="1"/>
          </p:nvPr>
        </p:nvSpPr>
        <p:spPr>
          <a:xfrm>
            <a:off x="4572000" y="1906863"/>
            <a:ext cx="38454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I’d love to answer any and all questions. Please don’t hesitate to reach out: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err="1"/>
              <a:t>boehmemv@miamioh.edu</a:t>
            </a:r>
            <a:endParaRPr b="1" dirty="0"/>
          </a:p>
        </p:txBody>
      </p:sp>
      <p:sp>
        <p:nvSpPr>
          <p:cNvPr id="10" name="Google Shape;230;p35">
            <a:extLst>
              <a:ext uri="{FF2B5EF4-FFF2-40B4-BE49-F238E27FC236}">
                <a16:creationId xmlns:a16="http://schemas.microsoft.com/office/drawing/2014/main" id="{86E75B46-ABEC-B143-B7F0-BEA57263CC35}"/>
              </a:ext>
            </a:extLst>
          </p:cNvPr>
          <p:cNvSpPr txBox="1">
            <a:spLocks/>
          </p:cNvSpPr>
          <p:nvPr/>
        </p:nvSpPr>
        <p:spPr>
          <a:xfrm>
            <a:off x="3313662" y="3534699"/>
            <a:ext cx="5103738" cy="112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400" b="0" i="0" u="none" strike="noStrike" cap="none"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 b="0" i="0" u="none" strike="noStrike" cap="none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 b="0" i="0" u="none" strike="noStrike" cap="none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 b="0" i="0" u="none" strike="noStrike" cap="none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 b="0" i="0" u="none" strike="noStrike" cap="none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 b="0" i="0" u="none" strike="noStrike" cap="none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 b="0" i="0" u="none" strike="noStrike" cap="none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 b="0" i="0" u="none" strike="noStrike" cap="none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Livvic"/>
              <a:buNone/>
              <a:defRPr sz="1200" b="0" i="0" u="none" strike="noStrike" cap="none">
                <a:solidFill>
                  <a:schemeClr val="accent3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marL="0" indent="0"/>
            <a:r>
              <a:rPr lang="en-US" dirty="0"/>
              <a:t>Miami University (MU) Libraries</a:t>
            </a:r>
          </a:p>
          <a:p>
            <a:pPr marL="0" indent="0"/>
            <a:r>
              <a:rPr lang="en-US" dirty="0"/>
              <a:t>MU Hefner Museum of Natural History</a:t>
            </a:r>
          </a:p>
          <a:p>
            <a:pPr marL="0" indent="0"/>
            <a:r>
              <a:rPr lang="en-US" dirty="0"/>
              <a:t>MU Office of Research for Undergraduates</a:t>
            </a:r>
          </a:p>
          <a:p>
            <a:pPr marL="0" indent="0"/>
            <a:r>
              <a:rPr lang="en-US" dirty="0"/>
              <a:t>Council for Undergraduate Research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1200" dirty="0"/>
              <a:t>presentation template &amp; graphics by </a:t>
            </a:r>
            <a:r>
              <a:rPr lang="en-US" sz="1200" dirty="0" err="1"/>
              <a:t>Slidesgo</a:t>
            </a:r>
            <a:r>
              <a:rPr lang="en-US" sz="1200" dirty="0"/>
              <a:t>, </a:t>
            </a:r>
            <a:r>
              <a:rPr lang="en-US" sz="1200" dirty="0" err="1"/>
              <a:t>Flaticon</a:t>
            </a:r>
            <a:r>
              <a:rPr lang="en-US" sz="1200" dirty="0"/>
              <a:t>, &amp; </a:t>
            </a:r>
            <a:r>
              <a:rPr lang="en-US" sz="1200" dirty="0" err="1"/>
              <a:t>Freepik</a:t>
            </a:r>
            <a:endParaRPr lang="en-US" sz="1200" dirty="0"/>
          </a:p>
        </p:txBody>
      </p:sp>
      <p:sp>
        <p:nvSpPr>
          <p:cNvPr id="11" name="Google Shape;229;p35">
            <a:extLst>
              <a:ext uri="{FF2B5EF4-FFF2-40B4-BE49-F238E27FC236}">
                <a16:creationId xmlns:a16="http://schemas.microsoft.com/office/drawing/2014/main" id="{B42EF057-63A3-9E44-8704-6FC52D707FC1}"/>
              </a:ext>
            </a:extLst>
          </p:cNvPr>
          <p:cNvSpPr txBox="1">
            <a:spLocks/>
          </p:cNvSpPr>
          <p:nvPr/>
        </p:nvSpPr>
        <p:spPr>
          <a:xfrm>
            <a:off x="4572000" y="3130045"/>
            <a:ext cx="3845401" cy="47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Prata"/>
              <a:buNone/>
              <a:defRPr sz="7200" b="0" i="0" u="none" strike="noStrike" cap="non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Prata"/>
              <a:buNone/>
              <a:defRPr sz="6000" b="0" i="0" u="none" strike="noStrike" cap="none">
                <a:solidFill>
                  <a:schemeClr val="accent3"/>
                </a:solidFill>
                <a:latin typeface="Prata"/>
                <a:ea typeface="Prata"/>
                <a:cs typeface="Prata"/>
                <a:sym typeface="Prat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Prata"/>
              <a:buNone/>
              <a:defRPr sz="6000" b="0" i="0" u="none" strike="noStrike" cap="none">
                <a:solidFill>
                  <a:schemeClr val="accent3"/>
                </a:solidFill>
                <a:latin typeface="Prata"/>
                <a:ea typeface="Prata"/>
                <a:cs typeface="Prata"/>
                <a:sym typeface="Prat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Prata"/>
              <a:buNone/>
              <a:defRPr sz="6000" b="0" i="0" u="none" strike="noStrike" cap="none">
                <a:solidFill>
                  <a:schemeClr val="accent3"/>
                </a:solidFill>
                <a:latin typeface="Prata"/>
                <a:ea typeface="Prata"/>
                <a:cs typeface="Prata"/>
                <a:sym typeface="Prat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Prata"/>
              <a:buNone/>
              <a:defRPr sz="6000" b="0" i="0" u="none" strike="noStrike" cap="none">
                <a:solidFill>
                  <a:schemeClr val="accent3"/>
                </a:solidFill>
                <a:latin typeface="Prata"/>
                <a:ea typeface="Prata"/>
                <a:cs typeface="Prata"/>
                <a:sym typeface="Prat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Prata"/>
              <a:buNone/>
              <a:defRPr sz="6000" b="0" i="0" u="none" strike="noStrike" cap="none">
                <a:solidFill>
                  <a:schemeClr val="accent3"/>
                </a:solidFill>
                <a:latin typeface="Prata"/>
                <a:ea typeface="Prata"/>
                <a:cs typeface="Prata"/>
                <a:sym typeface="Prat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Prata"/>
              <a:buNone/>
              <a:defRPr sz="6000" b="0" i="0" u="none" strike="noStrike" cap="none">
                <a:solidFill>
                  <a:schemeClr val="accent3"/>
                </a:solidFill>
                <a:latin typeface="Prata"/>
                <a:ea typeface="Prata"/>
                <a:cs typeface="Prata"/>
                <a:sym typeface="Prat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Prata"/>
              <a:buNone/>
              <a:defRPr sz="6000" b="0" i="0" u="none" strike="noStrike" cap="none">
                <a:solidFill>
                  <a:schemeClr val="accent3"/>
                </a:solidFill>
                <a:latin typeface="Prata"/>
                <a:ea typeface="Prata"/>
                <a:cs typeface="Prata"/>
                <a:sym typeface="Prat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Prata"/>
              <a:buNone/>
              <a:defRPr sz="6000" b="0" i="0" u="none" strike="noStrike" cap="none">
                <a:solidFill>
                  <a:schemeClr val="accent3"/>
                </a:solidFill>
                <a:latin typeface="Prata"/>
                <a:ea typeface="Prata"/>
                <a:cs typeface="Prata"/>
                <a:sym typeface="Prata"/>
              </a:defRPr>
            </a:lvl9pPr>
          </a:lstStyle>
          <a:p>
            <a:r>
              <a:rPr lang="en-US" sz="1600" dirty="0"/>
              <a:t>ACKNOWLEDGEMENTS</a:t>
            </a:r>
          </a:p>
        </p:txBody>
      </p:sp>
      <p:cxnSp>
        <p:nvCxnSpPr>
          <p:cNvPr id="12" name="Google Shape;146;p29">
            <a:extLst>
              <a:ext uri="{FF2B5EF4-FFF2-40B4-BE49-F238E27FC236}">
                <a16:creationId xmlns:a16="http://schemas.microsoft.com/office/drawing/2014/main" id="{1517AE83-F0B0-A24D-B843-85713CB2AFD5}"/>
              </a:ext>
            </a:extLst>
          </p:cNvPr>
          <p:cNvCxnSpPr>
            <a:cxnSpLocks/>
          </p:cNvCxnSpPr>
          <p:nvPr/>
        </p:nvCxnSpPr>
        <p:spPr>
          <a:xfrm flipH="1">
            <a:off x="5854389" y="2963003"/>
            <a:ext cx="2442117" cy="0"/>
          </a:xfrm>
          <a:prstGeom prst="straightConnector1">
            <a:avLst/>
          </a:prstGeom>
          <a:noFill/>
          <a:ln w="1905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F09A41-9164-AB48-B240-00DA630E21A0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-55756"/>
            <a:ext cx="1828800" cy="920636"/>
            <a:chOff x="0" y="3717637"/>
            <a:chExt cx="3209703" cy="161579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5E59E6C-C6D8-DA42-8698-5669769B5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A123F1F-80EE-7441-9879-5D7DBC031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5299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7C5E391F-600B-894F-AB19-FBD9AF02E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4368" y="974812"/>
            <a:ext cx="3296400" cy="30961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Main campus</a:t>
            </a:r>
            <a:r>
              <a:rPr lang="en-US" dirty="0"/>
              <a:t>: Oxford, OH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FTE</a:t>
            </a:r>
            <a:r>
              <a:rPr lang="en-US" dirty="0"/>
              <a:t>: 20,000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17,500 undergraduate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2,500 graduate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Focus</a:t>
            </a:r>
            <a:r>
              <a:rPr lang="en-US" dirty="0"/>
              <a:t>: Liberal Arts education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Pride</a:t>
            </a:r>
            <a:r>
              <a:rPr lang="en-US" dirty="0"/>
              <a:t>: 3rd in undergraduate 	teaching (in USA)</a:t>
            </a:r>
          </a:p>
          <a:p>
            <a:pPr marL="114300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Issue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: ~16% of undergraduates 	participate in research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484B2F9-B848-424F-A695-56EE815EF5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4368" y="598312"/>
            <a:ext cx="2619022" cy="376500"/>
          </a:xfrm>
        </p:spPr>
        <p:txBody>
          <a:bodyPr/>
          <a:lstStyle/>
          <a:p>
            <a:r>
              <a:rPr lang="en-US" dirty="0"/>
              <a:t>Miami: A Public Ivy</a:t>
            </a:r>
          </a:p>
        </p:txBody>
      </p:sp>
      <p:pic>
        <p:nvPicPr>
          <p:cNvPr id="12" name="Picture Placeholder 6">
            <a:extLst>
              <a:ext uri="{FF2B5EF4-FFF2-40B4-BE49-F238E27FC236}">
                <a16:creationId xmlns:a16="http://schemas.microsoft.com/office/drawing/2014/main" id="{554D141F-F401-324B-8965-AF5C5251C6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7" r="12287"/>
          <a:stretch>
            <a:fillRect/>
          </a:stretch>
        </p:blipFill>
        <p:spPr>
          <a:xfrm>
            <a:off x="3855128" y="466710"/>
            <a:ext cx="4765835" cy="421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4" name="Subtitle 20">
            <a:extLst>
              <a:ext uri="{FF2B5EF4-FFF2-40B4-BE49-F238E27FC236}">
                <a16:creationId xmlns:a16="http://schemas.microsoft.com/office/drawing/2014/main" id="{E3890097-77B4-C64F-8CC7-CA0EFF9992DA}"/>
              </a:ext>
            </a:extLst>
          </p:cNvPr>
          <p:cNvSpPr txBox="1">
            <a:spLocks/>
          </p:cNvSpPr>
          <p:nvPr/>
        </p:nvSpPr>
        <p:spPr>
          <a:xfrm flipH="1">
            <a:off x="3855128" y="4757437"/>
            <a:ext cx="2709026" cy="154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aleway Light"/>
              <a:buNone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/>
            <a:r>
              <a:rPr lang="en-US" sz="800" dirty="0"/>
              <a:t>Image courtesy: Miami University, Scott </a:t>
            </a:r>
            <a:r>
              <a:rPr lang="en-US" sz="800" dirty="0" err="1"/>
              <a:t>Kissell</a:t>
            </a:r>
            <a:endParaRPr lang="en-US" sz="8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A76525E-2447-1F44-B389-AC925F223129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4315512"/>
            <a:ext cx="1828800" cy="920636"/>
            <a:chOff x="0" y="3717637"/>
            <a:chExt cx="3209703" cy="161579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98A69FC-E5D2-0A4F-8357-9858C47FE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36B8E26-3D24-C049-BCB0-C80229A01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51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1"/>
          <p:cNvSpPr txBox="1">
            <a:spLocks noGrp="1"/>
          </p:cNvSpPr>
          <p:nvPr>
            <p:ph type="ctrTitle"/>
          </p:nvPr>
        </p:nvSpPr>
        <p:spPr>
          <a:xfrm>
            <a:off x="1151700" y="541750"/>
            <a:ext cx="68409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 brief history of FYRE</a:t>
            </a:r>
            <a:endParaRPr dirty="0"/>
          </a:p>
        </p:txBody>
      </p:sp>
      <p:cxnSp>
        <p:nvCxnSpPr>
          <p:cNvPr id="433" name="Google Shape;433;p41"/>
          <p:cNvCxnSpPr/>
          <p:nvPr/>
        </p:nvCxnSpPr>
        <p:spPr>
          <a:xfrm>
            <a:off x="731850" y="2924925"/>
            <a:ext cx="7680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7AA527E-463F-9649-A54B-A3AF78FEE889}"/>
              </a:ext>
            </a:extLst>
          </p:cNvPr>
          <p:cNvGrpSpPr/>
          <p:nvPr/>
        </p:nvGrpSpPr>
        <p:grpSpPr>
          <a:xfrm>
            <a:off x="731850" y="1673184"/>
            <a:ext cx="7962895" cy="2433799"/>
            <a:chOff x="731850" y="1673184"/>
            <a:chExt cx="7962895" cy="2433799"/>
          </a:xfrm>
        </p:grpSpPr>
        <p:pic>
          <p:nvPicPr>
            <p:cNvPr id="425" name="Google Shape;425;p41"/>
            <p:cNvPicPr preferRelativeResize="0"/>
            <p:nvPr/>
          </p:nvPicPr>
          <p:blipFill rotWithShape="1">
            <a:blip r:embed="rId4">
              <a:alphaModFix/>
            </a:blip>
            <a:srcRect l="14266" r="14259" b="15803"/>
            <a:stretch/>
          </p:blipFill>
          <p:spPr>
            <a:xfrm>
              <a:off x="911638" y="2457967"/>
              <a:ext cx="370474" cy="4582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6" name="Google Shape;426;p41"/>
            <p:cNvPicPr preferRelativeResize="0"/>
            <p:nvPr/>
          </p:nvPicPr>
          <p:blipFill rotWithShape="1">
            <a:blip r:embed="rId4">
              <a:alphaModFix/>
            </a:blip>
            <a:srcRect l="14266" r="14259" b="15803"/>
            <a:stretch/>
          </p:blipFill>
          <p:spPr>
            <a:xfrm>
              <a:off x="4386763" y="2457966"/>
              <a:ext cx="370474" cy="4582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7" name="Google Shape;427;p41"/>
            <p:cNvPicPr preferRelativeResize="0"/>
            <p:nvPr/>
          </p:nvPicPr>
          <p:blipFill rotWithShape="1">
            <a:blip r:embed="rId4">
              <a:alphaModFix/>
            </a:blip>
            <a:srcRect l="14266" r="14259" b="15803"/>
            <a:stretch/>
          </p:blipFill>
          <p:spPr>
            <a:xfrm rot="10800000">
              <a:off x="5960675" y="2933652"/>
              <a:ext cx="370474" cy="4582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8" name="Google Shape;428;p41"/>
            <p:cNvPicPr preferRelativeResize="0"/>
            <p:nvPr/>
          </p:nvPicPr>
          <p:blipFill rotWithShape="1">
            <a:blip r:embed="rId4">
              <a:alphaModFix/>
            </a:blip>
            <a:srcRect l="14266" r="14259" b="15803"/>
            <a:stretch/>
          </p:blipFill>
          <p:spPr>
            <a:xfrm rot="10800000">
              <a:off x="2527652" y="2933651"/>
              <a:ext cx="370474" cy="4582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1" name="Google Shape;431;p41"/>
            <p:cNvSpPr txBox="1"/>
            <p:nvPr/>
          </p:nvSpPr>
          <p:spPr>
            <a:xfrm>
              <a:off x="731850" y="1742868"/>
              <a:ext cx="1689000" cy="7554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b="1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ca. 2008</a:t>
              </a:r>
            </a:p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FLC investigates STEM diversity</a:t>
              </a:r>
            </a:p>
          </p:txBody>
        </p:sp>
        <p:sp>
          <p:nvSpPr>
            <p:cNvPr id="16" name="Google Shape;431;p41">
              <a:extLst>
                <a:ext uri="{FF2B5EF4-FFF2-40B4-BE49-F238E27FC236}">
                  <a16:creationId xmlns:a16="http://schemas.microsoft.com/office/drawing/2014/main" id="{86B7B73C-3485-944A-939A-AA8A4F59C4C7}"/>
                </a:ext>
              </a:extLst>
            </p:cNvPr>
            <p:cNvSpPr txBox="1"/>
            <p:nvPr/>
          </p:nvSpPr>
          <p:spPr>
            <a:xfrm>
              <a:off x="2338826" y="3273253"/>
              <a:ext cx="1689000" cy="7554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b="1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ca. 2009</a:t>
              </a:r>
            </a:p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Birth of FYRE</a:t>
              </a:r>
            </a:p>
          </p:txBody>
        </p:sp>
        <p:sp>
          <p:nvSpPr>
            <p:cNvPr id="17" name="Google Shape;431;p41">
              <a:extLst>
                <a:ext uri="{FF2B5EF4-FFF2-40B4-BE49-F238E27FC236}">
                  <a16:creationId xmlns:a16="http://schemas.microsoft.com/office/drawing/2014/main" id="{70283644-5FF6-3340-BE0C-9AD62DDE9F86}"/>
                </a:ext>
              </a:extLst>
            </p:cNvPr>
            <p:cNvSpPr txBox="1"/>
            <p:nvPr/>
          </p:nvSpPr>
          <p:spPr>
            <a:xfrm>
              <a:off x="4245555" y="1747826"/>
              <a:ext cx="1359930" cy="7554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b="1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ca. 2013</a:t>
              </a:r>
            </a:p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Librarian-led FYRE project</a:t>
              </a:r>
            </a:p>
          </p:txBody>
        </p:sp>
        <p:sp>
          <p:nvSpPr>
            <p:cNvPr id="18" name="Google Shape;431;p41">
              <a:extLst>
                <a:ext uri="{FF2B5EF4-FFF2-40B4-BE49-F238E27FC236}">
                  <a16:creationId xmlns:a16="http://schemas.microsoft.com/office/drawing/2014/main" id="{9399A48F-5D1E-E641-8D83-B63A654E5AD5}"/>
                </a:ext>
              </a:extLst>
            </p:cNvPr>
            <p:cNvSpPr txBox="1"/>
            <p:nvPr/>
          </p:nvSpPr>
          <p:spPr>
            <a:xfrm>
              <a:off x="5842147" y="3351491"/>
              <a:ext cx="1689000" cy="7554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b="1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ca. 2016</a:t>
              </a:r>
            </a:p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Course-based FYRE format emerges</a:t>
              </a:r>
            </a:p>
          </p:txBody>
        </p:sp>
        <p:sp>
          <p:nvSpPr>
            <p:cNvPr id="19" name="Google Shape;431;p41">
              <a:extLst>
                <a:ext uri="{FF2B5EF4-FFF2-40B4-BE49-F238E27FC236}">
                  <a16:creationId xmlns:a16="http://schemas.microsoft.com/office/drawing/2014/main" id="{DB07E061-DAD6-0E45-84BB-393AFD55B785}"/>
                </a:ext>
              </a:extLst>
            </p:cNvPr>
            <p:cNvSpPr txBox="1"/>
            <p:nvPr/>
          </p:nvSpPr>
          <p:spPr>
            <a:xfrm>
              <a:off x="7040196" y="1673184"/>
              <a:ext cx="1654549" cy="7554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b="1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fall 2018</a:t>
              </a:r>
            </a:p>
            <a:p>
              <a:pPr marL="0" lvl="0" indent="0" rtl="0"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" sz="1200" dirty="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First semester with librarian as co-instructor</a:t>
              </a:r>
            </a:p>
          </p:txBody>
        </p:sp>
        <p:pic>
          <p:nvPicPr>
            <p:cNvPr id="20" name="Google Shape;426;p41">
              <a:extLst>
                <a:ext uri="{FF2B5EF4-FFF2-40B4-BE49-F238E27FC236}">
                  <a16:creationId xmlns:a16="http://schemas.microsoft.com/office/drawing/2014/main" id="{1820ED2B-6FA6-5D40-883E-323794500781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14266" r="14259" b="15803"/>
            <a:stretch/>
          </p:blipFill>
          <p:spPr>
            <a:xfrm>
              <a:off x="7261907" y="2447687"/>
              <a:ext cx="370474" cy="4582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24079E0-895E-C74A-A6F7-0597F237C5F4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4315512"/>
            <a:ext cx="1828800" cy="920636"/>
            <a:chOff x="0" y="3717637"/>
            <a:chExt cx="3209703" cy="161579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EA3061A-6567-A84B-9B6D-22E688917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FE30F53-4CD2-5D4D-A0F3-AFC97DA3B5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676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0"/>
          <p:cNvPicPr preferRelativeResize="0"/>
          <p:nvPr/>
        </p:nvPicPr>
        <p:blipFill rotWithShape="1">
          <a:blip r:embed="rId4">
            <a:alphaModFix/>
          </a:blip>
          <a:srcRect l="27604" r="22305" b="8020"/>
          <a:stretch/>
        </p:blipFill>
        <p:spPr>
          <a:xfrm>
            <a:off x="6186525" y="831258"/>
            <a:ext cx="907675" cy="175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03724" y="1061946"/>
            <a:ext cx="1377773" cy="144667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0"/>
          <p:cNvSpPr txBox="1">
            <a:spLocks noGrp="1"/>
          </p:cNvSpPr>
          <p:nvPr>
            <p:ph type="subTitle" idx="2"/>
          </p:nvPr>
        </p:nvSpPr>
        <p:spPr>
          <a:xfrm>
            <a:off x="1503794" y="2824550"/>
            <a:ext cx="1961700" cy="37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2018-2019</a:t>
            </a:r>
            <a:endParaRPr dirty="0"/>
          </a:p>
        </p:txBody>
      </p:sp>
      <p:sp>
        <p:nvSpPr>
          <p:cNvPr id="155" name="Google Shape;155;p30"/>
          <p:cNvSpPr txBox="1">
            <a:spLocks noGrp="1"/>
          </p:cNvSpPr>
          <p:nvPr>
            <p:ph type="subTitle" idx="4"/>
          </p:nvPr>
        </p:nvSpPr>
        <p:spPr>
          <a:xfrm>
            <a:off x="5678494" y="2824550"/>
            <a:ext cx="1961700" cy="37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2019-2020</a:t>
            </a:r>
            <a:endParaRPr dirty="0"/>
          </a:p>
        </p:txBody>
      </p:sp>
      <p:sp>
        <p:nvSpPr>
          <p:cNvPr id="156" name="Google Shape;156;p30"/>
          <p:cNvSpPr txBox="1">
            <a:spLocks noGrp="1"/>
          </p:cNvSpPr>
          <p:nvPr>
            <p:ph type="subTitle" idx="1"/>
          </p:nvPr>
        </p:nvSpPr>
        <p:spPr>
          <a:xfrm>
            <a:off x="936044" y="3201960"/>
            <a:ext cx="3097200" cy="9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One librarian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One FYRE course</a:t>
            </a:r>
            <a:endParaRPr dirty="0"/>
          </a:p>
        </p:txBody>
      </p:sp>
      <p:sp>
        <p:nvSpPr>
          <p:cNvPr id="157" name="Google Shape;157;p30"/>
          <p:cNvSpPr txBox="1">
            <a:spLocks noGrp="1"/>
          </p:cNvSpPr>
          <p:nvPr>
            <p:ph type="subTitle" idx="3"/>
          </p:nvPr>
        </p:nvSpPr>
        <p:spPr>
          <a:xfrm>
            <a:off x="5110744" y="3201960"/>
            <a:ext cx="3097200" cy="9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Three librarians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Three FYRE courses</a:t>
            </a:r>
            <a:endParaRPr dirty="0"/>
          </a:p>
        </p:txBody>
      </p:sp>
      <p:sp>
        <p:nvSpPr>
          <p:cNvPr id="11" name="Google Shape;704;p51">
            <a:extLst>
              <a:ext uri="{FF2B5EF4-FFF2-40B4-BE49-F238E27FC236}">
                <a16:creationId xmlns:a16="http://schemas.microsoft.com/office/drawing/2014/main" id="{D43FC412-18F0-C24F-8A6F-E3CABD7F122E}"/>
              </a:ext>
            </a:extLst>
          </p:cNvPr>
          <p:cNvSpPr>
            <a:spLocks noChangeAspect="1"/>
          </p:cNvSpPr>
          <p:nvPr/>
        </p:nvSpPr>
        <p:spPr>
          <a:xfrm>
            <a:off x="4341978" y="2232383"/>
            <a:ext cx="460044" cy="320133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chemeClr val="bg1">
              <a:alpha val="43000"/>
            </a:schemeClr>
          </a:solidFill>
          <a:ln w="9525" cap="flat" cmpd="sng">
            <a:solidFill>
              <a:srgbClr val="869FB2">
                <a:alpha val="44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D8243C-2DDA-DE40-9277-22FF17357560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4315512"/>
            <a:ext cx="1828800" cy="920636"/>
            <a:chOff x="0" y="3717637"/>
            <a:chExt cx="3209703" cy="161579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D828F0A-B7B2-0948-B394-CAD8DD3FB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3E204EF-0A95-B440-A351-678C88CAC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831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3"/>
          <p:cNvSpPr txBox="1">
            <a:spLocks noGrp="1"/>
          </p:cNvSpPr>
          <p:nvPr>
            <p:ph type="title"/>
          </p:nvPr>
        </p:nvSpPr>
        <p:spPr>
          <a:xfrm>
            <a:off x="1336325" y="2893625"/>
            <a:ext cx="6471300" cy="83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Creating Museum Exhibits</a:t>
            </a:r>
            <a:endParaRPr dirty="0"/>
          </a:p>
        </p:txBody>
      </p:sp>
      <p:sp>
        <p:nvSpPr>
          <p:cNvPr id="193" name="Google Shape;193;p33"/>
          <p:cNvSpPr txBox="1">
            <a:spLocks noGrp="1"/>
          </p:cNvSpPr>
          <p:nvPr>
            <p:ph type="subTitle" idx="1"/>
          </p:nvPr>
        </p:nvSpPr>
        <p:spPr>
          <a:xfrm>
            <a:off x="2549400" y="3657075"/>
            <a:ext cx="4045200" cy="50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Our FYRE course</a:t>
            </a:r>
            <a:endParaRPr dirty="0"/>
          </a:p>
        </p:txBody>
      </p:sp>
      <p:cxnSp>
        <p:nvCxnSpPr>
          <p:cNvPr id="194" name="Google Shape;194;p33"/>
          <p:cNvCxnSpPr/>
          <p:nvPr/>
        </p:nvCxnSpPr>
        <p:spPr>
          <a:xfrm>
            <a:off x="4572000" y="2555825"/>
            <a:ext cx="0" cy="274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5" name="Google Shape;195;p33"/>
          <p:cNvGrpSpPr/>
          <p:nvPr/>
        </p:nvGrpSpPr>
        <p:grpSpPr>
          <a:xfrm>
            <a:off x="2599785" y="575898"/>
            <a:ext cx="3944415" cy="2123589"/>
            <a:chOff x="2599785" y="575898"/>
            <a:chExt cx="3944415" cy="2123589"/>
          </a:xfrm>
        </p:grpSpPr>
        <p:grpSp>
          <p:nvGrpSpPr>
            <p:cNvPr id="196" name="Google Shape;196;p33"/>
            <p:cNvGrpSpPr/>
            <p:nvPr/>
          </p:nvGrpSpPr>
          <p:grpSpPr>
            <a:xfrm rot="5400000">
              <a:off x="4407274" y="562560"/>
              <a:ext cx="2123589" cy="2150265"/>
              <a:chOff x="-985350" y="36427"/>
              <a:chExt cx="4441725" cy="4497522"/>
            </a:xfrm>
          </p:grpSpPr>
          <p:pic>
            <p:nvPicPr>
              <p:cNvPr id="197" name="Google Shape;197;p33"/>
              <p:cNvPicPr preferRelativeResize="0"/>
              <p:nvPr/>
            </p:nvPicPr>
            <p:blipFill rotWithShape="1">
              <a:blip r:embed="rId3">
                <a:alphaModFix/>
              </a:blip>
              <a:srcRect l="26352" t="7598" r="34769" b="7598"/>
              <a:stretch/>
            </p:blipFill>
            <p:spPr>
              <a:xfrm rot="-2980715">
                <a:off x="832999" y="1614374"/>
                <a:ext cx="1124227" cy="257477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8" name="Google Shape;198;p33"/>
              <p:cNvPicPr preferRelativeResize="0"/>
              <p:nvPr/>
            </p:nvPicPr>
            <p:blipFill rotWithShape="1">
              <a:blip r:embed="rId4">
                <a:alphaModFix/>
              </a:blip>
              <a:srcRect l="23328" t="3288" r="26556" b="3288"/>
              <a:stretch/>
            </p:blipFill>
            <p:spPr>
              <a:xfrm rot="-5213012">
                <a:off x="32761" y="1443370"/>
                <a:ext cx="2018505" cy="395083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9" name="Google Shape;199;p33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 rot="-4262233">
                <a:off x="-336217" y="1422976"/>
                <a:ext cx="1618952" cy="233824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0" name="Google Shape;200;p33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 rot="-1404782" flipH="1">
                <a:off x="816960" y="331401"/>
                <a:ext cx="2118698" cy="306002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1" name="Google Shape;201;p33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1159600" y="2483325"/>
                <a:ext cx="1781827" cy="1870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02" name="Google Shape;202;p33"/>
            <p:cNvGrpSpPr/>
            <p:nvPr/>
          </p:nvGrpSpPr>
          <p:grpSpPr>
            <a:xfrm rot="-5400000" flipH="1">
              <a:off x="2613124" y="562560"/>
              <a:ext cx="2123589" cy="2150265"/>
              <a:chOff x="-985350" y="36427"/>
              <a:chExt cx="4441725" cy="4497522"/>
            </a:xfrm>
          </p:grpSpPr>
          <p:pic>
            <p:nvPicPr>
              <p:cNvPr id="203" name="Google Shape;203;p33"/>
              <p:cNvPicPr preferRelativeResize="0"/>
              <p:nvPr/>
            </p:nvPicPr>
            <p:blipFill rotWithShape="1">
              <a:blip r:embed="rId3">
                <a:alphaModFix/>
              </a:blip>
              <a:srcRect l="26352" t="7598" r="34769" b="7598"/>
              <a:stretch/>
            </p:blipFill>
            <p:spPr>
              <a:xfrm rot="-2980715">
                <a:off x="832999" y="1614374"/>
                <a:ext cx="1124227" cy="257477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4" name="Google Shape;204;p33"/>
              <p:cNvPicPr preferRelativeResize="0"/>
              <p:nvPr/>
            </p:nvPicPr>
            <p:blipFill rotWithShape="1">
              <a:blip r:embed="rId4">
                <a:alphaModFix/>
              </a:blip>
              <a:srcRect l="23328" t="3288" r="26556" b="3288"/>
              <a:stretch/>
            </p:blipFill>
            <p:spPr>
              <a:xfrm rot="-5213012">
                <a:off x="32761" y="1443370"/>
                <a:ext cx="2018505" cy="395083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5" name="Google Shape;205;p33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 rot="-4262233">
                <a:off x="-336217" y="1422976"/>
                <a:ext cx="1618952" cy="233824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6" name="Google Shape;206;p33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 rot="-1404782" flipH="1">
                <a:off x="816960" y="331401"/>
                <a:ext cx="2118698" cy="306002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7" name="Google Shape;207;p33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1159600" y="2483325"/>
                <a:ext cx="1781827" cy="1870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357181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btitle 14">
            <a:extLst>
              <a:ext uri="{FF2B5EF4-FFF2-40B4-BE49-F238E27FC236}">
                <a16:creationId xmlns:a16="http://schemas.microsoft.com/office/drawing/2014/main" id="{B22AD4F3-C4F9-1C4A-85A6-E5945AE9D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6871" y="895546"/>
            <a:ext cx="1856344" cy="1120938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Inaccessible</a:t>
            </a:r>
          </a:p>
          <a:p>
            <a:r>
              <a:rPr lang="en-US" dirty="0">
                <a:solidFill>
                  <a:schemeClr val="bg2"/>
                </a:solidFill>
              </a:rPr>
              <a:t>Uninformative</a:t>
            </a:r>
          </a:p>
          <a:p>
            <a:r>
              <a:rPr lang="en-US" dirty="0">
                <a:solidFill>
                  <a:schemeClr val="bg2"/>
                </a:solidFill>
              </a:rPr>
              <a:t>Outdated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A8023672-8968-B54E-B681-22AFE2F0D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6871" y="242084"/>
            <a:ext cx="2317364" cy="787429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2"/>
                </a:solidFill>
              </a:rPr>
              <a:t>Exhibit Refresh: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“Tree Walks”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09B6C70-465A-B84A-84EF-C04B9BAB48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6" t="15507" b="25095"/>
          <a:stretch/>
        </p:blipFill>
        <p:spPr>
          <a:xfrm rot="5400000">
            <a:off x="194078" y="2217299"/>
            <a:ext cx="2244039" cy="157845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Placeholder 4">
            <a:extLst>
              <a:ext uri="{FF2B5EF4-FFF2-40B4-BE49-F238E27FC236}">
                <a16:creationId xmlns:a16="http://schemas.microsoft.com/office/drawing/2014/main" id="{09C79E4C-ED58-BD40-A881-8B12D1F6D9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" r="-65"/>
          <a:stretch/>
        </p:blipFill>
        <p:spPr>
          <a:xfrm>
            <a:off x="2828064" y="242084"/>
            <a:ext cx="6024737" cy="4656359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8" name="Subtitle 20">
            <a:extLst>
              <a:ext uri="{FF2B5EF4-FFF2-40B4-BE49-F238E27FC236}">
                <a16:creationId xmlns:a16="http://schemas.microsoft.com/office/drawing/2014/main" id="{C71DCC89-918B-CC4A-B7A4-E46E5D8E1B0F}"/>
              </a:ext>
            </a:extLst>
          </p:cNvPr>
          <p:cNvSpPr txBox="1">
            <a:spLocks/>
          </p:cNvSpPr>
          <p:nvPr/>
        </p:nvSpPr>
        <p:spPr>
          <a:xfrm flipH="1">
            <a:off x="526870" y="4180536"/>
            <a:ext cx="2709026" cy="154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aleway Light"/>
              <a:buNone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/>
            <a:r>
              <a:rPr lang="en-US" sz="800" dirty="0">
                <a:solidFill>
                  <a:schemeClr val="bg2"/>
                </a:solidFill>
              </a:rPr>
              <a:t>Image courtesy: Steve Sullivan</a:t>
            </a:r>
          </a:p>
        </p:txBody>
      </p:sp>
      <p:sp>
        <p:nvSpPr>
          <p:cNvPr id="19" name="Subtitle 20">
            <a:extLst>
              <a:ext uri="{FF2B5EF4-FFF2-40B4-BE49-F238E27FC236}">
                <a16:creationId xmlns:a16="http://schemas.microsoft.com/office/drawing/2014/main" id="{23B07BBB-BB98-6B48-AD5C-566F565095DC}"/>
              </a:ext>
            </a:extLst>
          </p:cNvPr>
          <p:cNvSpPr txBox="1">
            <a:spLocks/>
          </p:cNvSpPr>
          <p:nvPr/>
        </p:nvSpPr>
        <p:spPr>
          <a:xfrm flipH="1">
            <a:off x="2828064" y="4950433"/>
            <a:ext cx="2709026" cy="154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aleway Light"/>
              <a:buNone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/>
            <a:r>
              <a:rPr lang="en-US" sz="800" dirty="0">
                <a:solidFill>
                  <a:schemeClr val="bg2"/>
                </a:solidFill>
              </a:rPr>
              <a:t>Image courtesy: Miami University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24A4BBF-383E-A349-B055-2579E091D21E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4315512"/>
            <a:ext cx="1828800" cy="920636"/>
            <a:chOff x="0" y="3717637"/>
            <a:chExt cx="3209703" cy="161579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1512417-F92A-F641-ABAF-FA998B1875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A1D1F42-DA22-E949-B82C-72E9D98BDC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069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9D87ACD-3BA6-104D-8638-3A057B5FA8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0" t="33329" r="39373" b="6655"/>
          <a:stretch/>
        </p:blipFill>
        <p:spPr>
          <a:xfrm>
            <a:off x="846520" y="1121704"/>
            <a:ext cx="2375337" cy="2915187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3" name="Circular Arrow 2">
            <a:extLst>
              <a:ext uri="{FF2B5EF4-FFF2-40B4-BE49-F238E27FC236}">
                <a16:creationId xmlns:a16="http://schemas.microsoft.com/office/drawing/2014/main" id="{7966AC9D-08BC-B14F-9D2E-ACB02865F56E}"/>
              </a:ext>
            </a:extLst>
          </p:cNvPr>
          <p:cNvSpPr/>
          <p:nvPr/>
        </p:nvSpPr>
        <p:spPr>
          <a:xfrm rot="12016540" flipV="1">
            <a:off x="2740025" y="342497"/>
            <a:ext cx="2181752" cy="1695805"/>
          </a:xfrm>
          <a:prstGeom prst="circularArrow">
            <a:avLst>
              <a:gd name="adj1" fmla="val 6206"/>
              <a:gd name="adj2" fmla="val 974855"/>
              <a:gd name="adj3" fmla="val 21171013"/>
              <a:gd name="adj4" fmla="val 13395555"/>
              <a:gd name="adj5" fmla="val 16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02B04C-E099-094B-BFBB-B540427D77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3817" y="556462"/>
            <a:ext cx="4045672" cy="4045672"/>
          </a:xfrm>
          <a:prstGeom prst="rect">
            <a:avLst/>
          </a:prstGeom>
        </p:spPr>
      </p:pic>
      <p:sp>
        <p:nvSpPr>
          <p:cNvPr id="5" name="Subtitle 20">
            <a:extLst>
              <a:ext uri="{FF2B5EF4-FFF2-40B4-BE49-F238E27FC236}">
                <a16:creationId xmlns:a16="http://schemas.microsoft.com/office/drawing/2014/main" id="{18873F9C-63AF-BB48-8DD9-D07B14762252}"/>
              </a:ext>
            </a:extLst>
          </p:cNvPr>
          <p:cNvSpPr txBox="1">
            <a:spLocks/>
          </p:cNvSpPr>
          <p:nvPr/>
        </p:nvSpPr>
        <p:spPr>
          <a:xfrm flipH="1">
            <a:off x="846520" y="4076841"/>
            <a:ext cx="2709026" cy="154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aleway Light"/>
              <a:buNone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 Light"/>
              <a:buNone/>
              <a:defRPr sz="1400" b="0" i="0" u="none" strike="noStrike" cap="none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/>
            <a:r>
              <a:rPr lang="en-US" sz="800" dirty="0">
                <a:solidFill>
                  <a:schemeClr val="tx1"/>
                </a:solidFill>
              </a:rPr>
              <a:t>Image courtesy: Steve Sullivan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BEAD8F-C5A0-5449-BF02-A38FA8629FD7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4315512"/>
            <a:ext cx="1828800" cy="920636"/>
            <a:chOff x="0" y="3717637"/>
            <a:chExt cx="3209703" cy="161579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79C2378-1EB4-0443-8B5C-5106A08DE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26A5689-B63B-9F49-962D-1F114634E1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911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9"/>
          <p:cNvSpPr txBox="1">
            <a:spLocks noGrp="1"/>
          </p:cNvSpPr>
          <p:nvPr>
            <p:ph type="ctrTitle"/>
          </p:nvPr>
        </p:nvSpPr>
        <p:spPr>
          <a:xfrm>
            <a:off x="1151700" y="541750"/>
            <a:ext cx="68409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Instructor Roles</a:t>
            </a:r>
            <a:endParaRPr dirty="0"/>
          </a:p>
        </p:txBody>
      </p:sp>
      <p:graphicFrame>
        <p:nvGraphicFramePr>
          <p:cNvPr id="414" name="Google Shape;414;p39"/>
          <p:cNvGraphicFramePr/>
          <p:nvPr>
            <p:extLst>
              <p:ext uri="{D42A27DB-BD31-4B8C-83A1-F6EECF244321}">
                <p14:modId xmlns:p14="http://schemas.microsoft.com/office/powerpoint/2010/main" val="3290630027"/>
              </p:ext>
            </p:extLst>
          </p:nvPr>
        </p:nvGraphicFramePr>
        <p:xfrm>
          <a:off x="1417320" y="1030206"/>
          <a:ext cx="6309360" cy="3275708"/>
        </p:xfrm>
        <a:graphic>
          <a:graphicData uri="http://schemas.openxmlformats.org/drawingml/2006/table">
            <a:tbl>
              <a:tblPr>
                <a:noFill/>
                <a:tableStyleId>{5AEF1CE7-84C1-458E-B837-A3F69B0CCF5E}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58400188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892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chemeClr val="dk2"/>
                          </a:solidFill>
                          <a:latin typeface="Prata"/>
                          <a:ea typeface="Prata"/>
                          <a:cs typeface="Prata"/>
                          <a:sym typeface="Prata"/>
                        </a:rPr>
                        <a:t>Faculty (Steve) taught…</a:t>
                      </a:r>
                      <a:endParaRPr sz="1600" dirty="0">
                        <a:solidFill>
                          <a:schemeClr val="dk2"/>
                        </a:solidFill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R="91425" marT="182880" marB="91425" anchor="ctr">
                    <a:lnL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bg2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chemeClr val="dk2"/>
                          </a:solidFill>
                          <a:latin typeface="Prata"/>
                          <a:ea typeface="Prata"/>
                          <a:cs typeface="Prata"/>
                          <a:sym typeface="Prata"/>
                        </a:rPr>
                        <a:t>Librarian (me) taught…</a:t>
                      </a:r>
                      <a:endParaRPr sz="1600" dirty="0">
                        <a:solidFill>
                          <a:schemeClr val="dk2"/>
                        </a:solidFill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R="91425" marT="182880" marB="91425" anchor="ctr">
                    <a:lnL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bg2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chemeClr val="dk2"/>
                          </a:solidFill>
                          <a:latin typeface="Prata"/>
                          <a:ea typeface="Prata"/>
                          <a:cs typeface="Prata"/>
                          <a:sym typeface="Prata"/>
                        </a:rPr>
                        <a:t>Both of us…</a:t>
                      </a:r>
                      <a:endParaRPr sz="1600" dirty="0">
                        <a:solidFill>
                          <a:schemeClr val="dk2"/>
                        </a:solidFill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R="91425" marT="182880" marB="91425" anchor="ctr">
                    <a:lnL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bg2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892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dk2"/>
                          </a:solidFill>
                          <a:latin typeface="Raleway Light"/>
                          <a:ea typeface="Raleway Light"/>
                          <a:cs typeface="Raleway Light"/>
                          <a:sym typeface="Raleway Light"/>
                        </a:rPr>
                        <a:t>Subject matter (in this case, botany/dendrology)</a:t>
                      </a:r>
                      <a:endParaRPr sz="1200" dirty="0">
                        <a:solidFill>
                          <a:schemeClr val="dk2"/>
                        </a:solidFill>
                        <a:latin typeface="Raleway Light"/>
                        <a:ea typeface="Raleway Light"/>
                        <a:cs typeface="Raleway Light"/>
                        <a:sym typeface="Raleway Light"/>
                      </a:endParaRPr>
                    </a:p>
                  </a:txBody>
                  <a:tcPr marR="91425" marT="0" marB="0" anchor="ctr">
                    <a:lnL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bg2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dk2"/>
                          </a:solidFill>
                          <a:latin typeface="Raleway Light"/>
                          <a:ea typeface="Raleway Light"/>
                          <a:cs typeface="Raleway Light"/>
                          <a:sym typeface="Raleway Light"/>
                        </a:rPr>
                        <a:t>How research differs across disciplines &amp; projects</a:t>
                      </a:r>
                      <a:endParaRPr sz="1200" dirty="0">
                        <a:solidFill>
                          <a:schemeClr val="dk2"/>
                        </a:solidFill>
                        <a:latin typeface="Raleway Light"/>
                        <a:ea typeface="Raleway Light"/>
                        <a:cs typeface="Raleway Light"/>
                        <a:sym typeface="Raleway Light"/>
                      </a:endParaRPr>
                    </a:p>
                  </a:txBody>
                  <a:tcPr marR="91425" marT="0" marB="0" anchor="ctr">
                    <a:lnL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bg2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dk2"/>
                          </a:solidFill>
                          <a:latin typeface="Raleway Light"/>
                          <a:ea typeface="Raleway Light"/>
                          <a:cs typeface="Raleway Light"/>
                          <a:sym typeface="Raleway Light"/>
                        </a:rPr>
                        <a:t>Taught project management &amp; collaboration skills</a:t>
                      </a:r>
                      <a:endParaRPr sz="1200" dirty="0">
                        <a:solidFill>
                          <a:schemeClr val="dk2"/>
                        </a:solidFill>
                        <a:latin typeface="Raleway Light"/>
                        <a:ea typeface="Raleway Light"/>
                        <a:cs typeface="Raleway Light"/>
                        <a:sym typeface="Raleway Light"/>
                      </a:endParaRPr>
                    </a:p>
                  </a:txBody>
                  <a:tcPr marR="91425" marT="0" marB="0" anchor="ctr">
                    <a:lnL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bg2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97686"/>
                  </a:ext>
                </a:extLst>
              </a:tr>
              <a:tr h="81892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chemeClr val="dk2"/>
                          </a:solidFill>
                          <a:latin typeface="Raleway Light"/>
                          <a:ea typeface="Raleway Light"/>
                          <a:cs typeface="Raleway Light"/>
                          <a:sym typeface="Raleway Light"/>
                        </a:rPr>
                        <a:t>Exhibit design, incl. universal design principles</a:t>
                      </a:r>
                      <a:endParaRPr dirty="0">
                        <a:solidFill>
                          <a:schemeClr val="dk2"/>
                        </a:solidFill>
                        <a:latin typeface="Raleway Light"/>
                        <a:ea typeface="Raleway Light"/>
                        <a:cs typeface="Raleway Light"/>
                        <a:sym typeface="Raleway Light"/>
                      </a:endParaRPr>
                    </a:p>
                  </a:txBody>
                  <a:tcPr marR="91425" marT="0" marB="0" anchor="ctr">
                    <a:lnL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chemeClr val="dk2"/>
                          </a:solidFill>
                          <a:latin typeface="Raleway Light"/>
                          <a:ea typeface="Raleway Light"/>
                          <a:cs typeface="Raleway Light"/>
                          <a:sym typeface="Raleway Light"/>
                        </a:rPr>
                        <a:t>Evaluating &amp; identifying research needs for different tasks</a:t>
                      </a:r>
                      <a:endParaRPr dirty="0">
                        <a:solidFill>
                          <a:schemeClr val="dk2"/>
                        </a:solidFill>
                        <a:latin typeface="Raleway Light"/>
                        <a:ea typeface="Raleway Light"/>
                        <a:cs typeface="Raleway Light"/>
                        <a:sym typeface="Raleway Light"/>
                      </a:endParaRPr>
                    </a:p>
                  </a:txBody>
                  <a:tcPr marR="91425" marT="0" marB="0" anchor="ctr">
                    <a:lnL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chemeClr val="dk2"/>
                          </a:solidFill>
                          <a:latin typeface="Raleway Light"/>
                          <a:ea typeface="Raleway Light"/>
                          <a:cs typeface="Raleway Light"/>
                          <a:sym typeface="Raleway Light"/>
                        </a:rPr>
                        <a:t>Designed &amp; graded assignments &amp; exams</a:t>
                      </a:r>
                      <a:endParaRPr dirty="0">
                        <a:solidFill>
                          <a:schemeClr val="dk2"/>
                        </a:solidFill>
                        <a:latin typeface="Raleway Light"/>
                        <a:ea typeface="Raleway Light"/>
                        <a:cs typeface="Raleway Light"/>
                        <a:sym typeface="Raleway Light"/>
                      </a:endParaRPr>
                    </a:p>
                  </a:txBody>
                  <a:tcPr marR="91425" marT="0" marB="0" anchor="ctr">
                    <a:lnL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892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dk2"/>
                          </a:solidFill>
                          <a:latin typeface="Raleway Light"/>
                          <a:ea typeface="Raleway Light"/>
                          <a:cs typeface="Raleway Light"/>
                          <a:sym typeface="Raleway Light"/>
                        </a:rPr>
                        <a:t>Communicating for different audiences</a:t>
                      </a:r>
                      <a:endParaRPr sz="1200" dirty="0">
                        <a:solidFill>
                          <a:schemeClr val="dk2"/>
                        </a:solidFill>
                        <a:latin typeface="Raleway Light"/>
                        <a:ea typeface="Raleway Light"/>
                        <a:cs typeface="Raleway Light"/>
                        <a:sym typeface="Raleway Light"/>
                      </a:endParaRPr>
                    </a:p>
                  </a:txBody>
                  <a:tcPr marR="91425" marT="0" marB="0" anchor="ctr">
                    <a:lnL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chemeClr val="dk2"/>
                          </a:solidFill>
                          <a:latin typeface="Raleway Light"/>
                          <a:ea typeface="Raleway Light"/>
                          <a:cs typeface="Raleway Light"/>
                          <a:sym typeface="Raleway Light"/>
                        </a:rPr>
                        <a:t>Locating, evaluating, &amp; synthesizing information</a:t>
                      </a:r>
                      <a:endParaRPr dirty="0">
                        <a:solidFill>
                          <a:schemeClr val="dk2"/>
                        </a:solidFill>
                        <a:latin typeface="Raleway Light"/>
                        <a:ea typeface="Raleway Light"/>
                        <a:cs typeface="Raleway Light"/>
                        <a:sym typeface="Raleway Light"/>
                      </a:endParaRPr>
                    </a:p>
                  </a:txBody>
                  <a:tcPr marR="91425" marT="0" marB="0" anchor="ctr">
                    <a:lnL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dk2"/>
                          </a:solidFill>
                          <a:latin typeface="Raleway Light"/>
                          <a:ea typeface="Raleway Light"/>
                          <a:cs typeface="Raleway Light"/>
                          <a:sym typeface="Raleway Light"/>
                        </a:rPr>
                        <a:t>Mentored &amp; advised students</a:t>
                      </a:r>
                      <a:endParaRPr sz="1200" dirty="0">
                        <a:solidFill>
                          <a:schemeClr val="dk2"/>
                        </a:solidFill>
                        <a:latin typeface="Raleway Light"/>
                        <a:ea typeface="Raleway Light"/>
                        <a:cs typeface="Raleway Light"/>
                        <a:sym typeface="Raleway Light"/>
                      </a:endParaRPr>
                    </a:p>
                  </a:txBody>
                  <a:tcPr marR="91425" marT="0" marB="0" anchor="ctr">
                    <a:lnL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7B46DC92-ED74-F847-A364-3D135D3E6288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4315512"/>
            <a:ext cx="1828800" cy="920636"/>
            <a:chOff x="0" y="3717637"/>
            <a:chExt cx="3209703" cy="16157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177ADB0-7AE4-F34A-957F-5E4169657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70501B3-841B-D142-96A9-3DC84DB6E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63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45;p29">
            <a:extLst>
              <a:ext uri="{FF2B5EF4-FFF2-40B4-BE49-F238E27FC236}">
                <a16:creationId xmlns:a16="http://schemas.microsoft.com/office/drawing/2014/main" id="{BA4906E7-0EC7-6140-9C83-5C6C79D37635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234097" y="1258650"/>
            <a:ext cx="23763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Challenges</a:t>
            </a:r>
            <a:endParaRPr sz="1800" dirty="0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7AC13E7D-451A-AC4B-AD8E-DBDB02BF77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6497" y="1836450"/>
            <a:ext cx="2883900" cy="1124700"/>
          </a:xfrm>
        </p:spPr>
        <p:txBody>
          <a:bodyPr anchor="t"/>
          <a:lstStyle/>
          <a:p>
            <a:pPr>
              <a:spcAft>
                <a:spcPts val="1000"/>
              </a:spcAft>
            </a:pPr>
            <a:r>
              <a:rPr lang="en-US" dirty="0"/>
              <a:t>Time constraints</a:t>
            </a:r>
          </a:p>
          <a:p>
            <a:pPr>
              <a:spcAft>
                <a:spcPts val="1000"/>
              </a:spcAft>
            </a:pPr>
            <a:r>
              <a:rPr lang="en-US" dirty="0"/>
              <a:t>Funding</a:t>
            </a:r>
          </a:p>
          <a:p>
            <a:pPr>
              <a:spcAft>
                <a:spcPts val="1000"/>
              </a:spcAft>
            </a:pPr>
            <a:r>
              <a:rPr lang="en-US" dirty="0"/>
              <a:t>Scalability &amp; sustainability</a:t>
            </a:r>
          </a:p>
        </p:txBody>
      </p:sp>
      <p:cxnSp>
        <p:nvCxnSpPr>
          <p:cNvPr id="11" name="Google Shape;146;p29">
            <a:extLst>
              <a:ext uri="{FF2B5EF4-FFF2-40B4-BE49-F238E27FC236}">
                <a16:creationId xmlns:a16="http://schemas.microsoft.com/office/drawing/2014/main" id="{C575D90E-5EE4-A64D-A22C-592AEF0BFF7F}"/>
              </a:ext>
            </a:extLst>
          </p:cNvPr>
          <p:cNvCxnSpPr/>
          <p:nvPr/>
        </p:nvCxnSpPr>
        <p:spPr>
          <a:xfrm>
            <a:off x="4572000" y="1258650"/>
            <a:ext cx="0" cy="26262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7" name="Google Shape;500;p46">
            <a:extLst>
              <a:ext uri="{FF2B5EF4-FFF2-40B4-BE49-F238E27FC236}">
                <a16:creationId xmlns:a16="http://schemas.microsoft.com/office/drawing/2014/main" id="{5210605E-B571-9F49-867A-83A6D88D0E7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30334" r="30330"/>
          <a:stretch/>
        </p:blipFill>
        <p:spPr>
          <a:xfrm>
            <a:off x="5415999" y="721429"/>
            <a:ext cx="1386322" cy="370064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0BEEB9E-95F3-0044-B606-25A1F7E8262D}"/>
              </a:ext>
            </a:extLst>
          </p:cNvPr>
          <p:cNvGrpSpPr>
            <a:grpSpLocks noChangeAspect="1"/>
          </p:cNvGrpSpPr>
          <p:nvPr/>
        </p:nvGrpSpPr>
        <p:grpSpPr>
          <a:xfrm>
            <a:off x="-62594" y="4315512"/>
            <a:ext cx="1828800" cy="920636"/>
            <a:chOff x="0" y="3717637"/>
            <a:chExt cx="3209703" cy="161579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82781B7-D9CF-1347-840E-3A45623C1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600" y="4153772"/>
              <a:ext cx="1838103" cy="91905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79D1EB1-CE49-F94D-AD64-C2438B622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717637"/>
              <a:ext cx="1615797" cy="1615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517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tany Lesson by Slidesgo">
  <a:themeElements>
    <a:clrScheme name="Simple Light">
      <a:dk1>
        <a:srgbClr val="153630"/>
      </a:dk1>
      <a:lt1>
        <a:srgbClr val="388E7E"/>
      </a:lt1>
      <a:dk2>
        <a:srgbClr val="FFF2EB"/>
      </a:dk2>
      <a:lt2>
        <a:srgbClr val="153630"/>
      </a:lt2>
      <a:accent1>
        <a:srgbClr val="388E7E"/>
      </a:accent1>
      <a:accent2>
        <a:srgbClr val="FFF2EB"/>
      </a:accent2>
      <a:accent3>
        <a:srgbClr val="153630"/>
      </a:accent3>
      <a:accent4>
        <a:srgbClr val="388E7E"/>
      </a:accent4>
      <a:accent5>
        <a:srgbClr val="FFF2EB"/>
      </a:accent5>
      <a:accent6>
        <a:srgbClr val="388E7E"/>
      </a:accent6>
      <a:hlink>
        <a:srgbClr val="15363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</TotalTime>
  <Words>387</Words>
  <Application>Microsoft Macintosh PowerPoint</Application>
  <PresentationFormat>On-screen Show (16:9)</PresentationFormat>
  <Paragraphs>80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Josefin Sans Thin</vt:lpstr>
      <vt:lpstr>Prata</vt:lpstr>
      <vt:lpstr>Raleway Light</vt:lpstr>
      <vt:lpstr>Livvic</vt:lpstr>
      <vt:lpstr>Arial</vt:lpstr>
      <vt:lpstr>Botany Lesson by Slidesgo</vt:lpstr>
      <vt:lpstr>Faculty-librarian partnerships within a course-based first-year research experience program</vt:lpstr>
      <vt:lpstr>Miami: A Public Ivy</vt:lpstr>
      <vt:lpstr>A brief history of FYRE</vt:lpstr>
      <vt:lpstr>PowerPoint Presentation</vt:lpstr>
      <vt:lpstr>Creating Museum Exhibits</vt:lpstr>
      <vt:lpstr>Exhibit Refresh: “Tree Walks”</vt:lpstr>
      <vt:lpstr>PowerPoint Presentation</vt:lpstr>
      <vt:lpstr>Instructor Roles</vt:lpstr>
      <vt:lpstr>Challenges</vt:lpstr>
      <vt:lpstr>Benefits</vt:lpstr>
      <vt:lpstr>So what does the future hold? We’re not sure…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BOTANY LESSON</dc:title>
  <cp:lastModifiedBy>Ginny Boehme</cp:lastModifiedBy>
  <cp:revision>45</cp:revision>
  <dcterms:modified xsi:type="dcterms:W3CDTF">2020-06-17T22:39:15Z</dcterms:modified>
</cp:coreProperties>
</file>